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9.xml" ContentType="application/vnd.openxmlformats-officedocument.drawingml.chart+xml"/>
  <Override PartName="/ppt/notesSlides/notesSlide9.xml" ContentType="application/vnd.openxmlformats-officedocument.presentationml.notesSlide+xml"/>
  <Override PartName="/ppt/charts/chart10.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charts/chart12.xml" ContentType="application/vnd.openxmlformats-officedocument.drawingml.chart+xml"/>
  <Override PartName="/ppt/theme/themeOverride6.xml" ContentType="application/vnd.openxmlformats-officedocument.themeOverride+xml"/>
  <Override PartName="/ppt/charts/chart13.xml" ContentType="application/vnd.openxmlformats-officedocument.drawingml.chart+xml"/>
  <Override PartName="/ppt/theme/themeOverride7.xml" ContentType="application/vnd.openxmlformats-officedocument.themeOverride+xml"/>
  <Override PartName="/ppt/charts/chart14.xml" ContentType="application/vnd.openxmlformats-officedocument.drawingml.chart+xml"/>
  <Override PartName="/ppt/charts/chart15.xml" ContentType="application/vnd.openxmlformats-officedocument.drawingml.chart+xml"/>
  <Override PartName="/ppt/notesSlides/notesSlide11.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9.xml" ContentType="application/vnd.ms-office.chartstyle+xml"/>
  <Override PartName="/ppt/charts/colors9.xml" ContentType="application/vnd.ms-office.chartcolorstyle+xml"/>
  <Override PartName="/ppt/charts/chart28.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9.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3.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14.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chart43.xml" ContentType="application/vnd.openxmlformats-officedocument.drawingml.chart+xml"/>
  <Override PartName="/ppt/notesSlides/notesSlide15.xml" ContentType="application/vnd.openxmlformats-officedocument.presentationml.notesSlide+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5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53.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6.xml" ContentType="application/vnd.openxmlformats-officedocument.presentationml.notesSlide+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charts/chart61.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62.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63.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7.xml" ContentType="application/vnd.openxmlformats-officedocument.presentationml.notesSlide+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73.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74.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8.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notesSlides/notesSlide19.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charts/chart88.xml" ContentType="application/vnd.openxmlformats-officedocument.drawingml.chart+xml"/>
  <Override PartName="/ppt/charts/chart89.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90.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91.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20.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100.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101.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21.xml" ContentType="application/vnd.openxmlformats-officedocument.presentationml.notesSlide+xml"/>
  <Override PartName="/ppt/charts/chart102.xml" ContentType="application/vnd.openxmlformats-officedocument.drawingml.chart+xml"/>
  <Override PartName="/ppt/charts/chart103.xml" ContentType="application/vnd.openxmlformats-officedocument.drawingml.chart+xml"/>
  <Override PartName="/ppt/charts/chart104.xml" ContentType="application/vnd.openxmlformats-officedocument.drawingml.chart+xml"/>
  <Override PartName="/ppt/charts/chart105.xml" ContentType="application/vnd.openxmlformats-officedocument.drawingml.chart+xml"/>
  <Override PartName="/ppt/charts/chart106.xml" ContentType="application/vnd.openxmlformats-officedocument.drawingml.chart+xml"/>
  <Override PartName="/ppt/charts/chart107.xml" ContentType="application/vnd.openxmlformats-officedocument.drawingml.chart+xml"/>
  <Override PartName="/ppt/charts/chart108.xml" ContentType="application/vnd.openxmlformats-officedocument.drawingml.chart+xml"/>
  <Override PartName="/ppt/notesSlides/notesSlide22.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notesSlides/notesSlide23.xml" ContentType="application/vnd.openxmlformats-officedocument.presentationml.notesSlide+xml"/>
  <Override PartName="/ppt/charts/chart116.xml" ContentType="application/vnd.openxmlformats-officedocument.drawingml.chart+xml"/>
  <Override PartName="/ppt/charts/chart117.xml" ContentType="application/vnd.openxmlformats-officedocument.drawingml.chart+xml"/>
  <Override PartName="/ppt/charts/chart118.xml" ContentType="application/vnd.openxmlformats-officedocument.drawingml.chart+xml"/>
  <Override PartName="/ppt/charts/chart119.xml" ContentType="application/vnd.openxmlformats-officedocument.drawingml.chart+xml"/>
  <Override PartName="/ppt/charts/chart120.xml" ContentType="application/vnd.openxmlformats-officedocument.drawingml.chart+xml"/>
  <Override PartName="/ppt/charts/chart121.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122.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123.xml" ContentType="application/vnd.openxmlformats-officedocument.drawingml.chart+xml"/>
  <Override PartName="/ppt/charts/style29.xml" ContentType="application/vnd.ms-office.chartstyle+xml"/>
  <Override PartName="/ppt/charts/colors29.xml" ContentType="application/vnd.ms-office.chartcolorstyle+xml"/>
  <Override PartName="/ppt/notesSlides/notesSlide24.xml" ContentType="application/vnd.openxmlformats-officedocument.presentationml.notesSlide+xml"/>
  <Override PartName="/ppt/charts/chart124.xml" ContentType="application/vnd.openxmlformats-officedocument.drawingml.chart+xml"/>
  <Override PartName="/ppt/charts/chart125.xml" ContentType="application/vnd.openxmlformats-officedocument.drawingml.chart+xml"/>
  <Override PartName="/ppt/charts/chart126.xml" ContentType="application/vnd.openxmlformats-officedocument.drawingml.chart+xml"/>
  <Override PartName="/ppt/charts/chart127.xml" ContentType="application/vnd.openxmlformats-officedocument.drawingml.chart+xml"/>
  <Override PartName="/ppt/charts/chart128.xml" ContentType="application/vnd.openxmlformats-officedocument.drawingml.chart+xml"/>
  <Override PartName="/ppt/charts/chart1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1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1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5.xml" ContentType="application/vnd.openxmlformats-officedocument.presentationml.notesSlide+xml"/>
  <Override PartName="/ppt/charts/chart132.xml" ContentType="application/vnd.openxmlformats-officedocument.drawingml.chart+xml"/>
  <Override PartName="/ppt/charts/chart133.xml" ContentType="application/vnd.openxmlformats-officedocument.drawingml.chart+xml"/>
  <Override PartName="/ppt/charts/chart134.xml" ContentType="application/vnd.openxmlformats-officedocument.drawingml.chart+xml"/>
  <Override PartName="/ppt/charts/chart135.xml" ContentType="application/vnd.openxmlformats-officedocument.drawingml.chart+xml"/>
  <Override PartName="/ppt/charts/chart136.xml" ContentType="application/vnd.openxmlformats-officedocument.drawingml.chart+xml"/>
  <Override PartName="/ppt/charts/chart137.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138.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139.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26.xml" ContentType="application/vnd.openxmlformats-officedocument.presentationml.notesSlide+xml"/>
  <Override PartName="/ppt/charts/chart140.xml" ContentType="application/vnd.openxmlformats-officedocument.drawingml.chart+xml"/>
  <Override PartName="/ppt/charts/chart141.xml" ContentType="application/vnd.openxmlformats-officedocument.drawingml.chart+xml"/>
  <Override PartName="/ppt/charts/chart142.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43.xml" ContentType="application/vnd.openxmlformats-officedocument.drawingml.chart+xml"/>
  <Override PartName="/ppt/charts/chart144.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145.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146.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147.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148.xml" ContentType="application/vnd.openxmlformats-officedocument.drawingml.chart+xml"/>
  <Override PartName="/ppt/charts/chart149.xml" ContentType="application/vnd.openxmlformats-officedocument.drawingml.chart+xml"/>
  <Override PartName="/ppt/notesSlides/notesSlide29.xml" ContentType="application/vnd.openxmlformats-officedocument.presentationml.notesSlide+xml"/>
  <Override PartName="/ppt/charts/chart150.xml" ContentType="application/vnd.openxmlformats-officedocument.drawingml.chart+xml"/>
  <Override PartName="/ppt/charts/chart151.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152.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153.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154.xml" ContentType="application/vnd.openxmlformats-officedocument.drawingml.chart+xml"/>
  <Override PartName="/ppt/charts/chart155.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156.xml" ContentType="application/vnd.openxmlformats-officedocument.drawingml.chart+xml"/>
  <Override PartName="/ppt/notesSlides/notesSlide30.xml" ContentType="application/vnd.openxmlformats-officedocument.presentationml.notesSlide+xml"/>
  <Override PartName="/ppt/charts/chart157.xml" ContentType="application/vnd.openxmlformats-officedocument.drawingml.chart+xml"/>
  <Override PartName="/ppt/charts/chart158.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159.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160.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161.xml" ContentType="application/vnd.openxmlformats-officedocument.drawingml.chart+xml"/>
  <Override PartName="/ppt/charts/chart162.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163.xml" ContentType="application/vnd.openxmlformats-officedocument.drawingml.chart+xml"/>
  <Override PartName="/ppt/notesSlides/notesSlide31.xml" ContentType="application/vnd.openxmlformats-officedocument.presentationml.notesSlide+xml"/>
  <Override PartName="/ppt/charts/chart164.xml" ContentType="application/vnd.openxmlformats-officedocument.drawingml.chart+xml"/>
  <Override PartName="/ppt/charts/chart165.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166.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167.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168.xml" ContentType="application/vnd.openxmlformats-officedocument.drawingml.chart+xml"/>
  <Override PartName="/ppt/charts/chart169.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170.xml" ContentType="application/vnd.openxmlformats-officedocument.drawingml.chart+xml"/>
  <Override PartName="/ppt/notesSlides/notesSlide32.xml" ContentType="application/vnd.openxmlformats-officedocument.presentationml.notesSlide+xml"/>
  <Override PartName="/ppt/charts/chart171.xml" ContentType="application/vnd.openxmlformats-officedocument.drawingml.chart+xml"/>
  <Override PartName="/ppt/charts/chart17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173.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174.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175.xml" ContentType="application/vnd.openxmlformats-officedocument.drawingml.chart+xml"/>
  <Override PartName="/ppt/charts/chart176.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177.xml" ContentType="application/vnd.openxmlformats-officedocument.drawingml.chart+xml"/>
  <Override PartName="/ppt/notesSlides/notesSlide33.xml" ContentType="application/vnd.openxmlformats-officedocument.presentationml.notesSlide+xml"/>
  <Override PartName="/ppt/charts/chart178.xml" ContentType="application/vnd.openxmlformats-officedocument.drawingml.chart+xml"/>
  <Override PartName="/ppt/charts/chart179.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180.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181.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182.xml" ContentType="application/vnd.openxmlformats-officedocument.drawingml.chart+xml"/>
  <Override PartName="/ppt/charts/chart1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184.xml" ContentType="application/vnd.openxmlformats-officedocument.drawingml.chart+xml"/>
  <Override PartName="/ppt/notesSlides/notesSlide34.xml" ContentType="application/vnd.openxmlformats-officedocument.presentationml.notesSlide+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189.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190.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191.xml" ContentType="application/vnd.openxmlformats-officedocument.drawingml.chart+xml"/>
  <Override PartName="/ppt/charts/style63.xml" ContentType="application/vnd.ms-office.chartstyle+xml"/>
  <Override PartName="/ppt/charts/colors63.xml" ContentType="application/vnd.ms-office.chartcolorstyle+xml"/>
  <Override PartName="/ppt/notesSlides/notesSlide35.xml" ContentType="application/vnd.openxmlformats-officedocument.presentationml.notesSlide+xml"/>
  <Override PartName="/ppt/charts/chart192.xml" ContentType="application/vnd.openxmlformats-officedocument.drawingml.chart+xml"/>
  <Override PartName="/ppt/charts/chart193.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194.xml" ContentType="application/vnd.openxmlformats-officedocument.drawingml.chart+xml"/>
  <Override PartName="/ppt/charts/style65.xml" ContentType="application/vnd.ms-office.chartstyle+xml"/>
  <Override PartName="/ppt/charts/colors65.xml" ContentType="application/vnd.ms-office.chartcolorstyle+xml"/>
  <Override PartName="/ppt/charts/chart195.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196.xml" ContentType="application/vnd.openxmlformats-officedocument.drawingml.chart+xml"/>
  <Override PartName="/ppt/charts/chart197.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198.xml" ContentType="application/vnd.openxmlformats-officedocument.drawingml.chart+xml"/>
  <Override PartName="/ppt/notesSlides/notesSlide36.xml" ContentType="application/vnd.openxmlformats-officedocument.presentationml.notesSlide+xml"/>
  <Override PartName="/ppt/charts/chart199.xml" ContentType="application/vnd.openxmlformats-officedocument.drawingml.chart+xml"/>
  <Override PartName="/ppt/charts/chart200.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201.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202.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203.xml" ContentType="application/vnd.openxmlformats-officedocument.drawingml.chart+xml"/>
  <Override PartName="/ppt/charts/chart204.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205.xml" ContentType="application/vnd.openxmlformats-officedocument.drawingml.chart+xml"/>
  <Override PartName="/ppt/notesSlides/notesSlide37.xml" ContentType="application/vnd.openxmlformats-officedocument.presentationml.notesSlide+xml"/>
  <Override PartName="/ppt/charts/chart206.xml" ContentType="application/vnd.openxmlformats-officedocument.drawingml.chart+xml"/>
  <Override PartName="/ppt/charts/chart207.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208.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209.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210.xml" ContentType="application/vnd.openxmlformats-officedocument.drawingml.chart+xml"/>
  <Override PartName="/ppt/charts/chart211.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212.xml" ContentType="application/vnd.openxmlformats-officedocument.drawingml.chart+xml"/>
  <Override PartName="/ppt/notesSlides/notesSlide38.xml" ContentType="application/vnd.openxmlformats-officedocument.presentationml.notesSlide+xml"/>
  <Override PartName="/ppt/charts/chart213.xml" ContentType="application/vnd.openxmlformats-officedocument.drawingml.chart+xml"/>
  <Override PartName="/ppt/charts/chart21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21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21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217.xml" ContentType="application/vnd.openxmlformats-officedocument.drawingml.chart+xml"/>
  <Override PartName="/ppt/charts/chart218.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219.xml" ContentType="application/vnd.openxmlformats-officedocument.drawingml.chart+xml"/>
  <Override PartName="/ppt/notesSlides/notesSlide39.xml" ContentType="application/vnd.openxmlformats-officedocument.presentationml.notesSlide+xml"/>
  <Override PartName="/ppt/charts/chart220.xml" ContentType="application/vnd.openxmlformats-officedocument.drawingml.chart+xml"/>
  <Override PartName="/ppt/charts/chart221.xml" ContentType="application/vnd.openxmlformats-officedocument.drawingml.chart+xml"/>
  <Override PartName="/ppt/charts/style80.xml" ContentType="application/vnd.ms-office.chartstyle+xml"/>
  <Override PartName="/ppt/charts/colors80.xml" ContentType="application/vnd.ms-office.chartcolorstyle+xml"/>
  <Override PartName="/ppt/charts/chart222.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223.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224.xml" ContentType="application/vnd.openxmlformats-officedocument.drawingml.chart+xml"/>
  <Override PartName="/ppt/charts/chart22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226.xml" ContentType="application/vnd.openxmlformats-officedocument.drawingml.chart+xml"/>
  <Override PartName="/ppt/notesSlides/notesSlide40.xml" ContentType="application/vnd.openxmlformats-officedocument.presentationml.notesSlide+xml"/>
  <Override PartName="/ppt/charts/chart227.xml" ContentType="application/vnd.openxmlformats-officedocument.drawingml.chart+xml"/>
  <Override PartName="/ppt/charts/chart228.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229.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230.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231.xml" ContentType="application/vnd.openxmlformats-officedocument.drawingml.chart+xml"/>
  <Override PartName="/ppt/charts/chart232.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233.xml" ContentType="application/vnd.openxmlformats-officedocument.drawingml.chart+xml"/>
  <Override PartName="/ppt/notesSlides/notesSlide41.xml" ContentType="application/vnd.openxmlformats-officedocument.presentationml.notesSlide+xml"/>
  <Override PartName="/ppt/charts/chart234.xml" ContentType="application/vnd.openxmlformats-officedocument.drawingml.chart+xml"/>
  <Override PartName="/ppt/charts/chart235.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236.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237.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238.xml" ContentType="application/vnd.openxmlformats-officedocument.drawingml.chart+xml"/>
  <Override PartName="/ppt/charts/chart239.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240.xml" ContentType="application/vnd.openxmlformats-officedocument.drawingml.chart+xml"/>
  <Override PartName="/ppt/notesSlides/notesSlide42.xml" ContentType="application/vnd.openxmlformats-officedocument.presentationml.notesSlide+xml"/>
  <Override PartName="/ppt/charts/chart241.xml" ContentType="application/vnd.openxmlformats-officedocument.drawingml.chart+xml"/>
  <Override PartName="/ppt/charts/chart242.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243.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244.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245.xml" ContentType="application/vnd.openxmlformats-officedocument.drawingml.chart+xml"/>
  <Override PartName="/ppt/charts/chart246.xml" ContentType="application/vnd.openxmlformats-officedocument.drawingml.chart+xml"/>
  <Override PartName="/ppt/charts/style95.xml" ContentType="application/vnd.ms-office.chartstyle+xml"/>
  <Override PartName="/ppt/charts/colors95.xml" ContentType="application/vnd.ms-office.chartcolorstyle+xml"/>
  <Override PartName="/ppt/charts/chart247.xml" ContentType="application/vnd.openxmlformats-officedocument.drawingml.chart+xml"/>
  <Override PartName="/ppt/notesSlides/notesSlide43.xml" ContentType="application/vnd.openxmlformats-officedocument.presentationml.notesSlide+xml"/>
  <Override PartName="/ppt/charts/chart248.xml" ContentType="application/vnd.openxmlformats-officedocument.drawingml.chart+xml"/>
  <Override PartName="/ppt/charts/chart249.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250.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251.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252.xml" ContentType="application/vnd.openxmlformats-officedocument.drawingml.chart+xml"/>
  <Override PartName="/ppt/charts/chart253.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254.xml" ContentType="application/vnd.openxmlformats-officedocument.drawingml.chart+xml"/>
  <Override PartName="/ppt/notesSlides/notesSlide44.xml" ContentType="application/vnd.openxmlformats-officedocument.presentationml.notesSlide+xml"/>
  <Override PartName="/ppt/charts/chart255.xml" ContentType="application/vnd.openxmlformats-officedocument.drawingml.chart+xml"/>
  <Override PartName="/ppt/charts/chart25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25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25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259.xml" ContentType="application/vnd.openxmlformats-officedocument.drawingml.chart+xml"/>
  <Override PartName="/ppt/charts/chart260.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261.xml" ContentType="application/vnd.openxmlformats-officedocument.drawingml.chart+xml"/>
  <Override PartName="/ppt/notesSlides/notesSlide45.xml" ContentType="application/vnd.openxmlformats-officedocument.presentationml.notesSlide+xml"/>
  <Override PartName="/ppt/charts/chart262.xml" ContentType="application/vnd.openxmlformats-officedocument.drawingml.chart+xml"/>
  <Override PartName="/ppt/charts/chart263.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264.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265.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266.xml" ContentType="application/vnd.openxmlformats-officedocument.drawingml.chart+xml"/>
  <Override PartName="/ppt/charts/chart267.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268.xml" ContentType="application/vnd.openxmlformats-officedocument.drawingml.chart+xml"/>
  <Override PartName="/ppt/notesSlides/notesSlide46.xml" ContentType="application/vnd.openxmlformats-officedocument.presentationml.notesSlide+xml"/>
  <Override PartName="/ppt/charts/chart269.xml" ContentType="application/vnd.openxmlformats-officedocument.drawingml.chart+xml"/>
  <Override PartName="/ppt/charts/chart270.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271.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272.xml" ContentType="application/vnd.openxmlformats-officedocument.drawingml.chart+xml"/>
  <Override PartName="/ppt/charts/style110.xml" ContentType="application/vnd.ms-office.chartstyle+xml"/>
  <Override PartName="/ppt/charts/colors110.xml" ContentType="application/vnd.ms-office.chartcolorstyle+xml"/>
  <Override PartName="/ppt/charts/chart273.xml" ContentType="application/vnd.openxmlformats-officedocument.drawingml.chart+xml"/>
  <Override PartName="/ppt/charts/chart274.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275.xml" ContentType="application/vnd.openxmlformats-officedocument.drawingml.chart+xml"/>
  <Override PartName="/ppt/notesSlides/notesSlide47.xml" ContentType="application/vnd.openxmlformats-officedocument.presentationml.notesSlide+xml"/>
  <Override PartName="/ppt/charts/chart276.xml" ContentType="application/vnd.openxmlformats-officedocument.drawingml.chart+xml"/>
  <Override PartName="/ppt/charts/chart277.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278.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279.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280.xml" ContentType="application/vnd.openxmlformats-officedocument.drawingml.chart+xml"/>
  <Override PartName="/ppt/charts/chart281.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282.xml" ContentType="application/vnd.openxmlformats-officedocument.drawingml.chart+xml"/>
  <Override PartName="/ppt/notesSlides/notesSlide48.xml" ContentType="application/vnd.openxmlformats-officedocument.presentationml.notesSlide+xml"/>
  <Override PartName="/ppt/charts/chart283.xml" ContentType="application/vnd.openxmlformats-officedocument.drawingml.chart+xml"/>
  <Override PartName="/ppt/charts/chart284.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285.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286.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287.xml" ContentType="application/vnd.openxmlformats-officedocument.drawingml.chart+xml"/>
  <Override PartName="/ppt/charts/chart288.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289.xml" ContentType="application/vnd.openxmlformats-officedocument.drawingml.chart+xml"/>
  <Override PartName="/ppt/notesSlides/notesSlide49.xml" ContentType="application/vnd.openxmlformats-officedocument.presentationml.notesSlide+xml"/>
  <Override PartName="/ppt/charts/chart290.xml" ContentType="application/vnd.openxmlformats-officedocument.drawingml.chart+xml"/>
  <Override PartName="/ppt/charts/chart291.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292.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293.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294.xml" ContentType="application/vnd.openxmlformats-officedocument.drawingml.chart+xml"/>
  <Override PartName="/ppt/charts/chart295.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296.xml" ContentType="application/vnd.openxmlformats-officedocument.drawingml.chart+xml"/>
  <Override PartName="/ppt/notesSlides/notesSlide50.xml" ContentType="application/vnd.openxmlformats-officedocument.presentationml.notesSlide+xml"/>
  <Override PartName="/ppt/charts/chart297.xml" ContentType="application/vnd.openxmlformats-officedocument.drawingml.chart+xml"/>
  <Override PartName="/ppt/charts/chart298.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299.xml" ContentType="application/vnd.openxmlformats-officedocument.drawingml.chart+xml"/>
  <Override PartName="/ppt/charts/style125.xml" ContentType="application/vnd.ms-office.chartstyle+xml"/>
  <Override PartName="/ppt/charts/colors125.xml" ContentType="application/vnd.ms-office.chartcolorstyle+xml"/>
  <Override PartName="/ppt/charts/chart30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301.xml" ContentType="application/vnd.openxmlformats-officedocument.drawingml.chart+xml"/>
  <Override PartName="/ppt/charts/chart302.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303.xml" ContentType="application/vnd.openxmlformats-officedocument.drawingml.chart+xml"/>
  <Override PartName="/ppt/notesSlides/notesSlide51.xml" ContentType="application/vnd.openxmlformats-officedocument.presentationml.notesSlide+xml"/>
  <Override PartName="/ppt/charts/chart304.xml" ContentType="application/vnd.openxmlformats-officedocument.drawingml.chart+xml"/>
  <Override PartName="/ppt/charts/chart305.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306.xml" ContentType="application/vnd.openxmlformats-officedocument.drawingml.chart+xml"/>
  <Override PartName="/ppt/charts/chart307.xml" ContentType="application/vnd.openxmlformats-officedocument.drawingml.chart+xml"/>
  <Override PartName="/ppt/charts/style129.xml" ContentType="application/vnd.ms-office.chartstyle+xml"/>
  <Override PartName="/ppt/charts/colors12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308.xml" ContentType="application/vnd.openxmlformats-officedocument.drawingml.chart+xml"/>
  <Override PartName="/ppt/charts/chart309.xml" ContentType="application/vnd.openxmlformats-officedocument.drawingml.chart+xml"/>
  <Override PartName="/ppt/notesSlides/notesSlide54.xml" ContentType="application/vnd.openxmlformats-officedocument.presentationml.notesSlide+xml"/>
  <Override PartName="/ppt/charts/chart310.xml" ContentType="application/vnd.openxmlformats-officedocument.drawingml.chart+xml"/>
  <Override PartName="/ppt/charts/chart311.xml" ContentType="application/vnd.openxmlformats-officedocument.drawingml.chart+xml"/>
  <Override PartName="/ppt/notesSlides/notesSlide55.xml" ContentType="application/vnd.openxmlformats-officedocument.presentationml.notesSlide+xml"/>
  <Override PartName="/ppt/charts/chart312.xml" ContentType="application/vnd.openxmlformats-officedocument.drawingml.chart+xml"/>
  <Override PartName="/ppt/charts/chart313.xml" ContentType="application/vnd.openxmlformats-officedocument.drawingml.chart+xml"/>
  <Override PartName="/ppt/charts/chart314.xml" ContentType="application/vnd.openxmlformats-officedocument.drawingml.chart+xml"/>
  <Override PartName="/ppt/notesSlides/notesSlide56.xml" ContentType="application/vnd.openxmlformats-officedocument.presentationml.notesSlide+xml"/>
  <Override PartName="/ppt/charts/chart315.xml" ContentType="application/vnd.openxmlformats-officedocument.drawingml.chart+xml"/>
  <Override PartName="/ppt/charts/chart316.xml" ContentType="application/vnd.openxmlformats-officedocument.drawingml.chart+xml"/>
  <Override PartName="/ppt/notesSlides/notesSlide57.xml" ContentType="application/vnd.openxmlformats-officedocument.presentationml.notesSlide+xml"/>
  <Override PartName="/ppt/charts/chart317.xml" ContentType="application/vnd.openxmlformats-officedocument.drawingml.chart+xml"/>
  <Override PartName="/ppt/charts/chart318.xml" ContentType="application/vnd.openxmlformats-officedocument.drawingml.chart+xml"/>
  <Override PartName="/ppt/notesSlides/notesSlide58.xml" ContentType="application/vnd.openxmlformats-officedocument.presentationml.notesSlide+xml"/>
  <Override PartName="/ppt/charts/chart319.xml" ContentType="application/vnd.openxmlformats-officedocument.drawingml.chart+xml"/>
  <Override PartName="/ppt/charts/chart320.xml" ContentType="application/vnd.openxmlformats-officedocument.drawingml.chart+xml"/>
  <Override PartName="/ppt/notesSlides/notesSlide59.xml" ContentType="application/vnd.openxmlformats-officedocument.presentationml.notesSlide+xml"/>
  <Override PartName="/ppt/charts/chart321.xml" ContentType="application/vnd.openxmlformats-officedocument.drawingml.chart+xml"/>
  <Override PartName="/ppt/charts/chart322.xml" ContentType="application/vnd.openxmlformats-officedocument.drawingml.chart+xml"/>
  <Override PartName="/ppt/charts/chart323.xml" ContentType="application/vnd.openxmlformats-officedocument.drawingml.chart+xml"/>
  <Override PartName="/ppt/charts/chart324.xml" ContentType="application/vnd.openxmlformats-officedocument.drawingml.chart+xml"/>
  <Override PartName="/ppt/charts/chart325.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326.xml" ContentType="application/vnd.openxmlformats-officedocument.drawingml.chart+xml"/>
  <Override PartName="/ppt/notesSlides/notesSlide63.xml" ContentType="application/vnd.openxmlformats-officedocument.presentationml.notesSlide+xml"/>
  <Override PartName="/ppt/charts/chart327.xml" ContentType="application/vnd.openxmlformats-officedocument.drawingml.chart+xml"/>
  <Override PartName="/ppt/notesSlides/notesSlide64.xml" ContentType="application/vnd.openxmlformats-officedocument.presentationml.notesSlide+xml"/>
  <Override PartName="/ppt/charts/chart328.xml" ContentType="application/vnd.openxmlformats-officedocument.drawingml.chart+xml"/>
  <Override PartName="/ppt/notesSlides/notesSlide65.xml" ContentType="application/vnd.openxmlformats-officedocument.presentationml.notesSlide+xml"/>
  <Override PartName="/ppt/charts/chart329.xml" ContentType="application/vnd.openxmlformats-officedocument.drawingml.chart+xml"/>
  <Override PartName="/ppt/charts/chart330.xml" ContentType="application/vnd.openxmlformats-officedocument.drawingml.chart+xml"/>
  <Override PartName="/ppt/notesSlides/notesSlide66.xml" ContentType="application/vnd.openxmlformats-officedocument.presentationml.notesSlide+xml"/>
  <Override PartName="/ppt/charts/chart331.xml" ContentType="application/vnd.openxmlformats-officedocument.drawingml.chart+xml"/>
  <Override PartName="/ppt/charts/chart332.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4"/>
  </p:notesMasterIdLst>
  <p:sldIdLst>
    <p:sldId id="1582" r:id="rId5"/>
    <p:sldId id="1583" r:id="rId6"/>
    <p:sldId id="1614" r:id="rId7"/>
    <p:sldId id="1623" r:id="rId8"/>
    <p:sldId id="1624" r:id="rId9"/>
    <p:sldId id="2025" r:id="rId10"/>
    <p:sldId id="1613" r:id="rId11"/>
    <p:sldId id="1609" r:id="rId12"/>
    <p:sldId id="1591" r:id="rId13"/>
    <p:sldId id="1621" r:id="rId14"/>
    <p:sldId id="1615" r:id="rId15"/>
    <p:sldId id="1598" r:id="rId16"/>
    <p:sldId id="1622" r:id="rId17"/>
    <p:sldId id="1626" r:id="rId18"/>
    <p:sldId id="1639" r:id="rId19"/>
    <p:sldId id="1741" r:id="rId20"/>
    <p:sldId id="1752" r:id="rId21"/>
    <p:sldId id="1627" r:id="rId22"/>
    <p:sldId id="1742" r:id="rId23"/>
    <p:sldId id="1628" r:id="rId24"/>
    <p:sldId id="1743" r:id="rId25"/>
    <p:sldId id="1629" r:id="rId26"/>
    <p:sldId id="1745" r:id="rId27"/>
    <p:sldId id="1744" r:id="rId28"/>
    <p:sldId id="1630" r:id="rId29"/>
    <p:sldId id="1746" r:id="rId30"/>
    <p:sldId id="1631" r:id="rId31"/>
    <p:sldId id="1748" r:id="rId32"/>
    <p:sldId id="1747" r:id="rId33"/>
    <p:sldId id="1978" r:id="rId34"/>
    <p:sldId id="1632" r:id="rId35"/>
    <p:sldId id="1751" r:id="rId36"/>
    <p:sldId id="1694" r:id="rId37"/>
    <p:sldId id="1749" r:id="rId38"/>
    <p:sldId id="1695" r:id="rId39"/>
    <p:sldId id="1750" r:id="rId40"/>
    <p:sldId id="1616" r:id="rId41"/>
    <p:sldId id="1601" r:id="rId42"/>
    <p:sldId id="1989" r:id="rId43"/>
    <p:sldId id="1990" r:id="rId44"/>
    <p:sldId id="1991" r:id="rId45"/>
    <p:sldId id="1992" r:id="rId46"/>
    <p:sldId id="1993" r:id="rId47"/>
    <p:sldId id="1994" r:id="rId48"/>
    <p:sldId id="1995" r:id="rId49"/>
    <p:sldId id="1996" r:id="rId50"/>
    <p:sldId id="1997" r:id="rId51"/>
    <p:sldId id="1998" r:id="rId52"/>
    <p:sldId id="1999" r:id="rId53"/>
    <p:sldId id="2000" r:id="rId54"/>
    <p:sldId id="2001" r:id="rId55"/>
    <p:sldId id="2002" r:id="rId56"/>
    <p:sldId id="2003" r:id="rId57"/>
    <p:sldId id="2004" r:id="rId58"/>
    <p:sldId id="2005" r:id="rId59"/>
    <p:sldId id="2006" r:id="rId60"/>
    <p:sldId id="2008" r:id="rId61"/>
    <p:sldId id="2009" r:id="rId62"/>
    <p:sldId id="2010" r:id="rId63"/>
    <p:sldId id="2011" r:id="rId64"/>
    <p:sldId id="2012" r:id="rId65"/>
    <p:sldId id="1845" r:id="rId66"/>
    <p:sldId id="1977" r:id="rId67"/>
    <p:sldId id="2019" r:id="rId68"/>
    <p:sldId id="2020" r:id="rId69"/>
    <p:sldId id="2021" r:id="rId70"/>
    <p:sldId id="2023" r:id="rId71"/>
    <p:sldId id="2022" r:id="rId72"/>
    <p:sldId id="2024" r:id="rId73"/>
    <p:sldId id="1619" r:id="rId74"/>
    <p:sldId id="1617" r:id="rId75"/>
    <p:sldId id="1696" r:id="rId76"/>
    <p:sldId id="1842" r:id="rId77"/>
    <p:sldId id="1841" r:id="rId78"/>
    <p:sldId id="1843" r:id="rId79"/>
    <p:sldId id="1603" r:id="rId80"/>
    <p:sldId id="1643" r:id="rId81"/>
    <p:sldId id="1620" r:id="rId82"/>
    <p:sldId id="16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31" userDrawn="1">
          <p15:clr>
            <a:srgbClr val="A4A3A4"/>
          </p15:clr>
        </p15:guide>
        <p15:guide id="2" pos="3840">
          <p15:clr>
            <a:srgbClr val="A4A3A4"/>
          </p15:clr>
        </p15:guide>
        <p15:guide id="3" orient="horz" pos="161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7414720-90A7-6C46-D0BB-D9DB8B1B0E55}" name="Daniela Alvarez Garcia" initials="DAG" userId="S::Daniela.AlvarezGarcia@ipsos.com::ba086176-ea30-48e4-a05e-c9484fa23098" providerId="AD"/>
  <p188:author id="{EF50EB6D-2B97-0BC3-856B-083DAEF71AEB}" name="Michelle Gray" initials="MG" userId="S::Michelle.Gray@ipsos.com::3b7921cb-17e4-4e33-9074-d3116f37b4f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ura Tuhou" initials="LT" lastIdx="183" clrIdx="0">
    <p:extLst>
      <p:ext uri="{19B8F6BF-5375-455C-9EA6-DF929625EA0E}">
        <p15:presenceInfo xmlns:p15="http://schemas.microsoft.com/office/powerpoint/2012/main" userId="S::Laura.Tuhou@ipsos.com::94f23cdc-b8ee-45bd-9d0f-7cfa9897fefa" providerId="AD"/>
      </p:ext>
    </p:extLst>
  </p:cmAuthor>
  <p:cmAuthor id="2" name="Joanna Barry" initials="JB" lastIdx="287" clrIdx="1">
    <p:extLst>
      <p:ext uri="{19B8F6BF-5375-455C-9EA6-DF929625EA0E}">
        <p15:presenceInfo xmlns:p15="http://schemas.microsoft.com/office/powerpoint/2012/main" userId="S::Joanna.Barry@ipsos.com::29a8d5d1-a248-4d0f-aede-8a2f1cb75251"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5" name="Sutherland, Christopher" initials="SC" lastIdx="39" clrIdx="4">
    <p:extLst>
      <p:ext uri="{19B8F6BF-5375-455C-9EA6-DF929625EA0E}">
        <p15:presenceInfo xmlns:p15="http://schemas.microsoft.com/office/powerpoint/2012/main" userId="S::Christopher.Sutherland@cqc.org.uk::b8d51e68-209d-4de1-a1f4-35fbc8ca853b" providerId="AD"/>
      </p:ext>
    </p:extLst>
  </p:cmAuthor>
  <p:cmAuthor id="6" name="Dan Philo" initials="DP" lastIdx="20" clrIdx="5">
    <p:extLst>
      <p:ext uri="{19B8F6BF-5375-455C-9EA6-DF929625EA0E}">
        <p15:presenceInfo xmlns:p15="http://schemas.microsoft.com/office/powerpoint/2012/main" userId="S::Dan.Philo@ipsos.com::1fa1b32e-a259-4560-89e3-b77ad100ea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E9EBF5"/>
    <a:srgbClr val="5FBD83"/>
    <a:srgbClr val="C00000"/>
    <a:srgbClr val="F1BE48"/>
    <a:srgbClr val="A9D18E"/>
    <a:srgbClr val="FFD966"/>
    <a:srgbClr val="E87722"/>
    <a:srgbClr val="419999"/>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3922" autoAdjust="0"/>
  </p:normalViewPr>
  <p:slideViewPr>
    <p:cSldViewPr snapToGrid="0">
      <p:cViewPr varScale="1">
        <p:scale>
          <a:sx n="107" d="100"/>
          <a:sy n="107" d="100"/>
        </p:scale>
        <p:origin x="642" y="102"/>
      </p:cViewPr>
      <p:guideLst>
        <p:guide orient="horz" pos="731"/>
        <p:guide pos="3840"/>
        <p:guide orient="horz" pos="1616"/>
      </p:guideLst>
    </p:cSldViewPr>
  </p:slideViewPr>
  <p:outlineViewPr>
    <p:cViewPr>
      <p:scale>
        <a:sx n="33" d="100"/>
        <a:sy n="33" d="100"/>
      </p:scale>
      <p:origin x="0" y="-5208"/>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840" y="66"/>
      </p:cViewPr>
      <p:guideLst/>
    </p:cSldViewPr>
  </p:notesViewPr>
  <p:gridSpacing cx="45000" cy="450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microsoft.com/office/2018/10/relationships/authors" Targe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9.xlsx"/></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25.xml"/><Relationship Id="rId1" Type="http://schemas.microsoft.com/office/2011/relationships/chartStyle" Target="style25.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26.xml"/><Relationship Id="rId1" Type="http://schemas.microsoft.com/office/2011/relationships/chartStyle" Target="style26.xml"/></Relationships>
</file>

<file path=ppt/charts/_rels/chart102.xml.rels><?xml version="1.0" encoding="UTF-8" standalone="yes"?>
<Relationships xmlns="http://schemas.openxmlformats.org/package/2006/relationships"><Relationship Id="rId2" Type="http://schemas.openxmlformats.org/officeDocument/2006/relationships/package" Target="../embeddings/Microsoft_Excel_Worksheet101.xlsx"/><Relationship Id="rId1" Type="http://schemas.openxmlformats.org/officeDocument/2006/relationships/image" Target="../media/image9.png"/></Relationships>
</file>

<file path=ppt/charts/_rels/chart103.xml.rels><?xml version="1.0" encoding="UTF-8" standalone="yes"?>
<Relationships xmlns="http://schemas.openxmlformats.org/package/2006/relationships"><Relationship Id="rId2" Type="http://schemas.openxmlformats.org/officeDocument/2006/relationships/package" Target="../embeddings/Microsoft_Excel_Worksheet102.xlsx"/><Relationship Id="rId1" Type="http://schemas.openxmlformats.org/officeDocument/2006/relationships/image" Target="../media/image9.png"/></Relationships>
</file>

<file path=ppt/charts/_rels/chart104.xml.rels><?xml version="1.0" encoding="UTF-8" standalone="yes"?>
<Relationships xmlns="http://schemas.openxmlformats.org/package/2006/relationships"><Relationship Id="rId2" Type="http://schemas.openxmlformats.org/officeDocument/2006/relationships/package" Target="../embeddings/Microsoft_Excel_Worksheet103.xlsx"/><Relationship Id="rId1" Type="http://schemas.openxmlformats.org/officeDocument/2006/relationships/image" Target="../media/image9.png"/></Relationships>
</file>

<file path=ppt/charts/_rels/chart105.xml.rels><?xml version="1.0" encoding="UTF-8" standalone="yes"?>
<Relationships xmlns="http://schemas.openxmlformats.org/package/2006/relationships"><Relationship Id="rId2" Type="http://schemas.openxmlformats.org/officeDocument/2006/relationships/package" Target="../embeddings/Microsoft_Excel_Worksheet104.xlsx"/><Relationship Id="rId1" Type="http://schemas.openxmlformats.org/officeDocument/2006/relationships/image" Target="../media/image9.png"/></Relationships>
</file>

<file path=ppt/charts/_rels/chart106.xml.rels><?xml version="1.0" encoding="UTF-8" standalone="yes"?>
<Relationships xmlns="http://schemas.openxmlformats.org/package/2006/relationships"><Relationship Id="rId2" Type="http://schemas.openxmlformats.org/officeDocument/2006/relationships/package" Target="../embeddings/Microsoft_Excel_Worksheet105.xlsx"/><Relationship Id="rId1" Type="http://schemas.openxmlformats.org/officeDocument/2006/relationships/image" Target="../media/image9.png"/></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2" Type="http://schemas.openxmlformats.org/officeDocument/2006/relationships/package" Target="../embeddings/Microsoft_Excel_Worksheet108.xlsx"/><Relationship Id="rId1" Type="http://schemas.openxmlformats.org/officeDocument/2006/relationships/image" Target="../media/image9.png"/></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0.xlsx"/></Relationships>
</file>

<file path=ppt/charts/_rels/chart110.xml.rels><?xml version="1.0" encoding="UTF-8" standalone="yes"?>
<Relationships xmlns="http://schemas.openxmlformats.org/package/2006/relationships"><Relationship Id="rId2" Type="http://schemas.openxmlformats.org/officeDocument/2006/relationships/package" Target="../embeddings/Microsoft_Excel_Worksheet109.xlsx"/><Relationship Id="rId1" Type="http://schemas.openxmlformats.org/officeDocument/2006/relationships/image" Target="../media/image9.png"/></Relationships>
</file>

<file path=ppt/charts/_rels/chart111.xml.rels><?xml version="1.0" encoding="UTF-8" standalone="yes"?>
<Relationships xmlns="http://schemas.openxmlformats.org/package/2006/relationships"><Relationship Id="rId2" Type="http://schemas.openxmlformats.org/officeDocument/2006/relationships/package" Target="../embeddings/Microsoft_Excel_Worksheet110.xlsx"/><Relationship Id="rId1" Type="http://schemas.openxmlformats.org/officeDocument/2006/relationships/image" Target="../media/image9.png"/></Relationships>
</file>

<file path=ppt/charts/_rels/chart112.xml.rels><?xml version="1.0" encoding="UTF-8" standalone="yes"?>
<Relationships xmlns="http://schemas.openxmlformats.org/package/2006/relationships"><Relationship Id="rId2" Type="http://schemas.openxmlformats.org/officeDocument/2006/relationships/package" Target="../embeddings/Microsoft_Excel_Worksheet111.xlsx"/><Relationship Id="rId1" Type="http://schemas.openxmlformats.org/officeDocument/2006/relationships/image" Target="../media/image9.png"/></Relationships>
</file>

<file path=ppt/charts/_rels/chart113.xml.rels><?xml version="1.0" encoding="UTF-8" standalone="yes"?>
<Relationships xmlns="http://schemas.openxmlformats.org/package/2006/relationships"><Relationship Id="rId2" Type="http://schemas.openxmlformats.org/officeDocument/2006/relationships/package" Target="../embeddings/Microsoft_Excel_Worksheet112.xlsx"/><Relationship Id="rId1" Type="http://schemas.openxmlformats.org/officeDocument/2006/relationships/image" Target="../media/image9.png"/></Relationships>
</file>

<file path=ppt/charts/_rels/chart114.xml.rels><?xml version="1.0" encoding="UTF-8" standalone="yes"?>
<Relationships xmlns="http://schemas.openxmlformats.org/package/2006/relationships"><Relationship Id="rId1" Type="http://schemas.openxmlformats.org/officeDocument/2006/relationships/package" Target="../embeddings/Microsoft_Excel_Worksheet113.xlsx"/></Relationships>
</file>

<file path=ppt/charts/_rels/chart115.xml.rels><?xml version="1.0" encoding="UTF-8" standalone="yes"?>
<Relationships xmlns="http://schemas.openxmlformats.org/package/2006/relationships"><Relationship Id="rId1" Type="http://schemas.openxmlformats.org/officeDocument/2006/relationships/package" Target="../embeddings/Microsoft_Excel_Worksheet114.xlsx"/></Relationships>
</file>

<file path=ppt/charts/_rels/chart116.xml.rels><?xml version="1.0" encoding="UTF-8" standalone="yes"?>
<Relationships xmlns="http://schemas.openxmlformats.org/package/2006/relationships"><Relationship Id="rId2" Type="http://schemas.openxmlformats.org/officeDocument/2006/relationships/package" Target="../embeddings/Microsoft_Excel_Worksheet115.xlsx"/><Relationship Id="rId1" Type="http://schemas.openxmlformats.org/officeDocument/2006/relationships/image" Target="../media/image9.png"/></Relationships>
</file>

<file path=ppt/charts/_rels/chart117.xml.rels><?xml version="1.0" encoding="UTF-8" standalone="yes"?>
<Relationships xmlns="http://schemas.openxmlformats.org/package/2006/relationships"><Relationship Id="rId1" Type="http://schemas.openxmlformats.org/officeDocument/2006/relationships/package" Target="../embeddings/Microsoft_Excel_Worksheet116.xlsx"/></Relationships>
</file>

<file path=ppt/charts/_rels/chart118.xml.rels><?xml version="1.0" encoding="UTF-8" standalone="yes"?>
<Relationships xmlns="http://schemas.openxmlformats.org/package/2006/relationships"><Relationship Id="rId1" Type="http://schemas.openxmlformats.org/officeDocument/2006/relationships/package" Target="../embeddings/Microsoft_Excel_Worksheet117.xlsx"/></Relationships>
</file>

<file path=ppt/charts/_rels/chart119.xml.rels><?xml version="1.0" encoding="UTF-8" standalone="yes"?>
<Relationships xmlns="http://schemas.openxmlformats.org/package/2006/relationships"><Relationship Id="rId1" Type="http://schemas.openxmlformats.org/officeDocument/2006/relationships/package" Target="../embeddings/Microsoft_Excel_Worksheet118.xlsx"/></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6.xml"/></Relationships>
</file>

<file path=ppt/charts/_rels/chart120.xml.rels><?xml version="1.0" encoding="UTF-8" standalone="yes"?>
<Relationships xmlns="http://schemas.openxmlformats.org/package/2006/relationships"><Relationship Id="rId1" Type="http://schemas.openxmlformats.org/officeDocument/2006/relationships/package" Target="../embeddings/Microsoft_Excel_Worksheet119.xlsx"/></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27.xml"/><Relationship Id="rId1" Type="http://schemas.microsoft.com/office/2011/relationships/chartStyle" Target="style27.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28.xml"/><Relationship Id="rId1" Type="http://schemas.microsoft.com/office/2011/relationships/chartStyle" Target="style28.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29.xml"/><Relationship Id="rId1" Type="http://schemas.microsoft.com/office/2011/relationships/chartStyle" Target="style29.xml"/></Relationships>
</file>

<file path=ppt/charts/_rels/chart124.xml.rels><?xml version="1.0" encoding="UTF-8" standalone="yes"?>
<Relationships xmlns="http://schemas.openxmlformats.org/package/2006/relationships"><Relationship Id="rId2" Type="http://schemas.openxmlformats.org/officeDocument/2006/relationships/package" Target="../embeddings/Microsoft_Excel_Worksheet123.xlsx"/><Relationship Id="rId1" Type="http://schemas.openxmlformats.org/officeDocument/2006/relationships/image" Target="../media/image9.png"/></Relationships>
</file>

<file path=ppt/charts/_rels/chart125.xml.rels><?xml version="1.0" encoding="UTF-8" standalone="yes"?>
<Relationships xmlns="http://schemas.openxmlformats.org/package/2006/relationships"><Relationship Id="rId1" Type="http://schemas.openxmlformats.org/officeDocument/2006/relationships/package" Target="../embeddings/Microsoft_Excel_Worksheet124.xlsx"/></Relationships>
</file>

<file path=ppt/charts/_rels/chart126.xml.rels><?xml version="1.0" encoding="UTF-8" standalone="yes"?>
<Relationships xmlns="http://schemas.openxmlformats.org/package/2006/relationships"><Relationship Id="rId1" Type="http://schemas.openxmlformats.org/officeDocument/2006/relationships/package" Target="../embeddings/Microsoft_Excel_Worksheet125.xlsx"/></Relationships>
</file>

<file path=ppt/charts/_rels/chart127.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29.xml.rels><?xml version="1.0" encoding="UTF-8" standalone="yes"?>
<Relationships xmlns="http://schemas.openxmlformats.org/package/2006/relationships"><Relationship Id="rId3" Type="http://schemas.openxmlformats.org/officeDocument/2006/relationships/package" Target="../embeddings/Microsoft_Excel_Worksheet128.xlsx"/><Relationship Id="rId2" Type="http://schemas.microsoft.com/office/2011/relationships/chartColorStyle" Target="colors30.xml"/><Relationship Id="rId1" Type="http://schemas.microsoft.com/office/2011/relationships/chartStyle" Target="style30.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7.xml"/></Relationships>
</file>

<file path=ppt/charts/_rels/chart130.xml.rels><?xml version="1.0" encoding="UTF-8" standalone="yes"?>
<Relationships xmlns="http://schemas.openxmlformats.org/package/2006/relationships"><Relationship Id="rId3" Type="http://schemas.openxmlformats.org/officeDocument/2006/relationships/package" Target="../embeddings/Microsoft_Excel_Worksheet129.xlsx"/><Relationship Id="rId2" Type="http://schemas.microsoft.com/office/2011/relationships/chartColorStyle" Target="colors31.xml"/><Relationship Id="rId1" Type="http://schemas.microsoft.com/office/2011/relationships/chartStyle" Target="style31.xml"/></Relationships>
</file>

<file path=ppt/charts/_rels/chart131.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32.xml"/><Relationship Id="rId1" Type="http://schemas.microsoft.com/office/2011/relationships/chartStyle" Target="style32.xml"/></Relationships>
</file>

<file path=ppt/charts/_rels/chart132.xml.rels><?xml version="1.0" encoding="UTF-8" standalone="yes"?>
<Relationships xmlns="http://schemas.openxmlformats.org/package/2006/relationships"><Relationship Id="rId2" Type="http://schemas.openxmlformats.org/officeDocument/2006/relationships/package" Target="../embeddings/Microsoft_Excel_Worksheet131.xlsx"/><Relationship Id="rId1" Type="http://schemas.openxmlformats.org/officeDocument/2006/relationships/image" Target="../media/image9.png"/></Relationships>
</file>

<file path=ppt/charts/_rels/chart133.xml.rels><?xml version="1.0" encoding="UTF-8" standalone="yes"?>
<Relationships xmlns="http://schemas.openxmlformats.org/package/2006/relationships"><Relationship Id="rId1" Type="http://schemas.openxmlformats.org/officeDocument/2006/relationships/package" Target="../embeddings/Microsoft_Excel_Worksheet132.xlsx"/></Relationships>
</file>

<file path=ppt/charts/_rels/chart134.xml.rels><?xml version="1.0" encoding="UTF-8" standalone="yes"?>
<Relationships xmlns="http://schemas.openxmlformats.org/package/2006/relationships"><Relationship Id="rId1" Type="http://schemas.openxmlformats.org/officeDocument/2006/relationships/package" Target="../embeddings/Microsoft_Excel_Worksheet133.xlsx"/></Relationships>
</file>

<file path=ppt/charts/_rels/chart135.xml.rels><?xml version="1.0" encoding="UTF-8" standalone="yes"?>
<Relationships xmlns="http://schemas.openxmlformats.org/package/2006/relationships"><Relationship Id="rId1" Type="http://schemas.openxmlformats.org/officeDocument/2006/relationships/package" Target="../embeddings/Microsoft_Excel_Worksheet134.xlsx"/></Relationships>
</file>

<file path=ppt/charts/_rels/chart136.xml.rels><?xml version="1.0" encoding="UTF-8" standalone="yes"?>
<Relationships xmlns="http://schemas.openxmlformats.org/package/2006/relationships"><Relationship Id="rId1" Type="http://schemas.openxmlformats.org/officeDocument/2006/relationships/package" Target="../embeddings/Microsoft_Excel_Worksheet135.xlsx"/></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33.xml"/><Relationship Id="rId1" Type="http://schemas.microsoft.com/office/2011/relationships/chartStyle" Target="style33.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34.xml"/><Relationship Id="rId1" Type="http://schemas.microsoft.com/office/2011/relationships/chartStyle" Target="style34.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35.xml"/><Relationship Id="rId1" Type="http://schemas.microsoft.com/office/2011/relationships/chartStyle" Target="style35.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0.xml.rels><?xml version="1.0" encoding="UTF-8" standalone="yes"?>
<Relationships xmlns="http://schemas.openxmlformats.org/package/2006/relationships"><Relationship Id="rId2" Type="http://schemas.openxmlformats.org/officeDocument/2006/relationships/package" Target="../embeddings/Microsoft_Excel_Worksheet139.xlsx"/><Relationship Id="rId1" Type="http://schemas.openxmlformats.org/officeDocument/2006/relationships/image" Target="../media/image9.png"/></Relationships>
</file>

<file path=ppt/charts/_rels/chart141.xml.rels><?xml version="1.0" encoding="UTF-8" standalone="yes"?>
<Relationships xmlns="http://schemas.openxmlformats.org/package/2006/relationships"><Relationship Id="rId1" Type="http://schemas.openxmlformats.org/officeDocument/2006/relationships/package" Target="../embeddings/Microsoft_Excel_Worksheet140.xlsx"/></Relationships>
</file>

<file path=ppt/charts/_rels/chart142.xml.rels><?xml version="1.0" encoding="UTF-8" standalone="yes"?>
<Relationships xmlns="http://schemas.openxmlformats.org/package/2006/relationships"><Relationship Id="rId1" Type="http://schemas.openxmlformats.org/officeDocument/2006/relationships/package" Target="../embeddings/Microsoft_Excel_Worksheet141.xlsx"/></Relationships>
</file>

<file path=ppt/charts/_rels/chart143.xml.rels><?xml version="1.0" encoding="UTF-8" standalone="yes"?>
<Relationships xmlns="http://schemas.openxmlformats.org/package/2006/relationships"><Relationship Id="rId1" Type="http://schemas.openxmlformats.org/officeDocument/2006/relationships/package" Target="../embeddings/Microsoft_Excel_Worksheet142.xlsx"/></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36.xml"/><Relationship Id="rId1" Type="http://schemas.microsoft.com/office/2011/relationships/chartStyle" Target="style36.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37.xml"/><Relationship Id="rId1" Type="http://schemas.microsoft.com/office/2011/relationships/chartStyle" Target="style37.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5.xlsx"/><Relationship Id="rId2" Type="http://schemas.microsoft.com/office/2011/relationships/chartColorStyle" Target="colors38.xml"/><Relationship Id="rId1" Type="http://schemas.microsoft.com/office/2011/relationships/chartStyle" Target="style38.xml"/></Relationships>
</file>

<file path=ppt/charts/_rels/chart147.xml.rels><?xml version="1.0" encoding="UTF-8" standalone="yes"?>
<Relationships xmlns="http://schemas.openxmlformats.org/package/2006/relationships"><Relationship Id="rId3" Type="http://schemas.openxmlformats.org/officeDocument/2006/relationships/package" Target="../embeddings/Microsoft_Excel_Worksheet146.xlsx"/><Relationship Id="rId2" Type="http://schemas.microsoft.com/office/2011/relationships/chartColorStyle" Target="colors39.xml"/><Relationship Id="rId1" Type="http://schemas.microsoft.com/office/2011/relationships/chartStyle" Target="style39.xml"/></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9.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40.xml"/><Relationship Id="rId1" Type="http://schemas.microsoft.com/office/2011/relationships/chartStyle" Target="style40.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41.xml"/><Relationship Id="rId1" Type="http://schemas.microsoft.com/office/2011/relationships/chartStyle" Target="style41.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42.xml"/><Relationship Id="rId1" Type="http://schemas.microsoft.com/office/2011/relationships/chartStyle" Target="style42.xml"/></Relationships>
</file>

<file path=ppt/charts/_rels/chart154.xml.rels><?xml version="1.0" encoding="UTF-8" standalone="yes"?>
<Relationships xmlns="http://schemas.openxmlformats.org/package/2006/relationships"><Relationship Id="rId1" Type="http://schemas.openxmlformats.org/officeDocument/2006/relationships/package" Target="../embeddings/Microsoft_Excel_Worksheet153.xlsx"/></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43.xml"/><Relationship Id="rId1" Type="http://schemas.microsoft.com/office/2011/relationships/chartStyle" Target="style43.xml"/></Relationships>
</file>

<file path=ppt/charts/_rels/chart156.xml.rels><?xml version="1.0" encoding="UTF-8" standalone="yes"?>
<Relationships xmlns="http://schemas.openxmlformats.org/package/2006/relationships"><Relationship Id="rId1" Type="http://schemas.openxmlformats.org/officeDocument/2006/relationships/package" Target="../embeddings/Microsoft_Excel_Worksheet155.xlsx"/></Relationships>
</file>

<file path=ppt/charts/_rels/chart157.xml.rels><?xml version="1.0" encoding="UTF-8" standalone="yes"?>
<Relationships xmlns="http://schemas.openxmlformats.org/package/2006/relationships"><Relationship Id="rId1" Type="http://schemas.openxmlformats.org/officeDocument/2006/relationships/package" Target="../embeddings/Microsoft_Excel_Worksheet156.xlsx"/></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44.xml"/><Relationship Id="rId1" Type="http://schemas.microsoft.com/office/2011/relationships/chartStyle" Target="style44.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45.xml"/><Relationship Id="rId1" Type="http://schemas.microsoft.com/office/2011/relationships/chartStyle" Target="style45.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46.xml"/><Relationship Id="rId1" Type="http://schemas.microsoft.com/office/2011/relationships/chartStyle" Target="style46.xml"/></Relationships>
</file>

<file path=ppt/charts/_rels/chart161.xml.rels><?xml version="1.0" encoding="UTF-8" standalone="yes"?>
<Relationships xmlns="http://schemas.openxmlformats.org/package/2006/relationships"><Relationship Id="rId1" Type="http://schemas.openxmlformats.org/officeDocument/2006/relationships/package" Target="../embeddings/Microsoft_Excel_Worksheet160.xlsx"/></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47.xml"/><Relationship Id="rId1" Type="http://schemas.microsoft.com/office/2011/relationships/chartStyle" Target="style47.xml"/></Relationships>
</file>

<file path=ppt/charts/_rels/chart163.xml.rels><?xml version="1.0" encoding="UTF-8" standalone="yes"?>
<Relationships xmlns="http://schemas.openxmlformats.org/package/2006/relationships"><Relationship Id="rId1" Type="http://schemas.openxmlformats.org/officeDocument/2006/relationships/package" Target="../embeddings/Microsoft_Excel_Worksheet162.xlsx"/></Relationships>
</file>

<file path=ppt/charts/_rels/chart164.xml.rels><?xml version="1.0" encoding="UTF-8" standalone="yes"?>
<Relationships xmlns="http://schemas.openxmlformats.org/package/2006/relationships"><Relationship Id="rId1" Type="http://schemas.openxmlformats.org/officeDocument/2006/relationships/package" Target="../embeddings/Microsoft_Excel_Worksheet163.xlsx"/></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4.xlsx"/><Relationship Id="rId2" Type="http://schemas.microsoft.com/office/2011/relationships/chartColorStyle" Target="colors48.xml"/><Relationship Id="rId1" Type="http://schemas.microsoft.com/office/2011/relationships/chartStyle" Target="style48.xml"/></Relationships>
</file>

<file path=ppt/charts/_rels/chart166.xml.rels><?xml version="1.0" encoding="UTF-8" standalone="yes"?>
<Relationships xmlns="http://schemas.openxmlformats.org/package/2006/relationships"><Relationship Id="rId3" Type="http://schemas.openxmlformats.org/officeDocument/2006/relationships/package" Target="../embeddings/Microsoft_Excel_Worksheet165.xlsx"/><Relationship Id="rId2" Type="http://schemas.microsoft.com/office/2011/relationships/chartColorStyle" Target="colors49.xml"/><Relationship Id="rId1" Type="http://schemas.microsoft.com/office/2011/relationships/chartStyle" Target="style49.xml"/></Relationships>
</file>

<file path=ppt/charts/_rels/chart167.xml.rels><?xml version="1.0" encoding="UTF-8" standalone="yes"?>
<Relationships xmlns="http://schemas.openxmlformats.org/package/2006/relationships"><Relationship Id="rId3" Type="http://schemas.openxmlformats.org/officeDocument/2006/relationships/package" Target="../embeddings/Microsoft_Excel_Worksheet166.xlsx"/><Relationship Id="rId2" Type="http://schemas.microsoft.com/office/2011/relationships/chartColorStyle" Target="colors50.xml"/><Relationship Id="rId1" Type="http://schemas.microsoft.com/office/2011/relationships/chartStyle" Target="style50.xml"/></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69.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51.xml"/><Relationship Id="rId1" Type="http://schemas.microsoft.com/office/2011/relationships/chartStyle" Target="style51.xml"/></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0.xml.rels><?xml version="1.0" encoding="UTF-8" standalone="yes"?>
<Relationships xmlns="http://schemas.openxmlformats.org/package/2006/relationships"><Relationship Id="rId1" Type="http://schemas.openxmlformats.org/officeDocument/2006/relationships/package" Target="../embeddings/Microsoft_Excel_Worksheet169.xlsx"/></Relationships>
</file>

<file path=ppt/charts/_rels/chart171.xml.rels><?xml version="1.0" encoding="UTF-8" standalone="yes"?>
<Relationships xmlns="http://schemas.openxmlformats.org/package/2006/relationships"><Relationship Id="rId1" Type="http://schemas.openxmlformats.org/officeDocument/2006/relationships/package" Target="../embeddings/Microsoft_Excel_Worksheet170.xlsx"/></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52.xml"/><Relationship Id="rId1" Type="http://schemas.microsoft.com/office/2011/relationships/chartStyle" Target="style52.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53.xml"/><Relationship Id="rId1" Type="http://schemas.microsoft.com/office/2011/relationships/chartStyle" Target="style53.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54.xml"/><Relationship Id="rId1" Type="http://schemas.microsoft.com/office/2011/relationships/chartStyle" Target="style54.xml"/></Relationships>
</file>

<file path=ppt/charts/_rels/chart175.xml.rels><?xml version="1.0" encoding="UTF-8" standalone="yes"?>
<Relationships xmlns="http://schemas.openxmlformats.org/package/2006/relationships"><Relationship Id="rId1" Type="http://schemas.openxmlformats.org/officeDocument/2006/relationships/package" Target="../embeddings/Microsoft_Excel_Worksheet174.xlsx"/></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55.xml"/><Relationship Id="rId1" Type="http://schemas.microsoft.com/office/2011/relationships/chartStyle" Target="style55.xml"/></Relationships>
</file>

<file path=ppt/charts/_rels/chart177.xml.rels><?xml version="1.0" encoding="UTF-8" standalone="yes"?>
<Relationships xmlns="http://schemas.openxmlformats.org/package/2006/relationships"><Relationship Id="rId1" Type="http://schemas.openxmlformats.org/officeDocument/2006/relationships/package" Target="../embeddings/Microsoft_Excel_Worksheet176.xlsx"/></Relationships>
</file>

<file path=ppt/charts/_rels/chart178.xml.rels><?xml version="1.0" encoding="UTF-8" standalone="yes"?>
<Relationships xmlns="http://schemas.openxmlformats.org/package/2006/relationships"><Relationship Id="rId1" Type="http://schemas.openxmlformats.org/officeDocument/2006/relationships/package" Target="../embeddings/Microsoft_Excel_Worksheet177.xlsx"/></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56.xml"/><Relationship Id="rId1" Type="http://schemas.microsoft.com/office/2011/relationships/chartStyle" Target="style5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57.xml"/><Relationship Id="rId1" Type="http://schemas.microsoft.com/office/2011/relationships/chartStyle" Target="style57.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58.xml"/><Relationship Id="rId1" Type="http://schemas.microsoft.com/office/2011/relationships/chartStyle" Target="style58.xml"/></Relationships>
</file>

<file path=ppt/charts/_rels/chart182.xml.rels><?xml version="1.0" encoding="UTF-8" standalone="yes"?>
<Relationships xmlns="http://schemas.openxmlformats.org/package/2006/relationships"><Relationship Id="rId1" Type="http://schemas.openxmlformats.org/officeDocument/2006/relationships/package" Target="../embeddings/Microsoft_Excel_Worksheet181.xlsx"/></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2.xlsx"/><Relationship Id="rId2" Type="http://schemas.microsoft.com/office/2011/relationships/chartColorStyle" Target="colors59.xml"/><Relationship Id="rId1" Type="http://schemas.microsoft.com/office/2011/relationships/chartStyle" Target="style5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6.xlsx"/></Relationships>
</file>

<file path=ppt/charts/_rels/chart188.xml.rels><?xml version="1.0" encoding="UTF-8" standalone="yes"?>
<Relationships xmlns="http://schemas.openxmlformats.org/package/2006/relationships"><Relationship Id="rId3" Type="http://schemas.openxmlformats.org/officeDocument/2006/relationships/package" Target="../embeddings/Microsoft_Excel_Worksheet187.xlsx"/><Relationship Id="rId2" Type="http://schemas.microsoft.com/office/2011/relationships/chartColorStyle" Target="colors60.xml"/><Relationship Id="rId1" Type="http://schemas.microsoft.com/office/2011/relationships/chartStyle" Target="style6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8.xlsx"/><Relationship Id="rId2" Type="http://schemas.microsoft.com/office/2011/relationships/chartColorStyle" Target="colors61.xml"/><Relationship Id="rId1" Type="http://schemas.microsoft.com/office/2011/relationships/chartStyle" Target="style6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3" Type="http://schemas.openxmlformats.org/officeDocument/2006/relationships/package" Target="../embeddings/Microsoft_Excel_Worksheet189.xlsx"/><Relationship Id="rId2" Type="http://schemas.microsoft.com/office/2011/relationships/chartColorStyle" Target="colors62.xml"/><Relationship Id="rId1" Type="http://schemas.microsoft.com/office/2011/relationships/chartStyle" Target="style62.xml"/></Relationships>
</file>

<file path=ppt/charts/_rels/chart191.xml.rels><?xml version="1.0" encoding="UTF-8" standalone="yes"?>
<Relationships xmlns="http://schemas.openxmlformats.org/package/2006/relationships"><Relationship Id="rId3" Type="http://schemas.openxmlformats.org/officeDocument/2006/relationships/package" Target="../embeddings/Microsoft_Excel_Worksheet190.xlsx"/><Relationship Id="rId2" Type="http://schemas.microsoft.com/office/2011/relationships/chartColorStyle" Target="colors63.xml"/><Relationship Id="rId1" Type="http://schemas.microsoft.com/office/2011/relationships/chartStyle" Target="style63.xml"/></Relationships>
</file>

<file path=ppt/charts/_rels/chart192.xml.rels><?xml version="1.0" encoding="UTF-8" standalone="yes"?>
<Relationships xmlns="http://schemas.openxmlformats.org/package/2006/relationships"><Relationship Id="rId1" Type="http://schemas.openxmlformats.org/officeDocument/2006/relationships/package" Target="../embeddings/Microsoft_Excel_Worksheet191.xlsx"/></Relationships>
</file>

<file path=ppt/charts/_rels/chart193.xml.rels><?xml version="1.0" encoding="UTF-8" standalone="yes"?>
<Relationships xmlns="http://schemas.openxmlformats.org/package/2006/relationships"><Relationship Id="rId3" Type="http://schemas.openxmlformats.org/officeDocument/2006/relationships/package" Target="../embeddings/Microsoft_Excel_Worksheet192.xlsx"/><Relationship Id="rId2" Type="http://schemas.microsoft.com/office/2011/relationships/chartColorStyle" Target="colors64.xml"/><Relationship Id="rId1" Type="http://schemas.microsoft.com/office/2011/relationships/chartStyle" Target="style64.xml"/></Relationships>
</file>

<file path=ppt/charts/_rels/chart194.xml.rels><?xml version="1.0" encoding="UTF-8" standalone="yes"?>
<Relationships xmlns="http://schemas.openxmlformats.org/package/2006/relationships"><Relationship Id="rId3" Type="http://schemas.openxmlformats.org/officeDocument/2006/relationships/package" Target="../embeddings/Microsoft_Excel_Worksheet193.xlsx"/><Relationship Id="rId2" Type="http://schemas.microsoft.com/office/2011/relationships/chartColorStyle" Target="colors65.xml"/><Relationship Id="rId1" Type="http://schemas.microsoft.com/office/2011/relationships/chartStyle" Target="style65.xml"/></Relationships>
</file>

<file path=ppt/charts/_rels/chart195.xml.rels><?xml version="1.0" encoding="UTF-8" standalone="yes"?>
<Relationships xmlns="http://schemas.openxmlformats.org/package/2006/relationships"><Relationship Id="rId3" Type="http://schemas.openxmlformats.org/officeDocument/2006/relationships/package" Target="../embeddings/Microsoft_Excel_Worksheet194.xlsx"/><Relationship Id="rId2" Type="http://schemas.microsoft.com/office/2011/relationships/chartColorStyle" Target="colors66.xml"/><Relationship Id="rId1" Type="http://schemas.microsoft.com/office/2011/relationships/chartStyle" Target="style66.xml"/></Relationships>
</file>

<file path=ppt/charts/_rels/chart196.xml.rels><?xml version="1.0" encoding="UTF-8" standalone="yes"?>
<Relationships xmlns="http://schemas.openxmlformats.org/package/2006/relationships"><Relationship Id="rId1" Type="http://schemas.openxmlformats.org/officeDocument/2006/relationships/package" Target="../embeddings/Microsoft_Excel_Worksheet195.xlsx"/></Relationships>
</file>

<file path=ppt/charts/_rels/chart197.xml.rels><?xml version="1.0" encoding="UTF-8" standalone="yes"?>
<Relationships xmlns="http://schemas.openxmlformats.org/package/2006/relationships"><Relationship Id="rId3" Type="http://schemas.openxmlformats.org/officeDocument/2006/relationships/package" Target="../embeddings/Microsoft_Excel_Worksheet196.xlsx"/><Relationship Id="rId2" Type="http://schemas.microsoft.com/office/2011/relationships/chartColorStyle" Target="colors67.xml"/><Relationship Id="rId1" Type="http://schemas.microsoft.com/office/2011/relationships/chartStyle" Target="style67.xml"/></Relationships>
</file>

<file path=ppt/charts/_rels/chart198.xml.rels><?xml version="1.0" encoding="UTF-8" standalone="yes"?>
<Relationships xmlns="http://schemas.openxmlformats.org/package/2006/relationships"><Relationship Id="rId1" Type="http://schemas.openxmlformats.org/officeDocument/2006/relationships/package" Target="../embeddings/Microsoft_Excel_Worksheet197.xlsx"/></Relationships>
</file>

<file path=ppt/charts/_rels/chart199.xml.rels><?xml version="1.0" encoding="UTF-8" standalone="yes"?>
<Relationships xmlns="http://schemas.openxmlformats.org/package/2006/relationships"><Relationship Id="rId1" Type="http://schemas.openxmlformats.org/officeDocument/2006/relationships/package" Target="../embeddings/Microsoft_Excel_Worksheet19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8.xml"/><Relationship Id="rId1" Type="http://schemas.microsoft.com/office/2011/relationships/chartStyle" Target="style8.xml"/></Relationships>
</file>

<file path=ppt/charts/_rels/chart200.xml.rels><?xml version="1.0" encoding="UTF-8" standalone="yes"?>
<Relationships xmlns="http://schemas.openxmlformats.org/package/2006/relationships"><Relationship Id="rId3" Type="http://schemas.openxmlformats.org/officeDocument/2006/relationships/package" Target="../embeddings/Microsoft_Excel_Worksheet199.xlsx"/><Relationship Id="rId2" Type="http://schemas.microsoft.com/office/2011/relationships/chartColorStyle" Target="colors68.xml"/><Relationship Id="rId1" Type="http://schemas.microsoft.com/office/2011/relationships/chartStyle" Target="style68.xml"/></Relationships>
</file>

<file path=ppt/charts/_rels/chart201.xml.rels><?xml version="1.0" encoding="UTF-8" standalone="yes"?>
<Relationships xmlns="http://schemas.openxmlformats.org/package/2006/relationships"><Relationship Id="rId3" Type="http://schemas.openxmlformats.org/officeDocument/2006/relationships/package" Target="../embeddings/Microsoft_Excel_Worksheet200.xlsx"/><Relationship Id="rId2" Type="http://schemas.microsoft.com/office/2011/relationships/chartColorStyle" Target="colors69.xml"/><Relationship Id="rId1" Type="http://schemas.microsoft.com/office/2011/relationships/chartStyle" Target="style69.xml"/></Relationships>
</file>

<file path=ppt/charts/_rels/chart202.xml.rels><?xml version="1.0" encoding="UTF-8" standalone="yes"?>
<Relationships xmlns="http://schemas.openxmlformats.org/package/2006/relationships"><Relationship Id="rId3" Type="http://schemas.openxmlformats.org/officeDocument/2006/relationships/package" Target="../embeddings/Microsoft_Excel_Worksheet201.xlsx"/><Relationship Id="rId2" Type="http://schemas.microsoft.com/office/2011/relationships/chartColorStyle" Target="colors70.xml"/><Relationship Id="rId1" Type="http://schemas.microsoft.com/office/2011/relationships/chartStyle" Target="style70.xml"/></Relationships>
</file>

<file path=ppt/charts/_rels/chart203.xml.rels><?xml version="1.0" encoding="UTF-8" standalone="yes"?>
<Relationships xmlns="http://schemas.openxmlformats.org/package/2006/relationships"><Relationship Id="rId1" Type="http://schemas.openxmlformats.org/officeDocument/2006/relationships/package" Target="../embeddings/Microsoft_Excel_Worksheet202.xlsx"/></Relationships>
</file>

<file path=ppt/charts/_rels/chart204.xml.rels><?xml version="1.0" encoding="UTF-8" standalone="yes"?>
<Relationships xmlns="http://schemas.openxmlformats.org/package/2006/relationships"><Relationship Id="rId3" Type="http://schemas.openxmlformats.org/officeDocument/2006/relationships/package" Target="../embeddings/Microsoft_Excel_Worksheet203.xlsx"/><Relationship Id="rId2" Type="http://schemas.microsoft.com/office/2011/relationships/chartColorStyle" Target="colors71.xml"/><Relationship Id="rId1" Type="http://schemas.microsoft.com/office/2011/relationships/chartStyle" Target="style71.xml"/></Relationships>
</file>

<file path=ppt/charts/_rels/chart205.xml.rels><?xml version="1.0" encoding="UTF-8" standalone="yes"?>
<Relationships xmlns="http://schemas.openxmlformats.org/package/2006/relationships"><Relationship Id="rId1" Type="http://schemas.openxmlformats.org/officeDocument/2006/relationships/package" Target="../embeddings/Microsoft_Excel_Worksheet204.xlsx"/></Relationships>
</file>

<file path=ppt/charts/_rels/chart206.xml.rels><?xml version="1.0" encoding="UTF-8" standalone="yes"?>
<Relationships xmlns="http://schemas.openxmlformats.org/package/2006/relationships"><Relationship Id="rId1" Type="http://schemas.openxmlformats.org/officeDocument/2006/relationships/package" Target="../embeddings/Microsoft_Excel_Worksheet205.xlsx"/></Relationships>
</file>

<file path=ppt/charts/_rels/chart207.xml.rels><?xml version="1.0" encoding="UTF-8" standalone="yes"?>
<Relationships xmlns="http://schemas.openxmlformats.org/package/2006/relationships"><Relationship Id="rId3" Type="http://schemas.openxmlformats.org/officeDocument/2006/relationships/package" Target="../embeddings/Microsoft_Excel_Worksheet206.xlsx"/><Relationship Id="rId2" Type="http://schemas.microsoft.com/office/2011/relationships/chartColorStyle" Target="colors72.xml"/><Relationship Id="rId1" Type="http://schemas.microsoft.com/office/2011/relationships/chartStyle" Target="style72.xml"/></Relationships>
</file>

<file path=ppt/charts/_rels/chart208.xml.rels><?xml version="1.0" encoding="UTF-8" standalone="yes"?>
<Relationships xmlns="http://schemas.openxmlformats.org/package/2006/relationships"><Relationship Id="rId3" Type="http://schemas.openxmlformats.org/officeDocument/2006/relationships/package" Target="../embeddings/Microsoft_Excel_Worksheet207.xlsx"/><Relationship Id="rId2" Type="http://schemas.microsoft.com/office/2011/relationships/chartColorStyle" Target="colors73.xml"/><Relationship Id="rId1" Type="http://schemas.microsoft.com/office/2011/relationships/chartStyle" Target="style73.xml"/></Relationships>
</file>

<file path=ppt/charts/_rels/chart209.xml.rels><?xml version="1.0" encoding="UTF-8" standalone="yes"?>
<Relationships xmlns="http://schemas.openxmlformats.org/package/2006/relationships"><Relationship Id="rId3" Type="http://schemas.openxmlformats.org/officeDocument/2006/relationships/package" Target="../embeddings/Microsoft_Excel_Worksheet208.xlsx"/><Relationship Id="rId2" Type="http://schemas.microsoft.com/office/2011/relationships/chartColorStyle" Target="colors74.xml"/><Relationship Id="rId1" Type="http://schemas.microsoft.com/office/2011/relationships/chartStyle" Target="style74.xml"/></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0.xml.rels><?xml version="1.0" encoding="UTF-8" standalone="yes"?>
<Relationships xmlns="http://schemas.openxmlformats.org/package/2006/relationships"><Relationship Id="rId1" Type="http://schemas.openxmlformats.org/officeDocument/2006/relationships/package" Target="../embeddings/Microsoft_Excel_Worksheet209.xlsx"/></Relationships>
</file>

<file path=ppt/charts/_rels/chart211.xml.rels><?xml version="1.0" encoding="UTF-8" standalone="yes"?>
<Relationships xmlns="http://schemas.openxmlformats.org/package/2006/relationships"><Relationship Id="rId3" Type="http://schemas.openxmlformats.org/officeDocument/2006/relationships/package" Target="../embeddings/Microsoft_Excel_Worksheet210.xlsx"/><Relationship Id="rId2" Type="http://schemas.microsoft.com/office/2011/relationships/chartColorStyle" Target="colors75.xml"/><Relationship Id="rId1" Type="http://schemas.microsoft.com/office/2011/relationships/chartStyle" Target="style75.xml"/></Relationships>
</file>

<file path=ppt/charts/_rels/chart212.xml.rels><?xml version="1.0" encoding="UTF-8" standalone="yes"?>
<Relationships xmlns="http://schemas.openxmlformats.org/package/2006/relationships"><Relationship Id="rId1" Type="http://schemas.openxmlformats.org/officeDocument/2006/relationships/package" Target="../embeddings/Microsoft_Excel_Worksheet211.xlsx"/></Relationships>
</file>

<file path=ppt/charts/_rels/chart213.xml.rels><?xml version="1.0" encoding="UTF-8" standalone="yes"?>
<Relationships xmlns="http://schemas.openxmlformats.org/package/2006/relationships"><Relationship Id="rId1" Type="http://schemas.openxmlformats.org/officeDocument/2006/relationships/package" Target="../embeddings/Microsoft_Excel_Worksheet212.xlsx"/></Relationships>
</file>

<file path=ppt/charts/_rels/chart214.xml.rels><?xml version="1.0" encoding="UTF-8" standalone="yes"?>
<Relationships xmlns="http://schemas.openxmlformats.org/package/2006/relationships"><Relationship Id="rId3" Type="http://schemas.openxmlformats.org/officeDocument/2006/relationships/package" Target="../embeddings/Microsoft_Excel_Worksheet213.xlsx"/><Relationship Id="rId2" Type="http://schemas.microsoft.com/office/2011/relationships/chartColorStyle" Target="colors76.xml"/><Relationship Id="rId1" Type="http://schemas.microsoft.com/office/2011/relationships/chartStyle" Target="style76.xml"/></Relationships>
</file>

<file path=ppt/charts/_rels/chart215.xml.rels><?xml version="1.0" encoding="UTF-8" standalone="yes"?>
<Relationships xmlns="http://schemas.openxmlformats.org/package/2006/relationships"><Relationship Id="rId3" Type="http://schemas.openxmlformats.org/officeDocument/2006/relationships/package" Target="../embeddings/Microsoft_Excel_Worksheet214.xlsx"/><Relationship Id="rId2" Type="http://schemas.microsoft.com/office/2011/relationships/chartColorStyle" Target="colors77.xml"/><Relationship Id="rId1" Type="http://schemas.microsoft.com/office/2011/relationships/chartStyle" Target="style77.xml"/></Relationships>
</file>

<file path=ppt/charts/_rels/chart216.xml.rels><?xml version="1.0" encoding="UTF-8" standalone="yes"?>
<Relationships xmlns="http://schemas.openxmlformats.org/package/2006/relationships"><Relationship Id="rId3" Type="http://schemas.openxmlformats.org/officeDocument/2006/relationships/package" Target="../embeddings/Microsoft_Excel_Worksheet215.xlsx"/><Relationship Id="rId2" Type="http://schemas.microsoft.com/office/2011/relationships/chartColorStyle" Target="colors78.xml"/><Relationship Id="rId1" Type="http://schemas.microsoft.com/office/2011/relationships/chartStyle" Target="style78.xml"/></Relationships>
</file>

<file path=ppt/charts/_rels/chart217.xml.rels><?xml version="1.0" encoding="UTF-8" standalone="yes"?>
<Relationships xmlns="http://schemas.openxmlformats.org/package/2006/relationships"><Relationship Id="rId1" Type="http://schemas.openxmlformats.org/officeDocument/2006/relationships/package" Target="../embeddings/Microsoft_Excel_Worksheet216.xlsx"/></Relationships>
</file>

<file path=ppt/charts/_rels/chart218.xml.rels><?xml version="1.0" encoding="UTF-8" standalone="yes"?>
<Relationships xmlns="http://schemas.openxmlformats.org/package/2006/relationships"><Relationship Id="rId3" Type="http://schemas.openxmlformats.org/officeDocument/2006/relationships/package" Target="../embeddings/Microsoft_Excel_Worksheet217.xlsx"/><Relationship Id="rId2" Type="http://schemas.microsoft.com/office/2011/relationships/chartColorStyle" Target="colors79.xml"/><Relationship Id="rId1" Type="http://schemas.microsoft.com/office/2011/relationships/chartStyle" Target="style79.xml"/></Relationships>
</file>

<file path=ppt/charts/_rels/chart219.xml.rels><?xml version="1.0" encoding="UTF-8" standalone="yes"?>
<Relationships xmlns="http://schemas.openxmlformats.org/package/2006/relationships"><Relationship Id="rId1" Type="http://schemas.openxmlformats.org/officeDocument/2006/relationships/package" Target="../embeddings/Microsoft_Excel_Worksheet218.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0.xml.rels><?xml version="1.0" encoding="UTF-8" standalone="yes"?>
<Relationships xmlns="http://schemas.openxmlformats.org/package/2006/relationships"><Relationship Id="rId1" Type="http://schemas.openxmlformats.org/officeDocument/2006/relationships/package" Target="../embeddings/Microsoft_Excel_Worksheet219.xlsx"/></Relationships>
</file>

<file path=ppt/charts/_rels/chart221.xml.rels><?xml version="1.0" encoding="UTF-8" standalone="yes"?>
<Relationships xmlns="http://schemas.openxmlformats.org/package/2006/relationships"><Relationship Id="rId3" Type="http://schemas.openxmlformats.org/officeDocument/2006/relationships/package" Target="../embeddings/Microsoft_Excel_Worksheet220.xlsx"/><Relationship Id="rId2" Type="http://schemas.microsoft.com/office/2011/relationships/chartColorStyle" Target="colors80.xml"/><Relationship Id="rId1" Type="http://schemas.microsoft.com/office/2011/relationships/chartStyle" Target="style80.xml"/></Relationships>
</file>

<file path=ppt/charts/_rels/chart222.xml.rels><?xml version="1.0" encoding="UTF-8" standalone="yes"?>
<Relationships xmlns="http://schemas.openxmlformats.org/package/2006/relationships"><Relationship Id="rId3" Type="http://schemas.openxmlformats.org/officeDocument/2006/relationships/package" Target="../embeddings/Microsoft_Excel_Worksheet221.xlsx"/><Relationship Id="rId2" Type="http://schemas.microsoft.com/office/2011/relationships/chartColorStyle" Target="colors81.xml"/><Relationship Id="rId1" Type="http://schemas.microsoft.com/office/2011/relationships/chartStyle" Target="style81.xml"/></Relationships>
</file>

<file path=ppt/charts/_rels/chart223.xml.rels><?xml version="1.0" encoding="UTF-8" standalone="yes"?>
<Relationships xmlns="http://schemas.openxmlformats.org/package/2006/relationships"><Relationship Id="rId3" Type="http://schemas.openxmlformats.org/officeDocument/2006/relationships/package" Target="../embeddings/Microsoft_Excel_Worksheet222.xlsx"/><Relationship Id="rId2" Type="http://schemas.microsoft.com/office/2011/relationships/chartColorStyle" Target="colors82.xml"/><Relationship Id="rId1" Type="http://schemas.microsoft.com/office/2011/relationships/chartStyle" Target="style82.xml"/></Relationships>
</file>

<file path=ppt/charts/_rels/chart224.xml.rels><?xml version="1.0" encoding="UTF-8" standalone="yes"?>
<Relationships xmlns="http://schemas.openxmlformats.org/package/2006/relationships"><Relationship Id="rId1" Type="http://schemas.openxmlformats.org/officeDocument/2006/relationships/package" Target="../embeddings/Microsoft_Excel_Worksheet223.xlsx"/></Relationships>
</file>

<file path=ppt/charts/_rels/chart225.xml.rels><?xml version="1.0" encoding="UTF-8" standalone="yes"?>
<Relationships xmlns="http://schemas.openxmlformats.org/package/2006/relationships"><Relationship Id="rId3" Type="http://schemas.openxmlformats.org/officeDocument/2006/relationships/package" Target="../embeddings/Microsoft_Excel_Worksheet224.xlsx"/><Relationship Id="rId2" Type="http://schemas.microsoft.com/office/2011/relationships/chartColorStyle" Target="colors83.xml"/><Relationship Id="rId1" Type="http://schemas.microsoft.com/office/2011/relationships/chartStyle" Target="style83.xml"/></Relationships>
</file>

<file path=ppt/charts/_rels/chart226.xml.rels><?xml version="1.0" encoding="UTF-8" standalone="yes"?>
<Relationships xmlns="http://schemas.openxmlformats.org/package/2006/relationships"><Relationship Id="rId1" Type="http://schemas.openxmlformats.org/officeDocument/2006/relationships/package" Target="../embeddings/Microsoft_Excel_Worksheet225.xlsx"/></Relationships>
</file>

<file path=ppt/charts/_rels/chart227.xml.rels><?xml version="1.0" encoding="UTF-8" standalone="yes"?>
<Relationships xmlns="http://schemas.openxmlformats.org/package/2006/relationships"><Relationship Id="rId1" Type="http://schemas.openxmlformats.org/officeDocument/2006/relationships/package" Target="../embeddings/Microsoft_Excel_Worksheet226.xlsx"/></Relationships>
</file>

<file path=ppt/charts/_rels/chart228.xml.rels><?xml version="1.0" encoding="UTF-8" standalone="yes"?>
<Relationships xmlns="http://schemas.openxmlformats.org/package/2006/relationships"><Relationship Id="rId3" Type="http://schemas.openxmlformats.org/officeDocument/2006/relationships/package" Target="../embeddings/Microsoft_Excel_Worksheet227.xlsx"/><Relationship Id="rId2" Type="http://schemas.microsoft.com/office/2011/relationships/chartColorStyle" Target="colors84.xml"/><Relationship Id="rId1" Type="http://schemas.microsoft.com/office/2011/relationships/chartStyle" Target="style84.xml"/></Relationships>
</file>

<file path=ppt/charts/_rels/chart229.xml.rels><?xml version="1.0" encoding="UTF-8" standalone="yes"?>
<Relationships xmlns="http://schemas.openxmlformats.org/package/2006/relationships"><Relationship Id="rId3" Type="http://schemas.openxmlformats.org/officeDocument/2006/relationships/package" Target="../embeddings/Microsoft_Excel_Worksheet228.xlsx"/><Relationship Id="rId2" Type="http://schemas.microsoft.com/office/2011/relationships/chartColorStyle" Target="colors85.xml"/><Relationship Id="rId1" Type="http://schemas.microsoft.com/office/2011/relationships/chartStyle" Target="style8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9.png"/></Relationships>
</file>

<file path=ppt/charts/_rels/chart230.xml.rels><?xml version="1.0" encoding="UTF-8" standalone="yes"?>
<Relationships xmlns="http://schemas.openxmlformats.org/package/2006/relationships"><Relationship Id="rId3" Type="http://schemas.openxmlformats.org/officeDocument/2006/relationships/package" Target="../embeddings/Microsoft_Excel_Worksheet229.xlsx"/><Relationship Id="rId2" Type="http://schemas.microsoft.com/office/2011/relationships/chartColorStyle" Target="colors86.xml"/><Relationship Id="rId1" Type="http://schemas.microsoft.com/office/2011/relationships/chartStyle" Target="style86.xml"/></Relationships>
</file>

<file path=ppt/charts/_rels/chart231.xml.rels><?xml version="1.0" encoding="UTF-8" standalone="yes"?>
<Relationships xmlns="http://schemas.openxmlformats.org/package/2006/relationships"><Relationship Id="rId1" Type="http://schemas.openxmlformats.org/officeDocument/2006/relationships/package" Target="../embeddings/Microsoft_Excel_Worksheet230.xlsx"/></Relationships>
</file>

<file path=ppt/charts/_rels/chart232.xml.rels><?xml version="1.0" encoding="UTF-8" standalone="yes"?>
<Relationships xmlns="http://schemas.openxmlformats.org/package/2006/relationships"><Relationship Id="rId3" Type="http://schemas.openxmlformats.org/officeDocument/2006/relationships/package" Target="../embeddings/Microsoft_Excel_Worksheet231.xlsx"/><Relationship Id="rId2" Type="http://schemas.microsoft.com/office/2011/relationships/chartColorStyle" Target="colors87.xml"/><Relationship Id="rId1" Type="http://schemas.microsoft.com/office/2011/relationships/chartStyle" Target="style87.xml"/></Relationships>
</file>

<file path=ppt/charts/_rels/chart233.xml.rels><?xml version="1.0" encoding="UTF-8" standalone="yes"?>
<Relationships xmlns="http://schemas.openxmlformats.org/package/2006/relationships"><Relationship Id="rId1" Type="http://schemas.openxmlformats.org/officeDocument/2006/relationships/package" Target="../embeddings/Microsoft_Excel_Worksheet232.xlsx"/></Relationships>
</file>

<file path=ppt/charts/_rels/chart234.xml.rels><?xml version="1.0" encoding="UTF-8" standalone="yes"?>
<Relationships xmlns="http://schemas.openxmlformats.org/package/2006/relationships"><Relationship Id="rId1" Type="http://schemas.openxmlformats.org/officeDocument/2006/relationships/package" Target="../embeddings/Microsoft_Excel_Worksheet233.xlsx"/></Relationships>
</file>

<file path=ppt/charts/_rels/chart235.xml.rels><?xml version="1.0" encoding="UTF-8" standalone="yes"?>
<Relationships xmlns="http://schemas.openxmlformats.org/package/2006/relationships"><Relationship Id="rId3" Type="http://schemas.openxmlformats.org/officeDocument/2006/relationships/package" Target="../embeddings/Microsoft_Excel_Worksheet234.xlsx"/><Relationship Id="rId2" Type="http://schemas.microsoft.com/office/2011/relationships/chartColorStyle" Target="colors88.xml"/><Relationship Id="rId1" Type="http://schemas.microsoft.com/office/2011/relationships/chartStyle" Target="style88.xml"/></Relationships>
</file>

<file path=ppt/charts/_rels/chart236.xml.rels><?xml version="1.0" encoding="UTF-8" standalone="yes"?>
<Relationships xmlns="http://schemas.openxmlformats.org/package/2006/relationships"><Relationship Id="rId3" Type="http://schemas.openxmlformats.org/officeDocument/2006/relationships/package" Target="../embeddings/Microsoft_Excel_Worksheet235.xlsx"/><Relationship Id="rId2" Type="http://schemas.microsoft.com/office/2011/relationships/chartColorStyle" Target="colors89.xml"/><Relationship Id="rId1" Type="http://schemas.microsoft.com/office/2011/relationships/chartStyle" Target="style89.xml"/></Relationships>
</file>

<file path=ppt/charts/_rels/chart237.xml.rels><?xml version="1.0" encoding="UTF-8" standalone="yes"?>
<Relationships xmlns="http://schemas.openxmlformats.org/package/2006/relationships"><Relationship Id="rId3" Type="http://schemas.openxmlformats.org/officeDocument/2006/relationships/package" Target="../embeddings/Microsoft_Excel_Worksheet236.xlsx"/><Relationship Id="rId2" Type="http://schemas.microsoft.com/office/2011/relationships/chartColorStyle" Target="colors90.xml"/><Relationship Id="rId1" Type="http://schemas.microsoft.com/office/2011/relationships/chartStyle" Target="style90.xml"/></Relationships>
</file>

<file path=ppt/charts/_rels/chart238.xml.rels><?xml version="1.0" encoding="UTF-8" standalone="yes"?>
<Relationships xmlns="http://schemas.openxmlformats.org/package/2006/relationships"><Relationship Id="rId1" Type="http://schemas.openxmlformats.org/officeDocument/2006/relationships/package" Target="../embeddings/Microsoft_Excel_Worksheet237.xlsx"/></Relationships>
</file>

<file path=ppt/charts/_rels/chart239.xml.rels><?xml version="1.0" encoding="UTF-8" standalone="yes"?>
<Relationships xmlns="http://schemas.openxmlformats.org/package/2006/relationships"><Relationship Id="rId3" Type="http://schemas.openxmlformats.org/officeDocument/2006/relationships/package" Target="../embeddings/Microsoft_Excel_Worksheet238.xlsx"/><Relationship Id="rId2" Type="http://schemas.microsoft.com/office/2011/relationships/chartColorStyle" Target="colors91.xml"/><Relationship Id="rId1" Type="http://schemas.microsoft.com/office/2011/relationships/chartStyle" Target="style91.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image" Target="../media/image9.png"/></Relationships>
</file>

<file path=ppt/charts/_rels/chart240.xml.rels><?xml version="1.0" encoding="UTF-8" standalone="yes"?>
<Relationships xmlns="http://schemas.openxmlformats.org/package/2006/relationships"><Relationship Id="rId1" Type="http://schemas.openxmlformats.org/officeDocument/2006/relationships/package" Target="../embeddings/Microsoft_Excel_Worksheet239.xlsx"/></Relationships>
</file>

<file path=ppt/charts/_rels/chart241.xml.rels><?xml version="1.0" encoding="UTF-8" standalone="yes"?>
<Relationships xmlns="http://schemas.openxmlformats.org/package/2006/relationships"><Relationship Id="rId1" Type="http://schemas.openxmlformats.org/officeDocument/2006/relationships/package" Target="../embeddings/Microsoft_Excel_Worksheet240.xlsx"/></Relationships>
</file>

<file path=ppt/charts/_rels/chart242.xml.rels><?xml version="1.0" encoding="UTF-8" standalone="yes"?>
<Relationships xmlns="http://schemas.openxmlformats.org/package/2006/relationships"><Relationship Id="rId3" Type="http://schemas.openxmlformats.org/officeDocument/2006/relationships/package" Target="../embeddings/Microsoft_Excel_Worksheet241.xlsx"/><Relationship Id="rId2" Type="http://schemas.microsoft.com/office/2011/relationships/chartColorStyle" Target="colors92.xml"/><Relationship Id="rId1" Type="http://schemas.microsoft.com/office/2011/relationships/chartStyle" Target="style92.xml"/></Relationships>
</file>

<file path=ppt/charts/_rels/chart243.xml.rels><?xml version="1.0" encoding="UTF-8" standalone="yes"?>
<Relationships xmlns="http://schemas.openxmlformats.org/package/2006/relationships"><Relationship Id="rId3" Type="http://schemas.openxmlformats.org/officeDocument/2006/relationships/package" Target="../embeddings/Microsoft_Excel_Worksheet242.xlsx"/><Relationship Id="rId2" Type="http://schemas.microsoft.com/office/2011/relationships/chartColorStyle" Target="colors93.xml"/><Relationship Id="rId1" Type="http://schemas.microsoft.com/office/2011/relationships/chartStyle" Target="style93.xml"/></Relationships>
</file>

<file path=ppt/charts/_rels/chart244.xml.rels><?xml version="1.0" encoding="UTF-8" standalone="yes"?>
<Relationships xmlns="http://schemas.openxmlformats.org/package/2006/relationships"><Relationship Id="rId3" Type="http://schemas.openxmlformats.org/officeDocument/2006/relationships/package" Target="../embeddings/Microsoft_Excel_Worksheet243.xlsx"/><Relationship Id="rId2" Type="http://schemas.microsoft.com/office/2011/relationships/chartColorStyle" Target="colors94.xml"/><Relationship Id="rId1" Type="http://schemas.microsoft.com/office/2011/relationships/chartStyle" Target="style94.xml"/></Relationships>
</file>

<file path=ppt/charts/_rels/chart245.xml.rels><?xml version="1.0" encoding="UTF-8" standalone="yes"?>
<Relationships xmlns="http://schemas.openxmlformats.org/package/2006/relationships"><Relationship Id="rId1" Type="http://schemas.openxmlformats.org/officeDocument/2006/relationships/package" Target="../embeddings/Microsoft_Excel_Worksheet244.xlsx"/></Relationships>
</file>

<file path=ppt/charts/_rels/chart246.xml.rels><?xml version="1.0" encoding="UTF-8" standalone="yes"?>
<Relationships xmlns="http://schemas.openxmlformats.org/package/2006/relationships"><Relationship Id="rId3" Type="http://schemas.openxmlformats.org/officeDocument/2006/relationships/package" Target="../embeddings/Microsoft_Excel_Worksheet245.xlsx"/><Relationship Id="rId2" Type="http://schemas.microsoft.com/office/2011/relationships/chartColorStyle" Target="colors95.xml"/><Relationship Id="rId1" Type="http://schemas.microsoft.com/office/2011/relationships/chartStyle" Target="style95.xml"/></Relationships>
</file>

<file path=ppt/charts/_rels/chart247.xml.rels><?xml version="1.0" encoding="UTF-8" standalone="yes"?>
<Relationships xmlns="http://schemas.openxmlformats.org/package/2006/relationships"><Relationship Id="rId1" Type="http://schemas.openxmlformats.org/officeDocument/2006/relationships/package" Target="../embeddings/Microsoft_Excel_Worksheet246.xlsx"/></Relationships>
</file>

<file path=ppt/charts/_rels/chart248.xml.rels><?xml version="1.0" encoding="UTF-8" standalone="yes"?>
<Relationships xmlns="http://schemas.openxmlformats.org/package/2006/relationships"><Relationship Id="rId1" Type="http://schemas.openxmlformats.org/officeDocument/2006/relationships/package" Target="../embeddings/Microsoft_Excel_Worksheet247.xlsx"/></Relationships>
</file>

<file path=ppt/charts/_rels/chart249.xml.rels><?xml version="1.0" encoding="UTF-8" standalone="yes"?>
<Relationships xmlns="http://schemas.openxmlformats.org/package/2006/relationships"><Relationship Id="rId3" Type="http://schemas.openxmlformats.org/officeDocument/2006/relationships/package" Target="../embeddings/Microsoft_Excel_Worksheet248.xlsx"/><Relationship Id="rId2" Type="http://schemas.microsoft.com/office/2011/relationships/chartColorStyle" Target="colors96.xml"/><Relationship Id="rId1" Type="http://schemas.microsoft.com/office/2011/relationships/chartStyle" Target="style96.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0.xml.rels><?xml version="1.0" encoding="UTF-8" standalone="yes"?>
<Relationships xmlns="http://schemas.openxmlformats.org/package/2006/relationships"><Relationship Id="rId3" Type="http://schemas.openxmlformats.org/officeDocument/2006/relationships/package" Target="../embeddings/Microsoft_Excel_Worksheet249.xlsx"/><Relationship Id="rId2" Type="http://schemas.microsoft.com/office/2011/relationships/chartColorStyle" Target="colors97.xml"/><Relationship Id="rId1" Type="http://schemas.microsoft.com/office/2011/relationships/chartStyle" Target="style97.xml"/></Relationships>
</file>

<file path=ppt/charts/_rels/chart251.xml.rels><?xml version="1.0" encoding="UTF-8" standalone="yes"?>
<Relationships xmlns="http://schemas.openxmlformats.org/package/2006/relationships"><Relationship Id="rId3" Type="http://schemas.openxmlformats.org/officeDocument/2006/relationships/package" Target="../embeddings/Microsoft_Excel_Worksheet250.xlsx"/><Relationship Id="rId2" Type="http://schemas.microsoft.com/office/2011/relationships/chartColorStyle" Target="colors98.xml"/><Relationship Id="rId1" Type="http://schemas.microsoft.com/office/2011/relationships/chartStyle" Target="style98.xml"/></Relationships>
</file>

<file path=ppt/charts/_rels/chart252.xml.rels><?xml version="1.0" encoding="UTF-8" standalone="yes"?>
<Relationships xmlns="http://schemas.openxmlformats.org/package/2006/relationships"><Relationship Id="rId1" Type="http://schemas.openxmlformats.org/officeDocument/2006/relationships/package" Target="../embeddings/Microsoft_Excel_Worksheet251.xlsx"/></Relationships>
</file>

<file path=ppt/charts/_rels/chart253.xml.rels><?xml version="1.0" encoding="UTF-8" standalone="yes"?>
<Relationships xmlns="http://schemas.openxmlformats.org/package/2006/relationships"><Relationship Id="rId3" Type="http://schemas.openxmlformats.org/officeDocument/2006/relationships/package" Target="../embeddings/Microsoft_Excel_Worksheet252.xlsx"/><Relationship Id="rId2" Type="http://schemas.microsoft.com/office/2011/relationships/chartColorStyle" Target="colors99.xml"/><Relationship Id="rId1" Type="http://schemas.microsoft.com/office/2011/relationships/chartStyle" Target="style99.xml"/></Relationships>
</file>

<file path=ppt/charts/_rels/chart254.xml.rels><?xml version="1.0" encoding="UTF-8" standalone="yes"?>
<Relationships xmlns="http://schemas.openxmlformats.org/package/2006/relationships"><Relationship Id="rId1" Type="http://schemas.openxmlformats.org/officeDocument/2006/relationships/package" Target="../embeddings/Microsoft_Excel_Worksheet253.xlsx"/></Relationships>
</file>

<file path=ppt/charts/_rels/chart255.xml.rels><?xml version="1.0" encoding="UTF-8" standalone="yes"?>
<Relationships xmlns="http://schemas.openxmlformats.org/package/2006/relationships"><Relationship Id="rId1" Type="http://schemas.openxmlformats.org/officeDocument/2006/relationships/package" Target="../embeddings/Microsoft_Excel_Worksheet254.xlsx"/></Relationships>
</file>

<file path=ppt/charts/_rels/chart256.xml.rels><?xml version="1.0" encoding="UTF-8" standalone="yes"?>
<Relationships xmlns="http://schemas.openxmlformats.org/package/2006/relationships"><Relationship Id="rId3" Type="http://schemas.openxmlformats.org/officeDocument/2006/relationships/package" Target="../embeddings/Microsoft_Excel_Worksheet255.xlsx"/><Relationship Id="rId2" Type="http://schemas.microsoft.com/office/2011/relationships/chartColorStyle" Target="colors100.xml"/><Relationship Id="rId1" Type="http://schemas.microsoft.com/office/2011/relationships/chartStyle" Target="style100.xml"/></Relationships>
</file>

<file path=ppt/charts/_rels/chart257.xml.rels><?xml version="1.0" encoding="UTF-8" standalone="yes"?>
<Relationships xmlns="http://schemas.openxmlformats.org/package/2006/relationships"><Relationship Id="rId3" Type="http://schemas.openxmlformats.org/officeDocument/2006/relationships/package" Target="../embeddings/Microsoft_Excel_Worksheet256.xlsx"/><Relationship Id="rId2" Type="http://schemas.microsoft.com/office/2011/relationships/chartColorStyle" Target="colors101.xml"/><Relationship Id="rId1" Type="http://schemas.microsoft.com/office/2011/relationships/chartStyle" Target="style101.xml"/></Relationships>
</file>

<file path=ppt/charts/_rels/chart258.xml.rels><?xml version="1.0" encoding="UTF-8" standalone="yes"?>
<Relationships xmlns="http://schemas.openxmlformats.org/package/2006/relationships"><Relationship Id="rId3" Type="http://schemas.openxmlformats.org/officeDocument/2006/relationships/package" Target="../embeddings/Microsoft_Excel_Worksheet257.xlsx"/><Relationship Id="rId2" Type="http://schemas.microsoft.com/office/2011/relationships/chartColorStyle" Target="colors102.xml"/><Relationship Id="rId1" Type="http://schemas.microsoft.com/office/2011/relationships/chartStyle" Target="style102.xml"/></Relationships>
</file>

<file path=ppt/charts/_rels/chart259.xml.rels><?xml version="1.0" encoding="UTF-8" standalone="yes"?>
<Relationships xmlns="http://schemas.openxmlformats.org/package/2006/relationships"><Relationship Id="rId1" Type="http://schemas.openxmlformats.org/officeDocument/2006/relationships/package" Target="../embeddings/Microsoft_Excel_Worksheet258.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0.xml.rels><?xml version="1.0" encoding="UTF-8" standalone="yes"?>
<Relationships xmlns="http://schemas.openxmlformats.org/package/2006/relationships"><Relationship Id="rId3" Type="http://schemas.openxmlformats.org/officeDocument/2006/relationships/package" Target="../embeddings/Microsoft_Excel_Worksheet259.xlsx"/><Relationship Id="rId2" Type="http://schemas.microsoft.com/office/2011/relationships/chartColorStyle" Target="colors103.xml"/><Relationship Id="rId1" Type="http://schemas.microsoft.com/office/2011/relationships/chartStyle" Target="style103.xml"/></Relationships>
</file>

<file path=ppt/charts/_rels/chart261.xml.rels><?xml version="1.0" encoding="UTF-8" standalone="yes"?>
<Relationships xmlns="http://schemas.openxmlformats.org/package/2006/relationships"><Relationship Id="rId1" Type="http://schemas.openxmlformats.org/officeDocument/2006/relationships/package" Target="../embeddings/Microsoft_Excel_Worksheet260.xlsx"/></Relationships>
</file>

<file path=ppt/charts/_rels/chart262.xml.rels><?xml version="1.0" encoding="UTF-8" standalone="yes"?>
<Relationships xmlns="http://schemas.openxmlformats.org/package/2006/relationships"><Relationship Id="rId1" Type="http://schemas.openxmlformats.org/officeDocument/2006/relationships/package" Target="../embeddings/Microsoft_Excel_Worksheet261.xlsx"/></Relationships>
</file>

<file path=ppt/charts/_rels/chart263.xml.rels><?xml version="1.0" encoding="UTF-8" standalone="yes"?>
<Relationships xmlns="http://schemas.openxmlformats.org/package/2006/relationships"><Relationship Id="rId3" Type="http://schemas.openxmlformats.org/officeDocument/2006/relationships/package" Target="../embeddings/Microsoft_Excel_Worksheet262.xlsx"/><Relationship Id="rId2" Type="http://schemas.microsoft.com/office/2011/relationships/chartColorStyle" Target="colors104.xml"/><Relationship Id="rId1" Type="http://schemas.microsoft.com/office/2011/relationships/chartStyle" Target="style104.xml"/></Relationships>
</file>

<file path=ppt/charts/_rels/chart264.xml.rels><?xml version="1.0" encoding="UTF-8" standalone="yes"?>
<Relationships xmlns="http://schemas.openxmlformats.org/package/2006/relationships"><Relationship Id="rId3" Type="http://schemas.openxmlformats.org/officeDocument/2006/relationships/package" Target="../embeddings/Microsoft_Excel_Worksheet263.xlsx"/><Relationship Id="rId2" Type="http://schemas.microsoft.com/office/2011/relationships/chartColorStyle" Target="colors105.xml"/><Relationship Id="rId1" Type="http://schemas.microsoft.com/office/2011/relationships/chartStyle" Target="style105.xml"/></Relationships>
</file>

<file path=ppt/charts/_rels/chart265.xml.rels><?xml version="1.0" encoding="UTF-8" standalone="yes"?>
<Relationships xmlns="http://schemas.openxmlformats.org/package/2006/relationships"><Relationship Id="rId3" Type="http://schemas.openxmlformats.org/officeDocument/2006/relationships/package" Target="../embeddings/Microsoft_Excel_Worksheet264.xlsx"/><Relationship Id="rId2" Type="http://schemas.microsoft.com/office/2011/relationships/chartColorStyle" Target="colors106.xml"/><Relationship Id="rId1" Type="http://schemas.microsoft.com/office/2011/relationships/chartStyle" Target="style106.xml"/></Relationships>
</file>

<file path=ppt/charts/_rels/chart266.xml.rels><?xml version="1.0" encoding="UTF-8" standalone="yes"?>
<Relationships xmlns="http://schemas.openxmlformats.org/package/2006/relationships"><Relationship Id="rId1" Type="http://schemas.openxmlformats.org/officeDocument/2006/relationships/package" Target="../embeddings/Microsoft_Excel_Worksheet265.xlsx"/></Relationships>
</file>

<file path=ppt/charts/_rels/chart267.xml.rels><?xml version="1.0" encoding="UTF-8" standalone="yes"?>
<Relationships xmlns="http://schemas.openxmlformats.org/package/2006/relationships"><Relationship Id="rId3" Type="http://schemas.openxmlformats.org/officeDocument/2006/relationships/package" Target="../embeddings/Microsoft_Excel_Worksheet266.xlsx"/><Relationship Id="rId2" Type="http://schemas.microsoft.com/office/2011/relationships/chartColorStyle" Target="colors107.xml"/><Relationship Id="rId1" Type="http://schemas.microsoft.com/office/2011/relationships/chartStyle" Target="style107.xml"/></Relationships>
</file>

<file path=ppt/charts/_rels/chart268.xml.rels><?xml version="1.0" encoding="UTF-8" standalone="yes"?>
<Relationships xmlns="http://schemas.openxmlformats.org/package/2006/relationships"><Relationship Id="rId1" Type="http://schemas.openxmlformats.org/officeDocument/2006/relationships/package" Target="../embeddings/Microsoft_Excel_Worksheet267.xlsx"/></Relationships>
</file>

<file path=ppt/charts/_rels/chart269.xml.rels><?xml version="1.0" encoding="UTF-8" standalone="yes"?>
<Relationships xmlns="http://schemas.openxmlformats.org/package/2006/relationships"><Relationship Id="rId1" Type="http://schemas.openxmlformats.org/officeDocument/2006/relationships/package" Target="../embeddings/Microsoft_Excel_Worksheet268.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9.xml"/><Relationship Id="rId1" Type="http://schemas.microsoft.com/office/2011/relationships/chartStyle" Target="style9.xml"/></Relationships>
</file>

<file path=ppt/charts/_rels/chart270.xml.rels><?xml version="1.0" encoding="UTF-8" standalone="yes"?>
<Relationships xmlns="http://schemas.openxmlformats.org/package/2006/relationships"><Relationship Id="rId3" Type="http://schemas.openxmlformats.org/officeDocument/2006/relationships/package" Target="../embeddings/Microsoft_Excel_Worksheet269.xlsx"/><Relationship Id="rId2" Type="http://schemas.microsoft.com/office/2011/relationships/chartColorStyle" Target="colors108.xml"/><Relationship Id="rId1" Type="http://schemas.microsoft.com/office/2011/relationships/chartStyle" Target="style108.xml"/></Relationships>
</file>

<file path=ppt/charts/_rels/chart271.xml.rels><?xml version="1.0" encoding="UTF-8" standalone="yes"?>
<Relationships xmlns="http://schemas.openxmlformats.org/package/2006/relationships"><Relationship Id="rId3" Type="http://schemas.openxmlformats.org/officeDocument/2006/relationships/package" Target="../embeddings/Microsoft_Excel_Worksheet270.xlsx"/><Relationship Id="rId2" Type="http://schemas.microsoft.com/office/2011/relationships/chartColorStyle" Target="colors109.xml"/><Relationship Id="rId1" Type="http://schemas.microsoft.com/office/2011/relationships/chartStyle" Target="style109.xml"/></Relationships>
</file>

<file path=ppt/charts/_rels/chart272.xml.rels><?xml version="1.0" encoding="UTF-8" standalone="yes"?>
<Relationships xmlns="http://schemas.openxmlformats.org/package/2006/relationships"><Relationship Id="rId3" Type="http://schemas.openxmlformats.org/officeDocument/2006/relationships/package" Target="../embeddings/Microsoft_Excel_Worksheet271.xlsx"/><Relationship Id="rId2" Type="http://schemas.microsoft.com/office/2011/relationships/chartColorStyle" Target="colors110.xml"/><Relationship Id="rId1" Type="http://schemas.microsoft.com/office/2011/relationships/chartStyle" Target="style110.xml"/></Relationships>
</file>

<file path=ppt/charts/_rels/chart273.xml.rels><?xml version="1.0" encoding="UTF-8" standalone="yes"?>
<Relationships xmlns="http://schemas.openxmlformats.org/package/2006/relationships"><Relationship Id="rId1" Type="http://schemas.openxmlformats.org/officeDocument/2006/relationships/package" Target="../embeddings/Microsoft_Excel_Worksheet272.xlsx"/></Relationships>
</file>

<file path=ppt/charts/_rels/chart274.xml.rels><?xml version="1.0" encoding="UTF-8" standalone="yes"?>
<Relationships xmlns="http://schemas.openxmlformats.org/package/2006/relationships"><Relationship Id="rId3" Type="http://schemas.openxmlformats.org/officeDocument/2006/relationships/package" Target="../embeddings/Microsoft_Excel_Worksheet273.xlsx"/><Relationship Id="rId2" Type="http://schemas.microsoft.com/office/2011/relationships/chartColorStyle" Target="colors111.xml"/><Relationship Id="rId1" Type="http://schemas.microsoft.com/office/2011/relationships/chartStyle" Target="style111.xml"/></Relationships>
</file>

<file path=ppt/charts/_rels/chart275.xml.rels><?xml version="1.0" encoding="UTF-8" standalone="yes"?>
<Relationships xmlns="http://schemas.openxmlformats.org/package/2006/relationships"><Relationship Id="rId1" Type="http://schemas.openxmlformats.org/officeDocument/2006/relationships/package" Target="../embeddings/Microsoft_Excel_Worksheet274.xlsx"/></Relationships>
</file>

<file path=ppt/charts/_rels/chart276.xml.rels><?xml version="1.0" encoding="UTF-8" standalone="yes"?>
<Relationships xmlns="http://schemas.openxmlformats.org/package/2006/relationships"><Relationship Id="rId1" Type="http://schemas.openxmlformats.org/officeDocument/2006/relationships/package" Target="../embeddings/Microsoft_Excel_Worksheet275.xlsx"/></Relationships>
</file>

<file path=ppt/charts/_rels/chart277.xml.rels><?xml version="1.0" encoding="UTF-8" standalone="yes"?>
<Relationships xmlns="http://schemas.openxmlformats.org/package/2006/relationships"><Relationship Id="rId3" Type="http://schemas.openxmlformats.org/officeDocument/2006/relationships/package" Target="../embeddings/Microsoft_Excel_Worksheet276.xlsx"/><Relationship Id="rId2" Type="http://schemas.microsoft.com/office/2011/relationships/chartColorStyle" Target="colors112.xml"/><Relationship Id="rId1" Type="http://schemas.microsoft.com/office/2011/relationships/chartStyle" Target="style112.xml"/></Relationships>
</file>

<file path=ppt/charts/_rels/chart278.xml.rels><?xml version="1.0" encoding="UTF-8" standalone="yes"?>
<Relationships xmlns="http://schemas.openxmlformats.org/package/2006/relationships"><Relationship Id="rId3" Type="http://schemas.openxmlformats.org/officeDocument/2006/relationships/package" Target="../embeddings/Microsoft_Excel_Worksheet277.xlsx"/><Relationship Id="rId2" Type="http://schemas.microsoft.com/office/2011/relationships/chartColorStyle" Target="colors113.xml"/><Relationship Id="rId1" Type="http://schemas.microsoft.com/office/2011/relationships/chartStyle" Target="style113.xml"/></Relationships>
</file>

<file path=ppt/charts/_rels/chart279.xml.rels><?xml version="1.0" encoding="UTF-8" standalone="yes"?>
<Relationships xmlns="http://schemas.openxmlformats.org/package/2006/relationships"><Relationship Id="rId3" Type="http://schemas.openxmlformats.org/officeDocument/2006/relationships/package" Target="../embeddings/Microsoft_Excel_Worksheet278.xlsx"/><Relationship Id="rId2" Type="http://schemas.microsoft.com/office/2011/relationships/chartColorStyle" Target="colors114.xml"/><Relationship Id="rId1" Type="http://schemas.microsoft.com/office/2011/relationships/chartStyle" Target="style114.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0.xml"/><Relationship Id="rId1" Type="http://schemas.microsoft.com/office/2011/relationships/chartStyle" Target="style10.xml"/></Relationships>
</file>

<file path=ppt/charts/_rels/chart280.xml.rels><?xml version="1.0" encoding="UTF-8" standalone="yes"?>
<Relationships xmlns="http://schemas.openxmlformats.org/package/2006/relationships"><Relationship Id="rId1" Type="http://schemas.openxmlformats.org/officeDocument/2006/relationships/package" Target="../embeddings/Microsoft_Excel_Worksheet279.xlsx"/></Relationships>
</file>

<file path=ppt/charts/_rels/chart281.xml.rels><?xml version="1.0" encoding="UTF-8" standalone="yes"?>
<Relationships xmlns="http://schemas.openxmlformats.org/package/2006/relationships"><Relationship Id="rId3" Type="http://schemas.openxmlformats.org/officeDocument/2006/relationships/package" Target="../embeddings/Microsoft_Excel_Worksheet280.xlsx"/><Relationship Id="rId2" Type="http://schemas.microsoft.com/office/2011/relationships/chartColorStyle" Target="colors115.xml"/><Relationship Id="rId1" Type="http://schemas.microsoft.com/office/2011/relationships/chartStyle" Target="style115.xml"/></Relationships>
</file>

<file path=ppt/charts/_rels/chart282.xml.rels><?xml version="1.0" encoding="UTF-8" standalone="yes"?>
<Relationships xmlns="http://schemas.openxmlformats.org/package/2006/relationships"><Relationship Id="rId1" Type="http://schemas.openxmlformats.org/officeDocument/2006/relationships/package" Target="../embeddings/Microsoft_Excel_Worksheet281.xlsx"/></Relationships>
</file>

<file path=ppt/charts/_rels/chart283.xml.rels><?xml version="1.0" encoding="UTF-8" standalone="yes"?>
<Relationships xmlns="http://schemas.openxmlformats.org/package/2006/relationships"><Relationship Id="rId1" Type="http://schemas.openxmlformats.org/officeDocument/2006/relationships/package" Target="../embeddings/Microsoft_Excel_Worksheet282.xlsx"/></Relationships>
</file>

<file path=ppt/charts/_rels/chart284.xml.rels><?xml version="1.0" encoding="UTF-8" standalone="yes"?>
<Relationships xmlns="http://schemas.openxmlformats.org/package/2006/relationships"><Relationship Id="rId3" Type="http://schemas.openxmlformats.org/officeDocument/2006/relationships/package" Target="../embeddings/Microsoft_Excel_Worksheet283.xlsx"/><Relationship Id="rId2" Type="http://schemas.microsoft.com/office/2011/relationships/chartColorStyle" Target="colors116.xml"/><Relationship Id="rId1" Type="http://schemas.microsoft.com/office/2011/relationships/chartStyle" Target="style116.xml"/></Relationships>
</file>

<file path=ppt/charts/_rels/chart285.xml.rels><?xml version="1.0" encoding="UTF-8" standalone="yes"?>
<Relationships xmlns="http://schemas.openxmlformats.org/package/2006/relationships"><Relationship Id="rId3" Type="http://schemas.openxmlformats.org/officeDocument/2006/relationships/package" Target="../embeddings/Microsoft_Excel_Worksheet284.xlsx"/><Relationship Id="rId2" Type="http://schemas.microsoft.com/office/2011/relationships/chartColorStyle" Target="colors117.xml"/><Relationship Id="rId1" Type="http://schemas.microsoft.com/office/2011/relationships/chartStyle" Target="style117.xml"/></Relationships>
</file>

<file path=ppt/charts/_rels/chart286.xml.rels><?xml version="1.0" encoding="UTF-8" standalone="yes"?>
<Relationships xmlns="http://schemas.openxmlformats.org/package/2006/relationships"><Relationship Id="rId3" Type="http://schemas.openxmlformats.org/officeDocument/2006/relationships/package" Target="../embeddings/Microsoft_Excel_Worksheet285.xlsx"/><Relationship Id="rId2" Type="http://schemas.microsoft.com/office/2011/relationships/chartColorStyle" Target="colors118.xml"/><Relationship Id="rId1" Type="http://schemas.microsoft.com/office/2011/relationships/chartStyle" Target="style118.xml"/></Relationships>
</file>

<file path=ppt/charts/_rels/chart287.xml.rels><?xml version="1.0" encoding="UTF-8" standalone="yes"?>
<Relationships xmlns="http://schemas.openxmlformats.org/package/2006/relationships"><Relationship Id="rId1" Type="http://schemas.openxmlformats.org/officeDocument/2006/relationships/package" Target="../embeddings/Microsoft_Excel_Worksheet286.xlsx"/></Relationships>
</file>

<file path=ppt/charts/_rels/chart288.xml.rels><?xml version="1.0" encoding="UTF-8" standalone="yes"?>
<Relationships xmlns="http://schemas.openxmlformats.org/package/2006/relationships"><Relationship Id="rId3" Type="http://schemas.openxmlformats.org/officeDocument/2006/relationships/package" Target="../embeddings/Microsoft_Excel_Worksheet287.xlsx"/><Relationship Id="rId2" Type="http://schemas.microsoft.com/office/2011/relationships/chartColorStyle" Target="colors119.xml"/><Relationship Id="rId1" Type="http://schemas.microsoft.com/office/2011/relationships/chartStyle" Target="style119.xml"/></Relationships>
</file>

<file path=ppt/charts/_rels/chart289.xml.rels><?xml version="1.0" encoding="UTF-8" standalone="yes"?>
<Relationships xmlns="http://schemas.openxmlformats.org/package/2006/relationships"><Relationship Id="rId1" Type="http://schemas.openxmlformats.org/officeDocument/2006/relationships/package" Target="../embeddings/Microsoft_Excel_Worksheet288.xlsx"/></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1.xml"/><Relationship Id="rId1" Type="http://schemas.microsoft.com/office/2011/relationships/chartStyle" Target="style11.xml"/></Relationships>
</file>

<file path=ppt/charts/_rels/chart290.xml.rels><?xml version="1.0" encoding="UTF-8" standalone="yes"?>
<Relationships xmlns="http://schemas.openxmlformats.org/package/2006/relationships"><Relationship Id="rId1" Type="http://schemas.openxmlformats.org/officeDocument/2006/relationships/package" Target="../embeddings/Microsoft_Excel_Worksheet289.xlsx"/></Relationships>
</file>

<file path=ppt/charts/_rels/chart291.xml.rels><?xml version="1.0" encoding="UTF-8" standalone="yes"?>
<Relationships xmlns="http://schemas.openxmlformats.org/package/2006/relationships"><Relationship Id="rId3" Type="http://schemas.openxmlformats.org/officeDocument/2006/relationships/package" Target="../embeddings/Microsoft_Excel_Worksheet290.xlsx"/><Relationship Id="rId2" Type="http://schemas.microsoft.com/office/2011/relationships/chartColorStyle" Target="colors120.xml"/><Relationship Id="rId1" Type="http://schemas.microsoft.com/office/2011/relationships/chartStyle" Target="style120.xml"/></Relationships>
</file>

<file path=ppt/charts/_rels/chart292.xml.rels><?xml version="1.0" encoding="UTF-8" standalone="yes"?>
<Relationships xmlns="http://schemas.openxmlformats.org/package/2006/relationships"><Relationship Id="rId3" Type="http://schemas.openxmlformats.org/officeDocument/2006/relationships/package" Target="../embeddings/Microsoft_Excel_Worksheet291.xlsx"/><Relationship Id="rId2" Type="http://schemas.microsoft.com/office/2011/relationships/chartColorStyle" Target="colors121.xml"/><Relationship Id="rId1" Type="http://schemas.microsoft.com/office/2011/relationships/chartStyle" Target="style121.xml"/></Relationships>
</file>

<file path=ppt/charts/_rels/chart293.xml.rels><?xml version="1.0" encoding="UTF-8" standalone="yes"?>
<Relationships xmlns="http://schemas.openxmlformats.org/package/2006/relationships"><Relationship Id="rId3" Type="http://schemas.openxmlformats.org/officeDocument/2006/relationships/package" Target="../embeddings/Microsoft_Excel_Worksheet292.xlsx"/><Relationship Id="rId2" Type="http://schemas.microsoft.com/office/2011/relationships/chartColorStyle" Target="colors122.xml"/><Relationship Id="rId1" Type="http://schemas.microsoft.com/office/2011/relationships/chartStyle" Target="style122.xml"/></Relationships>
</file>

<file path=ppt/charts/_rels/chart294.xml.rels><?xml version="1.0" encoding="UTF-8" standalone="yes"?>
<Relationships xmlns="http://schemas.openxmlformats.org/package/2006/relationships"><Relationship Id="rId1" Type="http://schemas.openxmlformats.org/officeDocument/2006/relationships/package" Target="../embeddings/Microsoft_Excel_Worksheet293.xlsx"/></Relationships>
</file>

<file path=ppt/charts/_rels/chart295.xml.rels><?xml version="1.0" encoding="UTF-8" standalone="yes"?>
<Relationships xmlns="http://schemas.openxmlformats.org/package/2006/relationships"><Relationship Id="rId3" Type="http://schemas.openxmlformats.org/officeDocument/2006/relationships/package" Target="../embeddings/Microsoft_Excel_Worksheet294.xlsx"/><Relationship Id="rId2" Type="http://schemas.microsoft.com/office/2011/relationships/chartColorStyle" Target="colors123.xml"/><Relationship Id="rId1" Type="http://schemas.microsoft.com/office/2011/relationships/chartStyle" Target="style123.xml"/></Relationships>
</file>

<file path=ppt/charts/_rels/chart296.xml.rels><?xml version="1.0" encoding="UTF-8" standalone="yes"?>
<Relationships xmlns="http://schemas.openxmlformats.org/package/2006/relationships"><Relationship Id="rId1" Type="http://schemas.openxmlformats.org/officeDocument/2006/relationships/package" Target="../embeddings/Microsoft_Excel_Worksheet295.xlsx"/></Relationships>
</file>

<file path=ppt/charts/_rels/chart297.xml.rels><?xml version="1.0" encoding="UTF-8" standalone="yes"?>
<Relationships xmlns="http://schemas.openxmlformats.org/package/2006/relationships"><Relationship Id="rId1" Type="http://schemas.openxmlformats.org/officeDocument/2006/relationships/package" Target="../embeddings/Microsoft_Excel_Worksheet296.xlsx"/></Relationships>
</file>

<file path=ppt/charts/_rels/chart298.xml.rels><?xml version="1.0" encoding="UTF-8" standalone="yes"?>
<Relationships xmlns="http://schemas.openxmlformats.org/package/2006/relationships"><Relationship Id="rId3" Type="http://schemas.openxmlformats.org/officeDocument/2006/relationships/package" Target="../embeddings/Microsoft_Excel_Worksheet297.xlsx"/><Relationship Id="rId2" Type="http://schemas.microsoft.com/office/2011/relationships/chartColorStyle" Target="colors124.xml"/><Relationship Id="rId1" Type="http://schemas.microsoft.com/office/2011/relationships/chartStyle" Target="style124.xml"/></Relationships>
</file>

<file path=ppt/charts/_rels/chart299.xml.rels><?xml version="1.0" encoding="UTF-8" standalone="yes"?>
<Relationships xmlns="http://schemas.openxmlformats.org/package/2006/relationships"><Relationship Id="rId3" Type="http://schemas.openxmlformats.org/officeDocument/2006/relationships/package" Target="../embeddings/Microsoft_Excel_Worksheet298.xlsx"/><Relationship Id="rId2" Type="http://schemas.microsoft.com/office/2011/relationships/chartColorStyle" Target="colors125.xml"/><Relationship Id="rId1" Type="http://schemas.microsoft.com/office/2011/relationships/chartStyle" Target="style125.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9.png"/></Relationships>
</file>

<file path=ppt/charts/_rels/chart300.xml.rels><?xml version="1.0" encoding="UTF-8" standalone="yes"?>
<Relationships xmlns="http://schemas.openxmlformats.org/package/2006/relationships"><Relationship Id="rId3" Type="http://schemas.openxmlformats.org/officeDocument/2006/relationships/package" Target="../embeddings/Microsoft_Excel_Worksheet299.xlsx"/><Relationship Id="rId2" Type="http://schemas.microsoft.com/office/2011/relationships/chartColorStyle" Target="colors126.xml"/><Relationship Id="rId1" Type="http://schemas.microsoft.com/office/2011/relationships/chartStyle" Target="style126.xml"/></Relationships>
</file>

<file path=ppt/charts/_rels/chart301.xml.rels><?xml version="1.0" encoding="UTF-8" standalone="yes"?>
<Relationships xmlns="http://schemas.openxmlformats.org/package/2006/relationships"><Relationship Id="rId1" Type="http://schemas.openxmlformats.org/officeDocument/2006/relationships/package" Target="../embeddings/Microsoft_Excel_Worksheet300.xlsx"/></Relationships>
</file>

<file path=ppt/charts/_rels/chart302.xml.rels><?xml version="1.0" encoding="UTF-8" standalone="yes"?>
<Relationships xmlns="http://schemas.openxmlformats.org/package/2006/relationships"><Relationship Id="rId3" Type="http://schemas.openxmlformats.org/officeDocument/2006/relationships/package" Target="../embeddings/Microsoft_Excel_Worksheet301.xlsx"/><Relationship Id="rId2" Type="http://schemas.microsoft.com/office/2011/relationships/chartColorStyle" Target="colors127.xml"/><Relationship Id="rId1" Type="http://schemas.microsoft.com/office/2011/relationships/chartStyle" Target="style127.xml"/></Relationships>
</file>

<file path=ppt/charts/_rels/chart303.xml.rels><?xml version="1.0" encoding="UTF-8" standalone="yes"?>
<Relationships xmlns="http://schemas.openxmlformats.org/package/2006/relationships"><Relationship Id="rId1" Type="http://schemas.openxmlformats.org/officeDocument/2006/relationships/package" Target="../embeddings/Microsoft_Excel_Worksheet302.xlsx"/></Relationships>
</file>

<file path=ppt/charts/_rels/chart304.xml.rels><?xml version="1.0" encoding="UTF-8" standalone="yes"?>
<Relationships xmlns="http://schemas.openxmlformats.org/package/2006/relationships"><Relationship Id="rId1" Type="http://schemas.openxmlformats.org/officeDocument/2006/relationships/package" Target="../embeddings/Microsoft_Excel_Worksheet303.xlsx"/></Relationships>
</file>

<file path=ppt/charts/_rels/chart305.xml.rels><?xml version="1.0" encoding="UTF-8" standalone="yes"?>
<Relationships xmlns="http://schemas.openxmlformats.org/package/2006/relationships"><Relationship Id="rId3" Type="http://schemas.openxmlformats.org/officeDocument/2006/relationships/package" Target="../embeddings/Microsoft_Excel_Worksheet304.xlsx"/><Relationship Id="rId2" Type="http://schemas.microsoft.com/office/2011/relationships/chartColorStyle" Target="colors128.xml"/><Relationship Id="rId1" Type="http://schemas.microsoft.com/office/2011/relationships/chartStyle" Target="style128.xml"/></Relationships>
</file>

<file path=ppt/charts/_rels/chart306.xml.rels><?xml version="1.0" encoding="UTF-8" standalone="yes"?>
<Relationships xmlns="http://schemas.openxmlformats.org/package/2006/relationships"><Relationship Id="rId1" Type="http://schemas.openxmlformats.org/officeDocument/2006/relationships/package" Target="../embeddings/Microsoft_Excel_Worksheet305.xlsx"/></Relationships>
</file>

<file path=ppt/charts/_rels/chart307.xml.rels><?xml version="1.0" encoding="UTF-8" standalone="yes"?>
<Relationships xmlns="http://schemas.openxmlformats.org/package/2006/relationships"><Relationship Id="rId3" Type="http://schemas.openxmlformats.org/officeDocument/2006/relationships/package" Target="../embeddings/Microsoft_Excel_Worksheet306.xlsx"/><Relationship Id="rId2" Type="http://schemas.microsoft.com/office/2011/relationships/chartColorStyle" Target="colors129.xml"/><Relationship Id="rId1" Type="http://schemas.microsoft.com/office/2011/relationships/chartStyle" Target="style129.xml"/></Relationships>
</file>

<file path=ppt/charts/_rels/chart308.xml.rels><?xml version="1.0" encoding="UTF-8" standalone="yes"?>
<Relationships xmlns="http://schemas.openxmlformats.org/package/2006/relationships"><Relationship Id="rId1" Type="http://schemas.openxmlformats.org/officeDocument/2006/relationships/package" Target="../embeddings/Microsoft_Excel_Worksheet307.xlsx"/></Relationships>
</file>

<file path=ppt/charts/_rels/chart309.xml.rels><?xml version="1.0" encoding="UTF-8" standalone="yes"?>
<Relationships xmlns="http://schemas.openxmlformats.org/package/2006/relationships"><Relationship Id="rId1" Type="http://schemas.openxmlformats.org/officeDocument/2006/relationships/package" Target="../embeddings/Microsoft_Excel_Worksheet308.xlsx"/></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9.png"/></Relationships>
</file>

<file path=ppt/charts/_rels/chart310.xml.rels><?xml version="1.0" encoding="UTF-8" standalone="yes"?>
<Relationships xmlns="http://schemas.openxmlformats.org/package/2006/relationships"><Relationship Id="rId1" Type="http://schemas.openxmlformats.org/officeDocument/2006/relationships/package" Target="../embeddings/Microsoft_Excel_Worksheet309.xlsx"/></Relationships>
</file>

<file path=ppt/charts/_rels/chart311.xml.rels><?xml version="1.0" encoding="UTF-8" standalone="yes"?>
<Relationships xmlns="http://schemas.openxmlformats.org/package/2006/relationships"><Relationship Id="rId1" Type="http://schemas.openxmlformats.org/officeDocument/2006/relationships/package" Target="../embeddings/Microsoft_Excel_Worksheet310.xlsx"/></Relationships>
</file>

<file path=ppt/charts/_rels/chart312.xml.rels><?xml version="1.0" encoding="UTF-8" standalone="yes"?>
<Relationships xmlns="http://schemas.openxmlformats.org/package/2006/relationships"><Relationship Id="rId1" Type="http://schemas.openxmlformats.org/officeDocument/2006/relationships/package" Target="../embeddings/Microsoft_Excel_Worksheet311.xlsx"/></Relationships>
</file>

<file path=ppt/charts/_rels/chart313.xml.rels><?xml version="1.0" encoding="UTF-8" standalone="yes"?>
<Relationships xmlns="http://schemas.openxmlformats.org/package/2006/relationships"><Relationship Id="rId1" Type="http://schemas.openxmlformats.org/officeDocument/2006/relationships/package" Target="../embeddings/Microsoft_Excel_Worksheet312.xlsx"/></Relationships>
</file>

<file path=ppt/charts/_rels/chart314.xml.rels><?xml version="1.0" encoding="UTF-8" standalone="yes"?>
<Relationships xmlns="http://schemas.openxmlformats.org/package/2006/relationships"><Relationship Id="rId1" Type="http://schemas.openxmlformats.org/officeDocument/2006/relationships/package" Target="../embeddings/Microsoft_Excel_Worksheet313.xlsx"/></Relationships>
</file>

<file path=ppt/charts/_rels/chart315.xml.rels><?xml version="1.0" encoding="UTF-8" standalone="yes"?>
<Relationships xmlns="http://schemas.openxmlformats.org/package/2006/relationships"><Relationship Id="rId1" Type="http://schemas.openxmlformats.org/officeDocument/2006/relationships/package" Target="../embeddings/Microsoft_Excel_Worksheet314.xlsx"/></Relationships>
</file>

<file path=ppt/charts/_rels/chart316.xml.rels><?xml version="1.0" encoding="UTF-8" standalone="yes"?>
<Relationships xmlns="http://schemas.openxmlformats.org/package/2006/relationships"><Relationship Id="rId1" Type="http://schemas.openxmlformats.org/officeDocument/2006/relationships/package" Target="../embeddings/Microsoft_Excel_Worksheet315.xlsx"/></Relationships>
</file>

<file path=ppt/charts/_rels/chart317.xml.rels><?xml version="1.0" encoding="UTF-8" standalone="yes"?>
<Relationships xmlns="http://schemas.openxmlformats.org/package/2006/relationships"><Relationship Id="rId1" Type="http://schemas.openxmlformats.org/officeDocument/2006/relationships/package" Target="../embeddings/Microsoft_Excel_Worksheet316.xlsx"/></Relationships>
</file>

<file path=ppt/charts/_rels/chart318.xml.rels><?xml version="1.0" encoding="UTF-8" standalone="yes"?>
<Relationships xmlns="http://schemas.openxmlformats.org/package/2006/relationships"><Relationship Id="rId1" Type="http://schemas.openxmlformats.org/officeDocument/2006/relationships/package" Target="../embeddings/Microsoft_Excel_Worksheet317.xlsx"/></Relationships>
</file>

<file path=ppt/charts/_rels/chart319.xml.rels><?xml version="1.0" encoding="UTF-8" standalone="yes"?>
<Relationships xmlns="http://schemas.openxmlformats.org/package/2006/relationships"><Relationship Id="rId1" Type="http://schemas.openxmlformats.org/officeDocument/2006/relationships/package" Target="../embeddings/Microsoft_Excel_Worksheet318.xlsx"/></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9.png"/></Relationships>
</file>

<file path=ppt/charts/_rels/chart320.xml.rels><?xml version="1.0" encoding="UTF-8" standalone="yes"?>
<Relationships xmlns="http://schemas.openxmlformats.org/package/2006/relationships"><Relationship Id="rId1" Type="http://schemas.openxmlformats.org/officeDocument/2006/relationships/package" Target="../embeddings/Microsoft_Excel_Worksheet319.xlsx"/></Relationships>
</file>

<file path=ppt/charts/_rels/chart321.xml.rels><?xml version="1.0" encoding="UTF-8" standalone="yes"?>
<Relationships xmlns="http://schemas.openxmlformats.org/package/2006/relationships"><Relationship Id="rId1" Type="http://schemas.openxmlformats.org/officeDocument/2006/relationships/package" Target="../embeddings/Microsoft_Excel_Worksheet320.xlsx"/></Relationships>
</file>

<file path=ppt/charts/_rels/chart322.xml.rels><?xml version="1.0" encoding="UTF-8" standalone="yes"?>
<Relationships xmlns="http://schemas.openxmlformats.org/package/2006/relationships"><Relationship Id="rId1" Type="http://schemas.openxmlformats.org/officeDocument/2006/relationships/package" Target="../embeddings/Microsoft_Excel_Worksheet321.xlsx"/></Relationships>
</file>

<file path=ppt/charts/_rels/chart323.xml.rels><?xml version="1.0" encoding="UTF-8" standalone="yes"?>
<Relationships xmlns="http://schemas.openxmlformats.org/package/2006/relationships"><Relationship Id="rId1" Type="http://schemas.openxmlformats.org/officeDocument/2006/relationships/package" Target="../embeddings/Microsoft_Excel_Worksheet322.xlsx"/></Relationships>
</file>

<file path=ppt/charts/_rels/chart324.xml.rels><?xml version="1.0" encoding="UTF-8" standalone="yes"?>
<Relationships xmlns="http://schemas.openxmlformats.org/package/2006/relationships"><Relationship Id="rId1" Type="http://schemas.openxmlformats.org/officeDocument/2006/relationships/package" Target="../embeddings/Microsoft_Excel_Worksheet323.xlsx"/></Relationships>
</file>

<file path=ppt/charts/_rels/chart325.xml.rels><?xml version="1.0" encoding="UTF-8" standalone="yes"?>
<Relationships xmlns="http://schemas.openxmlformats.org/package/2006/relationships"><Relationship Id="rId1" Type="http://schemas.openxmlformats.org/officeDocument/2006/relationships/package" Target="../embeddings/Microsoft_Excel_Worksheet324.xlsx"/></Relationships>
</file>

<file path=ppt/charts/_rels/chart326.xml.rels><?xml version="1.0" encoding="UTF-8" standalone="yes"?>
<Relationships xmlns="http://schemas.openxmlformats.org/package/2006/relationships"><Relationship Id="rId1" Type="http://schemas.openxmlformats.org/officeDocument/2006/relationships/package" Target="../embeddings/Microsoft_Excel_Worksheet325.xlsx"/></Relationships>
</file>

<file path=ppt/charts/_rels/chart327.xml.rels><?xml version="1.0" encoding="UTF-8" standalone="yes"?>
<Relationships xmlns="http://schemas.openxmlformats.org/package/2006/relationships"><Relationship Id="rId1" Type="http://schemas.openxmlformats.org/officeDocument/2006/relationships/package" Target="../embeddings/Microsoft_Excel_Worksheet326.xlsx"/></Relationships>
</file>

<file path=ppt/charts/_rels/chart328.xml.rels><?xml version="1.0" encoding="UTF-8" standalone="yes"?>
<Relationships xmlns="http://schemas.openxmlformats.org/package/2006/relationships"><Relationship Id="rId1" Type="http://schemas.openxmlformats.org/officeDocument/2006/relationships/package" Target="../embeddings/Microsoft_Excel_Worksheet327.xlsx"/></Relationships>
</file>

<file path=ppt/charts/_rels/chart329.xml.rels><?xml version="1.0" encoding="UTF-8" standalone="yes"?>
<Relationships xmlns="http://schemas.openxmlformats.org/package/2006/relationships"><Relationship Id="rId1" Type="http://schemas.openxmlformats.org/officeDocument/2006/relationships/package" Target="../embeddings/Microsoft_Excel_Worksheet328.xlsx"/></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9.png"/></Relationships>
</file>

<file path=ppt/charts/_rels/chart330.xml.rels><?xml version="1.0" encoding="UTF-8" standalone="yes"?>
<Relationships xmlns="http://schemas.openxmlformats.org/package/2006/relationships"><Relationship Id="rId1" Type="http://schemas.openxmlformats.org/officeDocument/2006/relationships/package" Target="../embeddings/Microsoft_Excel_Worksheet329.xlsx"/></Relationships>
</file>

<file path=ppt/charts/_rels/chart331.xml.rels><?xml version="1.0" encoding="UTF-8" standalone="yes"?>
<Relationships xmlns="http://schemas.openxmlformats.org/package/2006/relationships"><Relationship Id="rId1" Type="http://schemas.openxmlformats.org/officeDocument/2006/relationships/package" Target="../embeddings/Microsoft_Excel_Worksheet330.xlsx"/></Relationships>
</file>

<file path=ppt/charts/_rels/chart332.xml.rels><?xml version="1.0" encoding="UTF-8" standalone="yes"?>
<Relationships xmlns="http://schemas.openxmlformats.org/package/2006/relationships"><Relationship Id="rId1" Type="http://schemas.openxmlformats.org/officeDocument/2006/relationships/package" Target="../embeddings/Microsoft_Excel_Worksheet331.xlsx"/></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9.png"/></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9.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9.png"/></Relationships>
</file>

<file path=ppt/charts/_rels/chart39.xml.rels><?xml version="1.0" encoding="UTF-8" standalone="yes"?>
<Relationships xmlns="http://schemas.openxmlformats.org/package/2006/relationships"><Relationship Id="rId2" Type="http://schemas.openxmlformats.org/officeDocument/2006/relationships/package" Target="../embeddings/Microsoft_Excel_Worksheet38.xlsx"/><Relationship Id="rId1" Type="http://schemas.openxmlformats.org/officeDocument/2006/relationships/image" Target="../media/image9.png"/></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9.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9.png"/></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1.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9.png"/></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9.png"/></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9.png"/></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12.xml"/><Relationship Id="rId1" Type="http://schemas.microsoft.com/office/2011/relationships/chartStyle" Target="style12.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13.xml"/><Relationship Id="rId1" Type="http://schemas.microsoft.com/office/2011/relationships/chartStyle" Target="style13.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14.xml"/><Relationship Id="rId1" Type="http://schemas.microsoft.com/office/2011/relationships/chartStyle" Target="style14.xml"/></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9.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9.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9.png"/></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15.xml"/><Relationship Id="rId1" Type="http://schemas.microsoft.com/office/2011/relationships/chartStyle" Target="style15.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16.xml"/><Relationship Id="rId1" Type="http://schemas.microsoft.com/office/2011/relationships/chartStyle" Target="style16.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17.xml"/><Relationship Id="rId1" Type="http://schemas.microsoft.com/office/2011/relationships/chartStyle" Target="style17.xml"/></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9.png"/></Relationships>
</file>

<file path=ppt/charts/_rels/chart65.xml.rels><?xml version="1.0" encoding="UTF-8" standalone="yes"?>
<Relationships xmlns="http://schemas.openxmlformats.org/package/2006/relationships"><Relationship Id="rId2" Type="http://schemas.openxmlformats.org/officeDocument/2006/relationships/package" Target="../embeddings/Microsoft_Excel_Worksheet64.xlsx"/><Relationship Id="rId1" Type="http://schemas.openxmlformats.org/officeDocument/2006/relationships/image" Target="../media/image9.png"/></Relationships>
</file>

<file path=ppt/charts/_rels/chart66.xml.rels><?xml version="1.0" encoding="UTF-8" standalone="yes"?>
<Relationships xmlns="http://schemas.openxmlformats.org/package/2006/relationships"><Relationship Id="rId2" Type="http://schemas.openxmlformats.org/officeDocument/2006/relationships/package" Target="../embeddings/Microsoft_Excel_Worksheet65.xlsx"/><Relationship Id="rId1" Type="http://schemas.openxmlformats.org/officeDocument/2006/relationships/image" Target="../media/image9.png"/></Relationships>
</file>

<file path=ppt/charts/_rels/chart67.xml.rels><?xml version="1.0" encoding="UTF-8" standalone="yes"?>
<Relationships xmlns="http://schemas.openxmlformats.org/package/2006/relationships"><Relationship Id="rId2" Type="http://schemas.openxmlformats.org/officeDocument/2006/relationships/package" Target="../embeddings/Microsoft_Excel_Worksheet66.xlsx"/><Relationship Id="rId1" Type="http://schemas.openxmlformats.org/officeDocument/2006/relationships/image" Target="../media/image9.png"/></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18.xml"/><Relationship Id="rId1" Type="http://schemas.microsoft.com/office/2011/relationships/chartStyle" Target="style18.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19.xml"/><Relationship Id="rId1" Type="http://schemas.microsoft.com/office/2011/relationships/chartStyle" Target="style19.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20.xml"/><Relationship Id="rId1" Type="http://schemas.microsoft.com/office/2011/relationships/chartStyle" Target="style20.xml"/></Relationships>
</file>

<file path=ppt/charts/_rels/chart75.xml.rels><?xml version="1.0" encoding="UTF-8" standalone="yes"?>
<Relationships xmlns="http://schemas.openxmlformats.org/package/2006/relationships"><Relationship Id="rId2" Type="http://schemas.openxmlformats.org/officeDocument/2006/relationships/package" Target="../embeddings/Microsoft_Excel_Worksheet74.xlsx"/><Relationship Id="rId1" Type="http://schemas.openxmlformats.org/officeDocument/2006/relationships/image" Target="../media/image9.png"/></Relationships>
</file>

<file path=ppt/charts/_rels/chart76.xml.rels><?xml version="1.0" encoding="UTF-8" standalone="yes"?>
<Relationships xmlns="http://schemas.openxmlformats.org/package/2006/relationships"><Relationship Id="rId2" Type="http://schemas.openxmlformats.org/officeDocument/2006/relationships/package" Target="../embeddings/Microsoft_Excel_Worksheet75.xlsx"/><Relationship Id="rId1" Type="http://schemas.openxmlformats.org/officeDocument/2006/relationships/image" Target="../media/image9.png"/></Relationships>
</file>

<file path=ppt/charts/_rels/chart77.xml.rels><?xml version="1.0" encoding="UTF-8" standalone="yes"?>
<Relationships xmlns="http://schemas.openxmlformats.org/package/2006/relationships"><Relationship Id="rId2" Type="http://schemas.openxmlformats.org/officeDocument/2006/relationships/package" Target="../embeddings/Microsoft_Excel_Worksheet76.xlsx"/><Relationship Id="rId1" Type="http://schemas.openxmlformats.org/officeDocument/2006/relationships/image" Target="../media/image9.png"/></Relationships>
</file>

<file path=ppt/charts/_rels/chart78.xml.rels><?xml version="1.0" encoding="UTF-8" standalone="yes"?>
<Relationships xmlns="http://schemas.openxmlformats.org/package/2006/relationships"><Relationship Id="rId2" Type="http://schemas.openxmlformats.org/officeDocument/2006/relationships/package" Target="../embeddings/Microsoft_Excel_Worksheet77.xlsx"/><Relationship Id="rId1" Type="http://schemas.openxmlformats.org/officeDocument/2006/relationships/image" Target="../media/image9.png"/></Relationships>
</file>

<file path=ppt/charts/_rels/chart79.xml.rels><?xml version="1.0" encoding="UTF-8" standalone="yes"?>
<Relationships xmlns="http://schemas.openxmlformats.org/package/2006/relationships"><Relationship Id="rId2" Type="http://schemas.openxmlformats.org/officeDocument/2006/relationships/package" Target="../embeddings/Microsoft_Excel_Worksheet78.xlsx"/><Relationship Id="rId1" Type="http://schemas.openxmlformats.org/officeDocument/2006/relationships/image" Target="../media/image9.png"/></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2" Type="http://schemas.openxmlformats.org/officeDocument/2006/relationships/package" Target="../embeddings/Microsoft_Excel_Worksheet81.xlsx"/><Relationship Id="rId1" Type="http://schemas.openxmlformats.org/officeDocument/2006/relationships/image" Target="../media/image9.png"/></Relationships>
</file>

<file path=ppt/charts/_rels/chart83.xml.rels><?xml version="1.0" encoding="UTF-8" standalone="yes"?>
<Relationships xmlns="http://schemas.openxmlformats.org/package/2006/relationships"><Relationship Id="rId2" Type="http://schemas.openxmlformats.org/officeDocument/2006/relationships/package" Target="../embeddings/Microsoft_Excel_Worksheet82.xlsx"/><Relationship Id="rId1" Type="http://schemas.openxmlformats.org/officeDocument/2006/relationships/image" Target="../media/image9.png"/></Relationships>
</file>

<file path=ppt/charts/_rels/chart84.xml.rels><?xml version="1.0" encoding="UTF-8" standalone="yes"?>
<Relationships xmlns="http://schemas.openxmlformats.org/package/2006/relationships"><Relationship Id="rId2" Type="http://schemas.openxmlformats.org/officeDocument/2006/relationships/package" Target="../embeddings/Microsoft_Excel_Worksheet83.xlsx"/><Relationship Id="rId1" Type="http://schemas.openxmlformats.org/officeDocument/2006/relationships/image" Target="../media/image9.png"/></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21.xml"/><Relationship Id="rId1" Type="http://schemas.microsoft.com/office/2011/relationships/chartStyle" Target="style21.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22.xml"/><Relationship Id="rId1" Type="http://schemas.microsoft.com/office/2011/relationships/chartStyle" Target="style22.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23.xml"/><Relationship Id="rId1" Type="http://schemas.microsoft.com/office/2011/relationships/chartStyle" Target="style23.xml"/></Relationships>
</file>

<file path=ppt/charts/_rels/chart92.xml.rels><?xml version="1.0" encoding="UTF-8" standalone="yes"?>
<Relationships xmlns="http://schemas.openxmlformats.org/package/2006/relationships"><Relationship Id="rId2" Type="http://schemas.openxmlformats.org/officeDocument/2006/relationships/package" Target="../embeddings/Microsoft_Excel_Worksheet91.xlsx"/><Relationship Id="rId1" Type="http://schemas.openxmlformats.org/officeDocument/2006/relationships/image" Target="../media/image9.png"/></Relationships>
</file>

<file path=ppt/charts/_rels/chart93.xml.rels><?xml version="1.0" encoding="UTF-8" standalone="yes"?>
<Relationships xmlns="http://schemas.openxmlformats.org/package/2006/relationships"><Relationship Id="rId2" Type="http://schemas.openxmlformats.org/officeDocument/2006/relationships/package" Target="../embeddings/Microsoft_Excel_Worksheet92.xlsx"/><Relationship Id="rId1" Type="http://schemas.openxmlformats.org/officeDocument/2006/relationships/image" Target="../media/image9.png"/></Relationships>
</file>

<file path=ppt/charts/_rels/chart94.xml.rels><?xml version="1.0" encoding="UTF-8" standalone="yes"?>
<Relationships xmlns="http://schemas.openxmlformats.org/package/2006/relationships"><Relationship Id="rId2" Type="http://schemas.openxmlformats.org/officeDocument/2006/relationships/package" Target="../embeddings/Microsoft_Excel_Worksheet93.xlsx"/><Relationship Id="rId1" Type="http://schemas.openxmlformats.org/officeDocument/2006/relationships/image" Target="../media/image9.png"/></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24.xml"/><Relationship Id="rId1" Type="http://schemas.microsoft.com/office/2011/relationships/chartStyle" Target="style2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803-49F7-AF84-883EE5BBE63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49-4AB8-BB9A-A642C645D59A}"/>
              </c:ext>
            </c:extLst>
          </c:dPt>
          <c:dPt>
            <c:idx val="1"/>
            <c:invertIfNegative val="0"/>
            <c:bubble3D val="0"/>
            <c:spPr>
              <a:solidFill>
                <a:srgbClr val="F1BE48"/>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49-4AB8-BB9A-A642C645D59A}"/>
              </c:ext>
            </c:extLst>
          </c:dPt>
          <c:dPt>
            <c:idx val="2"/>
            <c:invertIfNegative val="0"/>
            <c:bubble3D val="0"/>
            <c:spPr>
              <a:solidFill>
                <a:srgbClr val="FFD966"/>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49-4AB8-BB9A-A642C645D59A}"/>
              </c:ext>
            </c:extLst>
          </c:dPt>
          <c:dPt>
            <c:idx val="3"/>
            <c:invertIfNegative val="0"/>
            <c:bubble3D val="0"/>
            <c:spPr>
              <a:solidFill>
                <a:srgbClr val="D9D9D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49-4AB8-BB9A-A642C645D59A}"/>
              </c:ext>
            </c:extLst>
          </c:dPt>
          <c:dPt>
            <c:idx val="4"/>
            <c:invertIfNegative val="0"/>
            <c:bubble3D val="0"/>
            <c:spPr>
              <a:solidFill>
                <a:srgbClr val="A9D18E"/>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F949-4AB8-BB9A-A642C645D59A}"/>
              </c:ext>
            </c:extLst>
          </c:dPt>
          <c:dPt>
            <c:idx val="5"/>
            <c:invertIfNegative val="0"/>
            <c:bubble3D val="0"/>
            <c:spPr>
              <a:solidFill>
                <a:srgbClr val="5FBD83"/>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F949-4AB8-BB9A-A642C645D59A}"/>
              </c:ext>
            </c:extLst>
          </c:dPt>
          <c:dPt>
            <c:idx val="6"/>
            <c:invertIfNegative val="0"/>
            <c:bubble3D val="0"/>
            <c:spPr>
              <a:solidFill>
                <a:srgbClr val="419999"/>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F949-4AB8-BB9A-A642C645D59A}"/>
              </c:ext>
            </c:extLst>
          </c:dPt>
          <c:dLbls>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Feuil1!$A$2:$A$8</c:f>
              <c:strCache>
                <c:ptCount val="7"/>
                <c:pt idx="0">
                  <c:v>Much worse than expected</c:v>
                </c:pt>
                <c:pt idx="1">
                  <c:v>Worse than expected</c:v>
                </c:pt>
                <c:pt idx="2">
                  <c:v>Somewhat worse than expected </c:v>
                </c:pt>
                <c:pt idx="3">
                  <c:v>About the same</c:v>
                </c:pt>
                <c:pt idx="4">
                  <c:v>Somewhat better than expected </c:v>
                </c:pt>
                <c:pt idx="5">
                  <c:v>Better than expected </c:v>
                </c:pt>
                <c:pt idx="6">
                  <c:v>Much better than expected</c:v>
                </c:pt>
              </c:strCache>
            </c:strRef>
          </c:cat>
          <c:val>
            <c:numRef>
              <c:f>Feuil1!$B$2:$B$8</c:f>
              <c:numCache>
                <c:formatCode>0</c:formatCode>
                <c:ptCount val="7"/>
                <c:pt idx="0">
                  <c:v>0</c:v>
                </c:pt>
                <c:pt idx="1">
                  <c:v>0</c:v>
                </c:pt>
                <c:pt idx="2">
                  <c:v>0</c:v>
                </c:pt>
                <c:pt idx="3">
                  <c:v>47</c:v>
                </c:pt>
                <c:pt idx="4">
                  <c:v>0</c:v>
                </c:pt>
                <c:pt idx="5">
                  <c:v>0</c:v>
                </c:pt>
                <c:pt idx="6">
                  <c:v>0</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F949-4AB8-BB9A-A642C645D59A}"/>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Sheet1!$B$2:$B$6</c:f>
              <c:numCache>
                <c:formatCode>0.0</c:formatCode>
                <c:ptCount val="5"/>
                <c:pt idx="0">
                  <c:v>8.5</c:v>
                </c:pt>
                <c:pt idx="1">
                  <c:v>8.1999999999999993</c:v>
                </c:pt>
                <c:pt idx="2">
                  <c:v>8.1999999999999993</c:v>
                </c:pt>
                <c:pt idx="3">
                  <c:v>7.7</c:v>
                </c:pt>
                <c:pt idx="4">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8F1-4449-A74D-532F54E2604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The Christie NHS Foundation Trust</c:v>
                </c:pt>
                <c:pt idx="2">
                  <c:v>Liverpool Heart and Chest Hospital NHS Foundation Trust</c:v>
                </c:pt>
                <c:pt idx="3">
                  <c:v>The Walton Centre NHS Foundation Trust</c:v>
                </c:pt>
                <c:pt idx="4">
                  <c:v>St Helens and Knowsley Teaching Hospitals NHS Trust</c:v>
                </c:pt>
              </c:strCache>
            </c:strRef>
          </c:cat>
          <c:val>
            <c:numRef>
              <c:f>Sheet1!$C$2:$C$6</c:f>
              <c:numCache>
                <c:formatCode>0.0</c:formatCode>
                <c:ptCount val="5"/>
                <c:pt idx="0">
                  <c:v>1.5</c:v>
                </c:pt>
                <c:pt idx="1">
                  <c:v>1.8000000000000007</c:v>
                </c:pt>
                <c:pt idx="2">
                  <c:v>1.8000000000000007</c:v>
                </c:pt>
                <c:pt idx="3">
                  <c:v>2.2999999999999998</c:v>
                </c:pt>
                <c:pt idx="4">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8F1-4449-A74D-532F54E2604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Sheet1!$B$2:$B$6</c:f>
              <c:numCache>
                <c:formatCode>0.0</c:formatCode>
                <c:ptCount val="5"/>
                <c:pt idx="0">
                  <c:v>6.8</c:v>
                </c:pt>
                <c:pt idx="1">
                  <c:v>6.9</c:v>
                </c:pt>
                <c:pt idx="2">
                  <c:v>7</c:v>
                </c:pt>
                <c:pt idx="3">
                  <c:v>7.1</c:v>
                </c:pt>
                <c:pt idx="4">
                  <c:v>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E34-4660-812C-03E8848AD3A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Lancashire Teaching Hospitals NHS Foundation Trust</c:v>
                </c:pt>
                <c:pt idx="2">
                  <c:v>Manchester University NHS Foundation Trust</c:v>
                </c:pt>
                <c:pt idx="3">
                  <c:v>Blackpool Teaching Hospitals NHS Foundation Trust</c:v>
                </c:pt>
                <c:pt idx="4">
                  <c:v>Mid Cheshire Hospitals NHS Foundation Trust</c:v>
                </c:pt>
              </c:strCache>
            </c:strRef>
          </c:cat>
          <c:val>
            <c:numRef>
              <c:f>Sheet1!$C$2:$C$6</c:f>
              <c:numCache>
                <c:formatCode>0.0</c:formatCode>
                <c:ptCount val="5"/>
                <c:pt idx="0">
                  <c:v>3.2</c:v>
                </c:pt>
                <c:pt idx="1">
                  <c:v>3.0999999999999996</c:v>
                </c:pt>
                <c:pt idx="2">
                  <c:v>3</c:v>
                </c:pt>
                <c:pt idx="3">
                  <c:v>2.9000000000000004</c:v>
                </c:pt>
                <c:pt idx="4">
                  <c:v>2.9000000000000004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E34-4660-812C-03E8848AD3A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6.1962581014450002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B2B-4EAA-951B-683F60AB9E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B2B-4EAA-951B-683F60AB9E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0.15757189855500009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B2B-4EAA-951B-683F60AB9E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9.4704000000000121E-2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B2B-4EAA-951B-683F60AB9E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0.98869399999999974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B2B-4EAA-951B-683F60AB9E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9.4704000000000121E-2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B2B-4EAA-951B-683F60AB9E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0.33969299999999958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B2B-4EAA-951B-683F60AB9E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0.6064380000000007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B2B-4EAA-951B-683F60AB9E3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7.0694530000000002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B2B-4EAA-951B-683F60AB9E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B2B-4EAA-951B-683F60AB9E35}"/>
              </c:ext>
            </c:extLst>
          </c:dPt>
          <c:xVal>
            <c:numRef>
              <c:f>Sheet1!$B$12</c:f>
              <c:numCache>
                <c:formatCode>0.000000</c:formatCode>
                <c:ptCount val="1"/>
                <c:pt idx="0">
                  <c:v>6.9428809999999999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B2B-4EAA-951B-683F60AB9E35}"/>
            </c:ext>
          </c:extLst>
        </c:ser>
        <c:ser>
          <c:idx val="9"/>
          <c:order val="10"/>
          <c:tx>
            <c:v>label</c:v>
          </c:tx>
          <c:spPr>
            <a:ln w="25400" cap="rnd">
              <a:noFill/>
              <a:round/>
            </a:ln>
            <a:effectLst/>
          </c:spPr>
          <c:marker>
            <c:symbol val="none"/>
          </c:marker>
          <c:dLbls>
            <c:dLbl>
              <c:idx val="0"/>
              <c:tx>
                <c:rich>
                  <a:bodyPr/>
                  <a:lstStyle/>
                  <a:p>
                    <a:r>
                      <a:rPr lang="en-GB" dirty="0"/>
                      <a:t>Q35. </a:t>
                    </a:r>
                    <a:r>
                      <a:rPr lang="en-GB" sz="900" b="0" i="0" u="none" strike="noStrike" baseline="0" dirty="0">
                        <a:effectLst/>
                      </a:rPr>
                      <a:t>To what extent did staff involve you in decisions about you leaving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BB2B-4EAA-951B-683F60AB9E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B2B-4EAA-951B-683F60AB9E3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6.4588378265747002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241-4E7E-9A83-E94B0BDDB9B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241-4E7E-9A83-E94B0BDDB9B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0.1520761734253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241-4E7E-9A83-E94B0BDDB9B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9.5549000000000106E-2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241-4E7E-9A83-E94B0BDDB9B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0.99751399999999979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241-4E7E-9A83-E94B0BDDB9B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9.5547999999999966E-2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241-4E7E-9A83-E94B0BDDB9B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0.34272300000000033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241-4E7E-9A83-E94B0BDDB9B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0.82754899999999942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241-4E7E-9A83-E94B0BDDB9B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7.0269069999999996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241-4E7E-9A83-E94B0BDDB9B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241-4E7E-9A83-E94B0BDDB9B5}"/>
              </c:ext>
            </c:extLst>
          </c:dPt>
          <c:xVal>
            <c:numRef>
              <c:f>Sheet1!$B$12</c:f>
              <c:numCache>
                <c:formatCode>0.000000</c:formatCode>
                <c:ptCount val="1"/>
                <c:pt idx="0">
                  <c:v>7.2052199999999997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241-4E7E-9A83-E94B0BDDB9B5}"/>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Q36. </a:t>
                    </a:r>
                    <a:r>
                      <a:rPr lang="en-GB" sz="900" b="0" i="0" u="none" strike="noStrike" baseline="0" dirty="0">
                        <a:effectLst/>
                      </a:rPr>
                      <a:t>To what extent did hospital staff take your family or home situation into account when planning for you to leave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241-4E7E-9A83-E94B0BDDB9B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241-4E7E-9A83-E94B0BDDB9B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5.6337060000000001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C23-46B8-983C-19E0C42910D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1.3798110000000001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C23-46B8-983C-19E0C42910D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0.47971399999999953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C23-46B8-983C-19E0C42910D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0.13374100000000055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C23-46B8-983C-19E0C42910D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1.3962339999999998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C23-46B8-983C-19E0C42910D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0.13374100000000055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C23-46B8-983C-19E0C42910D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0.42717031179689968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C23-46B8-983C-19E0C42910D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C23-46B8-983C-19E0C42910D0}"/>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8.0570719999999998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C23-46B8-983C-19E0C42910D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C23-46B8-983C-19E0C42910D0}"/>
              </c:ext>
            </c:extLst>
          </c:dPt>
          <c:xVal>
            <c:numRef>
              <c:f>Sheet1!$B$12</c:f>
              <c:numCache>
                <c:formatCode>0.000000</c:formatCode>
                <c:ptCount val="1"/>
                <c:pt idx="0">
                  <c:v>8.3250890000000002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C23-46B8-983C-19E0C42910D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Q37. </a:t>
                    </a:r>
                    <a:r>
                      <a:rPr lang="en-GB" sz="900" b="0" i="0" u="none" strike="noStrike" baseline="0" dirty="0">
                        <a:effectLst/>
                      </a:rPr>
                      <a:t>Did hospital staff discuss with you whether you would need any additional equipment in your home, or any changes to your home, after leaving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C23-46B8-983C-19E0C42910D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C23-46B8-983C-19E0C42910D0}"/>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5.9754990000000001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938-4B17-AB88-EF150E8C9A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6.7312999999999512E-2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938-4B17-AB88-EF150E8C9A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0.35434800000000077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938-4B17-AB88-EF150E8C9A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9.8789999999999267E-2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938-4B17-AB88-EF150E8C9A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1.0313480000000004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938-4B17-AB88-EF150E8C9A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9.8790000000000155E-2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938-4B17-AB88-EF150E8C9A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0.35434699999999975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938-4B17-AB88-EF150E8C9A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0.56739400000000018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938-4B17-AB88-EF150E8C9A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6.98733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938-4B17-AB88-EF150E8C9A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938-4B17-AB88-EF150E8C9A63}"/>
              </c:ext>
            </c:extLst>
          </c:dPt>
          <c:xVal>
            <c:numRef>
              <c:f>Sheet1!$B$12</c:f>
              <c:numCache>
                <c:formatCode>0.000000</c:formatCode>
                <c:ptCount val="1"/>
                <c:pt idx="0">
                  <c:v>7.0116240000000003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938-4B17-AB88-EF150E8C9A63}"/>
            </c:ext>
          </c:extLst>
        </c:ser>
        <c:ser>
          <c:idx val="9"/>
          <c:order val="10"/>
          <c:tx>
            <c:v>label</c:v>
          </c:tx>
          <c:spPr>
            <a:ln w="25400" cap="rnd">
              <a:noFill/>
              <a:round/>
            </a:ln>
            <a:effectLst/>
          </c:spPr>
          <c:marker>
            <c:symbol val="none"/>
          </c:marker>
          <c:dLbls>
            <c:dLbl>
              <c:idx val="0"/>
              <c:tx>
                <c:rich>
                  <a:bodyPr/>
                  <a:lstStyle/>
                  <a:p>
                    <a:r>
                      <a:rPr lang="en-GB" dirty="0"/>
                      <a:t>Q38.</a:t>
                    </a:r>
                    <a:r>
                      <a:rPr lang="en-GB" baseline="0" dirty="0"/>
                      <a:t> </a:t>
                    </a:r>
                    <a:r>
                      <a:rPr lang="en-GB" sz="900" b="0" i="0" u="none" strike="noStrike" baseline="0" dirty="0">
                        <a:effectLst/>
                      </a:rPr>
                      <a:t>Were you given enough notice about when you were going to leave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7938-4B17-AB88-EF150E8C9A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938-4B17-AB88-EF150E8C9A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24907574054862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6.9602899999999996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227-4994-AD57-7562892B6EB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0.13110300000000041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227-4994-AD57-7562892B6EB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0.34207699999999974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227-4994-AD57-7562892B6EB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9.5368000000000563E-2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227-4994-AD57-7562892B6EB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0.99563399999999902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227-4994-AD57-7562892B6EB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9.5368999999999815E-2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227-4994-AD57-7562892B6EB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0.34207700000000152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227-4994-AD57-7562892B6EB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0.76902399999999993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227-4994-AD57-7562892B6EB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7.8225009999999999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227-4994-AD57-7562892B6EB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227-4994-AD57-7562892B6EB3}"/>
              </c:ext>
            </c:extLst>
          </c:dPt>
          <c:xVal>
            <c:numRef>
              <c:f>Sheet1!$B$12</c:f>
              <c:numCache>
                <c:formatCode>0.000000</c:formatCode>
                <c:ptCount val="1"/>
                <c:pt idx="0">
                  <c:v>8.0266549999999999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227-4994-AD57-7562892B6EB3}"/>
            </c:ext>
          </c:extLst>
        </c:ser>
        <c:ser>
          <c:idx val="9"/>
          <c:order val="10"/>
          <c:tx>
            <c:v>label</c:v>
          </c:tx>
          <c:spPr>
            <a:ln w="25400" cap="rnd">
              <a:noFill/>
              <a:round/>
            </a:ln>
            <a:effectLst/>
          </c:spPr>
          <c:marker>
            <c:symbol val="none"/>
          </c:marker>
          <c:dLbls>
            <c:dLbl>
              <c:idx val="0"/>
              <c:layout>
                <c:manualLayout>
                  <c:x val="-0.22561618970022168"/>
                  <c:y val="-1.543097792192201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Q39. </a:t>
                    </a:r>
                    <a:r>
                      <a:rPr lang="en-GB" sz="900" b="0" i="0" u="none" strike="noStrike" baseline="0" dirty="0">
                        <a:effectLst/>
                      </a:rPr>
                      <a:t>Before you left hospital, were you given any information about what you should or should not do after leaving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91844239399204"/>
                      <c:h val="0.45386906046883424"/>
                    </c:manualLayout>
                  </c15:layout>
                  <c15:showDataLabelsRange val="0"/>
                </c:ext>
                <c:ext xmlns:c16="http://schemas.microsoft.com/office/drawing/2014/chart" uri="{C3380CC4-5D6E-409C-BE32-E72D297353CC}">
                  <c16:uniqueId val="{0000000B-B227-4994-AD57-7562892B6EB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227-4994-AD57-7562892B6EB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5A7-4BD9-AB5C-C2B0EF5534F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7B-4C3B-AE25-025A5059785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8.5159970000000005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8.537899999999965E-2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0.1417780000000004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3.9526999999999646E-2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0.4126530000000006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3.9526999999999646E-2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0.1417780000000004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0.16158399999999951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9.0821310000000004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8.9890070000000009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baseline="0" dirty="0"/>
                      <a:t>Q40. To what extent did you understand the information you were given about what you should or should not do after leaving hospital? </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6667093550775235"/>
          <c:y val="7.1619806564375429E-2"/>
          <c:w val="0.47647546936784907"/>
          <c:h val="0.87237546064130389"/>
        </c:manualLayout>
      </c:layout>
      <c:barChart>
        <c:barDir val="bar"/>
        <c:grouping val="clustered"/>
        <c:varyColors val="0"/>
        <c:ser>
          <c:idx val="0"/>
          <c:order val="0"/>
          <c:tx>
            <c:strRef>
              <c:f>Feuil1!$B$1</c:f>
              <c:strCache>
                <c:ptCount val="1"/>
                <c:pt idx="0">
                  <c:v>Number of Qs</c:v>
                </c:pt>
              </c:strCache>
            </c:strRef>
          </c:tx>
          <c:spPr>
            <a:solidFill>
              <a:schemeClr val="accent1"/>
            </a:solidFill>
            <a:ln w="19050">
              <a:noFill/>
            </a:ln>
            <a:effectLst/>
          </c:spPr>
          <c:invertIfNegative val="0"/>
          <c:dPt>
            <c:idx val="0"/>
            <c:invertIfNegative val="0"/>
            <c:bubble3D val="0"/>
            <c:spPr>
              <a:solidFill>
                <a:srgbClr val="C00000"/>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747-4233-85B3-6520E9365C16}"/>
              </c:ext>
            </c:extLst>
          </c:dPt>
          <c:dPt>
            <c:idx val="1"/>
            <c:invertIfNegative val="0"/>
            <c:bubble3D val="0"/>
            <c:spPr>
              <a:solidFill>
                <a:srgbClr val="D9D9D9"/>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747-4233-85B3-6520E9365C16}"/>
              </c:ext>
            </c:extLst>
          </c:dPt>
          <c:dPt>
            <c:idx val="2"/>
            <c:invertIfNegative val="0"/>
            <c:bubble3D val="0"/>
            <c:spPr>
              <a:solidFill>
                <a:srgbClr val="70AD47">
                  <a:lumMod val="75000"/>
                </a:srgbClr>
              </a:solidFill>
              <a:ln w="19050">
                <a:noFill/>
              </a:ln>
              <a:effectLst/>
            </c:spPr>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747-4233-85B3-6520E9365C1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Feuil1!$A$2:$A$4</c:f>
              <c:strCache>
                <c:ptCount val="3"/>
                <c:pt idx="0">
                  <c:v>Statistically significant decrease</c:v>
                </c:pt>
                <c:pt idx="1">
                  <c:v>No statistically significant change</c:v>
                </c:pt>
                <c:pt idx="2">
                  <c:v>Statistically significant increase</c:v>
                </c:pt>
              </c:strCache>
            </c:strRef>
          </c:cat>
          <c:val>
            <c:numRef>
              <c:f>Feuil1!$B$2:$B$4</c:f>
              <c:numCache>
                <c:formatCode>0</c:formatCode>
                <c:ptCount val="3"/>
                <c:pt idx="0">
                  <c:v>6</c:v>
                </c:pt>
                <c:pt idx="1">
                  <c:v>35</c:v>
                </c:pt>
                <c:pt idx="2">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747-4233-85B3-6520E9365C16}"/>
            </c:ext>
          </c:extLst>
        </c:ser>
        <c:dLbls>
          <c:dLblPos val="outEnd"/>
          <c:showLegendKey val="0"/>
          <c:showVal val="1"/>
          <c:showCatName val="0"/>
          <c:showSerName val="0"/>
          <c:showPercent val="0"/>
          <c:showBubbleSize val="0"/>
        </c:dLbls>
        <c:gapWidth val="27"/>
        <c:axId val="1497582047"/>
        <c:axId val="1911437247"/>
      </c:barChart>
      <c:valAx>
        <c:axId val="1911437247"/>
        <c:scaling>
          <c:orientation val="minMax"/>
        </c:scaling>
        <c:delete val="1"/>
        <c:axPos val="b"/>
        <c:numFmt formatCode="0" sourceLinked="1"/>
        <c:majorTickMark val="out"/>
        <c:minorTickMark val="none"/>
        <c:tickLblPos val="nextTo"/>
        <c:crossAx val="1497582047"/>
        <c:crosses val="autoZero"/>
        <c:crossBetween val="between"/>
      </c:valAx>
      <c:catAx>
        <c:axId val="1497582047"/>
        <c:scaling>
          <c:orientation val="minMax"/>
        </c:scaling>
        <c:delete val="0"/>
        <c:axPos val="l"/>
        <c:numFmt formatCode="General" sourceLinked="1"/>
        <c:majorTickMark val="out"/>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911437247"/>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3.5730170000000001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0FC-427E-A365-6B559FBADBD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8.2513999999999754E-2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0FC-427E-A365-6B559FBADBD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0.33073400000000008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0FC-427E-A365-6B559FBADBD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9.2206000000000454E-2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0FC-427E-A365-6B559FBADBD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0.96261799999999997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0FC-427E-A365-6B559FBADBD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9.220600000000001E-2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0FC-427E-A365-6B559FBADBD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0.3307329999999995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0FC-427E-A365-6B559FBADBD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0.74476600000000026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0FC-427E-A365-6B559FBADBD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4.3634519999999997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0FC-427E-A365-6B559FBADBD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0FC-427E-A365-6B559FBADBDD}"/>
              </c:ext>
            </c:extLst>
          </c:dPt>
          <c:xVal>
            <c:numRef>
              <c:f>Sheet1!$B$12</c:f>
              <c:numCache>
                <c:formatCode>0.000000</c:formatCode>
                <c:ptCount val="1"/>
                <c:pt idx="0">
                  <c:v>4.5597799999999999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0FC-427E-A365-6B559FBADBD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Q41. Thinking about any medicine you were to take at home, were you given any of the following?</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0FC-427E-A365-6B559FBADBD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0FC-427E-A365-6B559FBADBD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5.3134230000000002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4F4-4DDD-A9BE-459DBDDC4FA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0.29246199999999956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4F4-4DDD-A9BE-459DBDDC4FA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0.3557990000000002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4F4-4DDD-A9BE-459DBDDC4FA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9.9193999999999782E-2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4F4-4DDD-A9BE-459DBDDC4FA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1.035571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4F4-4DDD-A9BE-459DBDDC4FA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9.9193999999999782E-2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4F4-4DDD-A9BE-459DBDDC4FA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0.35579800000000006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4F4-4DDD-A9BE-459DBDDC4FA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0.82708600000000043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4F4-4DDD-A9BE-459DBDDC4FA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6.2611230000000004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4F4-4DDD-A9BE-459DBDDC4FA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4F4-4DDD-A9BE-459DBDDC4FAC}"/>
              </c:ext>
            </c:extLst>
          </c:dPt>
          <c:xVal>
            <c:numRef>
              <c:f>Sheet1!$B$12</c:f>
              <c:numCache>
                <c:formatCode>0.000000</c:formatCode>
                <c:ptCount val="1"/>
                <c:pt idx="0">
                  <c:v>6.5786629999999997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4F4-4DDD-A9BE-459DBDDC4FA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Q42.Before you left hospital, did you know what would happen next with your care?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4F4-4DDD-A9BE-459DBDDC4FA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4F4-4DDD-A9BE-459DBDDC4FA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6.2417710147424001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F4D-4D2F-B5F5-FDFE444ED4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F4D-4D2F-B5F5-FDFE444ED4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0.36592598525759978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F4D-4D2F-B5F5-FDFE444ED4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0.15494699999999995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F4D-4D2F-B5F5-FDFE444ED4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1.6176220000000008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F4D-4D2F-B5F5-FDFE444ED4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0.15494699999999995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F4D-4D2F-B5F5-FDFE444ED4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0.55577800000000011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F4D-4D2F-B5F5-FDFE444ED4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0.65819399999999995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F4D-4D2F-B5F5-FDFE444ED4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7.5656059999999998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F4D-4D2F-B5F5-FDFE444ED4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F4D-4D2F-B5F5-FDFE444ED499}"/>
              </c:ext>
            </c:extLst>
          </c:dPt>
          <c:xVal>
            <c:numRef>
              <c:f>Sheet1!$B$12</c:f>
              <c:numCache>
                <c:formatCode>0.000000</c:formatCode>
                <c:ptCount val="1"/>
                <c:pt idx="0">
                  <c:v>7.5714550000000003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F4D-4D2F-B5F5-FDFE444ED49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Q43.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Did hospital staff tell you who to contact if you were worried about your condition or treatment after you left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F4D-4D2F-B5F5-FDFE444ED4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F4D-4D2F-B5F5-FDFE444ED4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2968625786982602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6.0060330000000004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A22-400D-B3AE-1557BB069C9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0.86141299999999976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A22-400D-B3AE-1557BB069C9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0.41389899999999979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A22-400D-B3AE-1557BB069C9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0.11539199999999994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A22-400D-B3AE-1557BB069C9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1.2046740000000007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A22-400D-B3AE-1557BB069C9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0.11539199999999994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A22-400D-B3AE-1557BB069C9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0.41389799999999966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A22-400D-B3AE-1557BB069C9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0.36860399999999949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A22-400D-B3AE-1557BB069C9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8.0329899999999999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A22-400D-B3AE-1557BB069C9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A22-400D-B3AE-1557BB069C99}"/>
              </c:ext>
            </c:extLst>
          </c:dPt>
          <c:xVal>
            <c:numRef>
              <c:f>Sheet1!$B$12</c:f>
              <c:numCache>
                <c:formatCode>0.000000</c:formatCode>
                <c:ptCount val="1"/>
                <c:pt idx="0">
                  <c:v>7.9990740000000002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A22-400D-B3AE-1557BB069C99}"/>
            </c:ext>
          </c:extLst>
        </c:ser>
        <c:ser>
          <c:idx val="9"/>
          <c:order val="10"/>
          <c:tx>
            <c:v>label</c:v>
          </c:tx>
          <c:spPr>
            <a:ln w="25400" cap="rnd">
              <a:noFill/>
              <a:round/>
            </a:ln>
            <a:effectLst/>
          </c:spPr>
          <c:marker>
            <c:symbol val="none"/>
          </c:marker>
          <c:dLbls>
            <c:dLbl>
              <c:idx val="0"/>
              <c:layout>
                <c:manualLayout>
                  <c:x val="-0.22561618970022168"/>
                  <c:y val="2.6333601334108864E-2"/>
                </c:manualLayout>
              </c:layout>
              <c:tx>
                <c:rich>
                  <a:bodyPr rot="0" spcFirstLastPara="1" vertOverflow="ellipsis" vert="horz" wrap="square" lIns="0" tIns="19050" rIns="0" bIns="1905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Q44. Did hospital staff discuss with you whether you may need any further health or social care services after leaving hospital?</a:t>
                    </a:r>
                  </a:p>
                </c:rich>
              </c:tx>
              <c:spPr>
                <a:noFill/>
                <a:ln>
                  <a:noFill/>
                </a:ln>
                <a:effectLst/>
              </c:spPr>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layout>
                    <c:manualLayout>
                      <c:w val="0.20610433943889347"/>
                      <c:h val="0.4120661531516312"/>
                    </c:manualLayout>
                  </c15:layout>
                  <c15:showDataLabelsRange val="0"/>
                </c:ext>
                <c:ext xmlns:c16="http://schemas.microsoft.com/office/drawing/2014/chart" uri="{C3380CC4-5D6E-409C-BE32-E72D297353CC}">
                  <c16:uniqueId val="{0000000B-4A22-400D-B3AE-1557BB069C9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A22-400D-B3AE-1557BB069C9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3.900318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33-4385-A874-8C5EF59C49F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1.149384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33-4385-A874-8C5EF59C49F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0.43532700000000002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33-4385-A874-8C5EF59C49F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0.12136600000000008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33-4385-A874-8C5EF59C49F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1.2670430000000001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33-4385-A874-8C5EF59C49F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0.12136600000000008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33-4385-A874-8C5EF59C49F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0.43532700000000002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33-4385-A874-8C5EF59C49F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0.81248900000000024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33-4385-A874-8C5EF59C49F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6.274813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33-4385-A874-8C5EF59C49F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33-4385-A874-8C5EF59C49F7}"/>
              </c:ext>
            </c:extLst>
          </c:dPt>
          <c:xVal>
            <c:numRef>
              <c:f>Sheet1!$B$12</c:f>
              <c:numCache>
                <c:formatCode>0.000000</c:formatCode>
                <c:ptCount val="1"/>
                <c:pt idx="0">
                  <c:v>6.239916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33-4385-A874-8C5EF59C49F7}"/>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After leaving hospital, did you get enough support from health or social care services to help you recover or manage your condition?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933-4385-A874-8C5EF59C49F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33-4385-A874-8C5EF59C49F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1A-4863-B75C-FACEC8E79C9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3A-4C0F-AEEE-EB2F663B85B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780-420D-A1E6-A8E24C5C35E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B7ACC0"/>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49E-4525-A1CE-EE1557F7947F}"/>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49E-4525-A1CE-EE1557F7947F}"/>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49E-4525-A1CE-EE1557F7947F}"/>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49E-4525-A1CE-EE1557F7947F}"/>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49E-4525-A1CE-EE1557F7947F}"/>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49E-4525-A1CE-EE1557F7947F}"/>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49E-4525-A1CE-EE1557F7947F}"/>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49E-4525-A1CE-EE1557F7947F}"/>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249E-4525-A1CE-EE1557F7947F}"/>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249E-4525-A1CE-EE1557F7947F}"/>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249E-4525-A1CE-EE1557F7947F}"/>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249E-4525-A1CE-EE1557F7947F}"/>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249E-4525-A1CE-EE1557F7947F}"/>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249E-4525-A1CE-EE1557F7947F}"/>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249E-4525-A1CE-EE1557F7947F}"/>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249E-4525-A1CE-EE1557F7947F}"/>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Your care and treatment Q27. Were you able to discuss your condition or treatment with hospital staff without being overheard?</c:v>
                </c:pt>
                <c:pt idx="1">
                  <c:v>The hospital and ward Q15. During your time in hospital, did you get enough to drink?</c:v>
                </c:pt>
                <c:pt idx="2">
                  <c:v>The hospital and ward Q10. If you brought medication with you to hospital, were you able to take it when you needed to?</c:v>
                </c:pt>
                <c:pt idx="3">
                  <c:v>Nurses Q22. In your opinion, were there enough nurses on duty to care for you in hospital?</c:v>
                </c:pt>
                <c:pt idx="4">
                  <c:v>Your care and treatment Q30. Were you able to get a member of staff to help you when you needed attention?</c:v>
                </c:pt>
              </c:strCache>
            </c:strRef>
          </c:cat>
          <c:val>
            <c:numRef>
              <c:f>Sheet1!$B$2:$B$6</c:f>
              <c:numCache>
                <c:formatCode>0.0</c:formatCode>
                <c:ptCount val="5"/>
                <c:pt idx="0">
                  <c:v>6.7</c:v>
                </c:pt>
                <c:pt idx="1">
                  <c:v>9.6</c:v>
                </c:pt>
                <c:pt idx="2">
                  <c:v>8.3000000000000007</c:v>
                </c:pt>
                <c:pt idx="3">
                  <c:v>7.5</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249E-4525-A1CE-EE1557F7947F}"/>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Your care and treatment Q27. Were you able to discuss your condition or treatment with hospital staff without being overheard?</c:v>
                </c:pt>
                <c:pt idx="1">
                  <c:v>The hospital and ward Q15. During your time in hospital, did you get enough to drink?</c:v>
                </c:pt>
                <c:pt idx="2">
                  <c:v>The hospital and ward Q10. If you brought medication with you to hospital, were you able to take it when you needed to?</c:v>
                </c:pt>
                <c:pt idx="3">
                  <c:v>Nurses Q22. In your opinion, were there enough nurses on duty to care for you in hospital?</c:v>
                </c:pt>
                <c:pt idx="4">
                  <c:v>Your care and treatment Q30. Were you able to get a member of staff to help you when you needed attention?</c:v>
                </c:pt>
              </c:strCache>
            </c:strRef>
          </c:cat>
          <c:val>
            <c:numRef>
              <c:f>Sheet1!$C$2:$C$6</c:f>
              <c:numCache>
                <c:formatCode>0.0</c:formatCode>
                <c:ptCount val="5"/>
                <c:pt idx="0">
                  <c:v>6.3</c:v>
                </c:pt>
                <c:pt idx="1">
                  <c:v>9.4</c:v>
                </c:pt>
                <c:pt idx="2">
                  <c:v>8.1</c:v>
                </c:pt>
                <c:pt idx="3">
                  <c:v>7.3</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249E-4525-A1CE-EE1557F7947F}"/>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9DA-4627-9475-33A61EF8303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Your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8D2D-49BF-AC93-3B4F540D741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Your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Sheet1!$E$2:$E$138</c:f>
              <c:numCache>
                <c:formatCode>0.0</c:formatCode>
                <c:ptCount val="134"/>
                <c:pt idx="0">
                  <c:v>0.49178444280937</c:v>
                </c:pt>
                <c:pt idx="1">
                  <c:v>0.60832871520081999</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8D2D-49BF-AC93-3B4F540D741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Your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Sheet1!$F$2:$F$138</c:f>
              <c:numCache>
                <c:formatCode>0.0</c:formatCode>
                <c:ptCount val="134"/>
                <c:pt idx="0">
                  <c:v>0</c:v>
                </c:pt>
                <c:pt idx="1">
                  <c:v>0</c:v>
                </c:pt>
                <c:pt idx="2">
                  <c:v>0.63273213574442999</c:v>
                </c:pt>
                <c:pt idx="3">
                  <c:v>0.65192128005502004</c:v>
                </c:pt>
                <c:pt idx="4">
                  <c:v>0.65226271412727999</c:v>
                </c:pt>
                <c:pt idx="5">
                  <c:v>0.66121863746189002</c:v>
                </c:pt>
                <c:pt idx="6">
                  <c:v>0.66125728766419001</c:v>
                </c:pt>
                <c:pt idx="7">
                  <c:v>0.69802283324872005</c:v>
                </c:pt>
                <c:pt idx="8">
                  <c:v>0.70223274287629001</c:v>
                </c:pt>
                <c:pt idx="9">
                  <c:v>0.72819729596230998</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8D2D-49BF-AC93-3B4F540D741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Your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0.77396199802615995</c:v>
                </c:pt>
                <c:pt idx="11">
                  <c:v>0.77550411131760999</c:v>
                </c:pt>
                <c:pt idx="12">
                  <c:v>0.78118309075237002</c:v>
                </c:pt>
                <c:pt idx="13">
                  <c:v>0.78269718159304003</c:v>
                </c:pt>
                <c:pt idx="14">
                  <c:v>0.82235771133055002</c:v>
                </c:pt>
                <c:pt idx="15">
                  <c:v>0.82306846195145</c:v>
                </c:pt>
                <c:pt idx="16">
                  <c:v>0.85905639179573001</c:v>
                </c:pt>
                <c:pt idx="17">
                  <c:v>0.86128379384780995</c:v>
                </c:pt>
                <c:pt idx="18">
                  <c:v>0.87511338949817996</c:v>
                </c:pt>
                <c:pt idx="19">
                  <c:v>0.87849254807730004</c:v>
                </c:pt>
                <c:pt idx="20">
                  <c:v>0.88724154151912005</c:v>
                </c:pt>
                <c:pt idx="21">
                  <c:v>0.88914487243038998</c:v>
                </c:pt>
                <c:pt idx="22">
                  <c:v>0.90010512130991005</c:v>
                </c:pt>
                <c:pt idx="23">
                  <c:v>0.91319004253583003</c:v>
                </c:pt>
                <c:pt idx="24">
                  <c:v>0.92169779325975998</c:v>
                </c:pt>
                <c:pt idx="25">
                  <c:v>0.94613177259087999</c:v>
                </c:pt>
                <c:pt idx="26">
                  <c:v>0.94679273144457998</c:v>
                </c:pt>
                <c:pt idx="27">
                  <c:v>0.96140395700564996</c:v>
                </c:pt>
                <c:pt idx="28">
                  <c:v>0.96141088926784002</c:v>
                </c:pt>
                <c:pt idx="29">
                  <c:v>0.96521868796195998</c:v>
                </c:pt>
                <c:pt idx="30">
                  <c:v>0.97257692509141003</c:v>
                </c:pt>
                <c:pt idx="31">
                  <c:v>0.98559503005274995</c:v>
                </c:pt>
                <c:pt idx="32">
                  <c:v>1.01634810947302</c:v>
                </c:pt>
                <c:pt idx="33">
                  <c:v>1.0182030417216299</c:v>
                </c:pt>
                <c:pt idx="34">
                  <c:v>1.0304325182220999</c:v>
                </c:pt>
                <c:pt idx="35">
                  <c:v>1.03649091970372</c:v>
                </c:pt>
                <c:pt idx="36">
                  <c:v>1.0366267357321</c:v>
                </c:pt>
                <c:pt idx="37">
                  <c:v>1.0404459855643999</c:v>
                </c:pt>
                <c:pt idx="38">
                  <c:v>1.04348945528224</c:v>
                </c:pt>
                <c:pt idx="39">
                  <c:v>1.0469882336362499</c:v>
                </c:pt>
                <c:pt idx="40">
                  <c:v>1.0539012371928</c:v>
                </c:pt>
                <c:pt idx="41">
                  <c:v>1.07007639303375</c:v>
                </c:pt>
                <c:pt idx="42">
                  <c:v>1.0831438582389901</c:v>
                </c:pt>
                <c:pt idx="43">
                  <c:v>1.09161632466132</c:v>
                </c:pt>
                <c:pt idx="44">
                  <c:v>1.0994690453623699</c:v>
                </c:pt>
                <c:pt idx="45">
                  <c:v>1.12418783550436</c:v>
                </c:pt>
                <c:pt idx="46">
                  <c:v>1.13544476311359</c:v>
                </c:pt>
                <c:pt idx="47">
                  <c:v>1.14411192797283</c:v>
                </c:pt>
                <c:pt idx="48">
                  <c:v>1.14486526703929</c:v>
                </c:pt>
                <c:pt idx="49">
                  <c:v>1.1493722922848799</c:v>
                </c:pt>
                <c:pt idx="50">
                  <c:v>1.1499583923153101</c:v>
                </c:pt>
                <c:pt idx="51">
                  <c:v>1.15077138572878</c:v>
                </c:pt>
                <c:pt idx="52">
                  <c:v>1.15369854111248</c:v>
                </c:pt>
                <c:pt idx="53">
                  <c:v>1.1541281990729499</c:v>
                </c:pt>
                <c:pt idx="54">
                  <c:v>1.1549250076850801</c:v>
                </c:pt>
                <c:pt idx="55">
                  <c:v>1.1585693339706999</c:v>
                </c:pt>
                <c:pt idx="56">
                  <c:v>1.17110872429171</c:v>
                </c:pt>
                <c:pt idx="57">
                  <c:v>1.17480319426487</c:v>
                </c:pt>
                <c:pt idx="58">
                  <c:v>1.18011009602659</c:v>
                </c:pt>
                <c:pt idx="59">
                  <c:v>1.1896906000781899</c:v>
                </c:pt>
                <c:pt idx="60">
                  <c:v>1.19088945596817</c:v>
                </c:pt>
                <c:pt idx="61">
                  <c:v>1.1948132843114201</c:v>
                </c:pt>
                <c:pt idx="62">
                  <c:v>1.1996599741746801</c:v>
                </c:pt>
                <c:pt idx="63">
                  <c:v>1.2058909345783899</c:v>
                </c:pt>
                <c:pt idx="64">
                  <c:v>1.2093312443167701</c:v>
                </c:pt>
                <c:pt idx="65">
                  <c:v>1.2187066493319101</c:v>
                </c:pt>
                <c:pt idx="66">
                  <c:v>1.2332136979486099</c:v>
                </c:pt>
                <c:pt idx="67">
                  <c:v>1.2405086371706</c:v>
                </c:pt>
                <c:pt idx="68">
                  <c:v>1.24071923870823</c:v>
                </c:pt>
                <c:pt idx="69">
                  <c:v>1.2442703939231301</c:v>
                </c:pt>
                <c:pt idx="70">
                  <c:v>1.25721080470988</c:v>
                </c:pt>
                <c:pt idx="71">
                  <c:v>1.2639791902536699</c:v>
                </c:pt>
                <c:pt idx="72">
                  <c:v>1.29718653805423</c:v>
                </c:pt>
                <c:pt idx="73">
                  <c:v>1.29732188844937</c:v>
                </c:pt>
                <c:pt idx="74">
                  <c:v>1.3101251538244101</c:v>
                </c:pt>
                <c:pt idx="75">
                  <c:v>1.3298712698670101</c:v>
                </c:pt>
                <c:pt idx="76">
                  <c:v>1.33591671950233</c:v>
                </c:pt>
                <c:pt idx="77">
                  <c:v>1.3576310488584999</c:v>
                </c:pt>
                <c:pt idx="78">
                  <c:v>1.37794066215537</c:v>
                </c:pt>
                <c:pt idx="79">
                  <c:v>1.3787126341090701</c:v>
                </c:pt>
                <c:pt idx="80">
                  <c:v>1.3799539704693899</c:v>
                </c:pt>
                <c:pt idx="81">
                  <c:v>1.42338832143806</c:v>
                </c:pt>
                <c:pt idx="82">
                  <c:v>1.42771115374114</c:v>
                </c:pt>
                <c:pt idx="83">
                  <c:v>1.4354778634232701</c:v>
                </c:pt>
                <c:pt idx="84">
                  <c:v>1.4382584651541901</c:v>
                </c:pt>
                <c:pt idx="85">
                  <c:v>1.44622385873306</c:v>
                </c:pt>
                <c:pt idx="86">
                  <c:v>1.44657942828467</c:v>
                </c:pt>
                <c:pt idx="87">
                  <c:v>1.47248812272351</c:v>
                </c:pt>
                <c:pt idx="88">
                  <c:v>1.47367949890941</c:v>
                </c:pt>
                <c:pt idx="89">
                  <c:v>1.49256979799904</c:v>
                </c:pt>
                <c:pt idx="90">
                  <c:v>1.5097915151756001</c:v>
                </c:pt>
                <c:pt idx="91">
                  <c:v>1.51051059032747</c:v>
                </c:pt>
                <c:pt idx="92">
                  <c:v>1.5204340264112499</c:v>
                </c:pt>
                <c:pt idx="93">
                  <c:v>1.5261090036370899</c:v>
                </c:pt>
                <c:pt idx="94">
                  <c:v>1.5461198926296</c:v>
                </c:pt>
                <c:pt idx="95">
                  <c:v>1.5522741039825101</c:v>
                </c:pt>
                <c:pt idx="96">
                  <c:v>1.5545603109880799</c:v>
                </c:pt>
                <c:pt idx="97">
                  <c:v>1.6090657084488</c:v>
                </c:pt>
                <c:pt idx="98">
                  <c:v>1.6150520624426501</c:v>
                </c:pt>
                <c:pt idx="99">
                  <c:v>1.62256635569708</c:v>
                </c:pt>
                <c:pt idx="100">
                  <c:v>1.6265210363410301</c:v>
                </c:pt>
                <c:pt idx="101">
                  <c:v>1.6425789439387199</c:v>
                </c:pt>
                <c:pt idx="102">
                  <c:v>1.6460364509136201</c:v>
                </c:pt>
                <c:pt idx="103">
                  <c:v>1.6556027459646001</c:v>
                </c:pt>
                <c:pt idx="104">
                  <c:v>1.6578931551093199</c:v>
                </c:pt>
                <c:pt idx="105">
                  <c:v>1.6841844807887401</c:v>
                </c:pt>
                <c:pt idx="106">
                  <c:v>1.7035491843966299</c:v>
                </c:pt>
                <c:pt idx="107">
                  <c:v>1.70501876176574</c:v>
                </c:pt>
                <c:pt idx="108">
                  <c:v>1.75737060877675</c:v>
                </c:pt>
                <c:pt idx="109">
                  <c:v>1.7772047932711901</c:v>
                </c:pt>
                <c:pt idx="110">
                  <c:v>1.8331917871581001</c:v>
                </c:pt>
                <c:pt idx="111">
                  <c:v>1.8494281715229499</c:v>
                </c:pt>
                <c:pt idx="112">
                  <c:v>1.8501929293749999</c:v>
                </c:pt>
                <c:pt idx="113">
                  <c:v>1.87116189229334</c:v>
                </c:pt>
                <c:pt idx="114">
                  <c:v>1.8816706079680201</c:v>
                </c:pt>
                <c:pt idx="115">
                  <c:v>1.89022039618821</c:v>
                </c:pt>
                <c:pt idx="116">
                  <c:v>1.89762939241454</c:v>
                </c:pt>
                <c:pt idx="117">
                  <c:v>1.89997767993072</c:v>
                </c:pt>
                <c:pt idx="118">
                  <c:v>1.92139407312461</c:v>
                </c:pt>
                <c:pt idx="119">
                  <c:v>1.95988299678245</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8D2D-49BF-AC93-3B4F540D741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Your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2.1652308491761398</c:v>
                </c:pt>
                <c:pt idx="121">
                  <c:v>2.1845253642804301</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8D2D-49BF-AC93-3B4F540D741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Your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2.3604611979238301</c:v>
                </c:pt>
                <c:pt idx="123">
                  <c:v>2.3682823582220802</c:v>
                </c:pt>
                <c:pt idx="124">
                  <c:v>2.3721981003505199</c:v>
                </c:pt>
                <c:pt idx="125">
                  <c:v>2.3809244273735799</c:v>
                </c:pt>
                <c:pt idx="126">
                  <c:v>2.4781031533091902</c:v>
                </c:pt>
                <c:pt idx="127">
                  <c:v>2.4862925371887199</c:v>
                </c:pt>
                <c:pt idx="128">
                  <c:v>2.4976752921212699</c:v>
                </c:pt>
                <c:pt idx="129">
                  <c:v>2.5804472426212302</c:v>
                </c:pt>
                <c:pt idx="130">
                  <c:v>2.7339439594804</c:v>
                </c:pt>
                <c:pt idx="131">
                  <c:v>2.8942084182500198</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8D2D-49BF-AC93-3B4F540D741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Your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2.8473229802873599</c:v>
                </c:pt>
                <c:pt idx="133">
                  <c:v>3.4353563888864498</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8D2D-49BF-AC93-3B4F540D741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Wye Valley NHS Trust</c:v>
                </c:pt>
                <c:pt idx="1">
                  <c:v>Norfolk and Norwich University Hospitals NHS Foundation Trust</c:v>
                </c:pt>
                <c:pt idx="2">
                  <c:v>Liverpool Women's NHS Foundation Trust</c:v>
                </c:pt>
                <c:pt idx="3">
                  <c:v>Medway NHS Foundation Trust</c:v>
                </c:pt>
                <c:pt idx="4">
                  <c:v>University Hospitals of Morecambe Bay NHS Foundation Trust</c:v>
                </c:pt>
                <c:pt idx="5">
                  <c:v>The Royal Wolverhampton NHS Trust</c:v>
                </c:pt>
                <c:pt idx="6">
                  <c:v>Mid and South Essex NHS Foundation Trust</c:v>
                </c:pt>
                <c:pt idx="7">
                  <c:v>Gloucestershire Hospitals NHS Foundation Trust</c:v>
                </c:pt>
                <c:pt idx="8">
                  <c:v>Harrogate and District NHS Foundation Trust</c:v>
                </c:pt>
                <c:pt idx="9">
                  <c:v>Buckinghamshire Healthcare NHS Trust</c:v>
                </c:pt>
                <c:pt idx="10">
                  <c:v>Dorset County Hospital NHS Foundation Trust</c:v>
                </c:pt>
                <c:pt idx="11">
                  <c:v>East Suffolk and North Essex NHS Foundation Trust</c:v>
                </c:pt>
                <c:pt idx="12">
                  <c:v>Airedale NHS Foundation Trust</c:v>
                </c:pt>
                <c:pt idx="13">
                  <c:v>Countess of Chester Hospital NHS Foundation Trust</c:v>
                </c:pt>
                <c:pt idx="14">
                  <c:v>North Tees and Hartlepool NHS Foundation Trust</c:v>
                </c:pt>
                <c:pt idx="15">
                  <c:v>United Lincolnshire Hospitals NHS Trust</c:v>
                </c:pt>
                <c:pt idx="16">
                  <c:v>Mid Cheshire Hospitals NHS Foundation Trust</c:v>
                </c:pt>
                <c:pt idx="17">
                  <c:v>Great Western Hospitals NHS Foundation Trust</c:v>
                </c:pt>
                <c:pt idx="18">
                  <c:v>Northern Care Alliance NHS Foundation Trust</c:v>
                </c:pt>
                <c:pt idx="19">
                  <c:v>Dartford and Gravesham NHS Trust</c:v>
                </c:pt>
                <c:pt idx="20">
                  <c:v>University Hospitals of Derby and Burton NHS Foundation Trust</c:v>
                </c:pt>
                <c:pt idx="21">
                  <c:v>County Durham and Darlington NHS Foundation Trust</c:v>
                </c:pt>
                <c:pt idx="22">
                  <c:v>The Newcastle upon Tyne Hospitals NHS Foundation Trust</c:v>
                </c:pt>
                <c:pt idx="23">
                  <c:v>The Princess Alexandra Hospital NHS Trust</c:v>
                </c:pt>
                <c:pt idx="24">
                  <c:v>University Hospitals Dorset NHS Foundation Trust</c:v>
                </c:pt>
                <c:pt idx="25">
                  <c:v>North Bristol NHS Trust</c:v>
                </c:pt>
                <c:pt idx="26">
                  <c:v>York and Scarborough Teaching Hospitals NHS Foundation Trust</c:v>
                </c:pt>
                <c:pt idx="27">
                  <c:v>Birmingham Women's and Children's NHS Foundation Trust</c:v>
                </c:pt>
                <c:pt idx="28">
                  <c:v>George Eliot Hospital NHS Trust</c:v>
                </c:pt>
                <c:pt idx="29">
                  <c:v>Ashford and St Peter's Hospitals NHS Foundation Trust</c:v>
                </c:pt>
                <c:pt idx="30">
                  <c:v>Salisbury NHS Foundation Trust</c:v>
                </c:pt>
                <c:pt idx="31">
                  <c:v>Lancashire Teaching Hospitals NHS Foundation Trust</c:v>
                </c:pt>
                <c:pt idx="32">
                  <c:v>Royal Devon and Exeter NHS Foundation Trust</c:v>
                </c:pt>
                <c:pt idx="33">
                  <c:v>The Shrewsbury and Telford Hospital NHS Trust</c:v>
                </c:pt>
                <c:pt idx="34">
                  <c:v>Southport and Ormskirk Hospital NHS Trust</c:v>
                </c:pt>
                <c:pt idx="35">
                  <c:v>Tameside and Glossop Integrated Care NHS Foundation Trust</c:v>
                </c:pt>
                <c:pt idx="36">
                  <c:v>Yeovil District Hospital NHS Foundation Trust</c:v>
                </c:pt>
                <c:pt idx="37">
                  <c:v>The Christie NHS Foundation Trust</c:v>
                </c:pt>
                <c:pt idx="38">
                  <c:v>Gateshead Health NHS Foundation Trust</c:v>
                </c:pt>
                <c:pt idx="39">
                  <c:v>Liverpool University Hospitals NHS Foundation Trust</c:v>
                </c:pt>
                <c:pt idx="40">
                  <c:v>University Hospitals Coventry and Warwickshire NHS Trust</c:v>
                </c:pt>
                <c:pt idx="41">
                  <c:v>Cambridge University Hospitals NHS Foundation Trust</c:v>
                </c:pt>
                <c:pt idx="42">
                  <c:v>Somerset NHS Foundation Trust</c:v>
                </c:pt>
                <c:pt idx="43">
                  <c:v>Walsall Healthcare NHS Trust</c:v>
                </c:pt>
                <c:pt idx="44">
                  <c:v>Kettering General Hospital NHS Foundation Trust</c:v>
                </c:pt>
                <c:pt idx="45">
                  <c:v>Portsmouth Hospitals University NHS Trust</c:v>
                </c:pt>
                <c:pt idx="46">
                  <c:v>Doncaster and Bassetlaw Teaching Hospitals NHS Foundation Trust</c:v>
                </c:pt>
                <c:pt idx="47">
                  <c:v>Wrightington, Wigan and Leigh NHS Foundation Trust</c:v>
                </c:pt>
                <c:pt idx="48">
                  <c:v>Hull University Teaching Hospitals NHS Trust</c:v>
                </c:pt>
                <c:pt idx="49">
                  <c:v>Sheffield Teaching Hospitals NHS Foundation Trust</c:v>
                </c:pt>
                <c:pt idx="50">
                  <c:v>Bradford Teaching Hospitals NHS Foundation Trust</c:v>
                </c:pt>
                <c:pt idx="51">
                  <c:v>Royal Surrey NHS Foundation Trust</c:v>
                </c:pt>
                <c:pt idx="52">
                  <c:v>North Cumbria Integrated Care NHS Foundation Trust</c:v>
                </c:pt>
                <c:pt idx="53">
                  <c:v>University Hospitals Birmingham NHS Foundation Trust</c:v>
                </c:pt>
                <c:pt idx="54">
                  <c:v>East Kent Hospitals University NHS Foundation Trust</c:v>
                </c:pt>
                <c:pt idx="55">
                  <c:v>The Rotherham NHS Foundation Trust</c:v>
                </c:pt>
                <c:pt idx="56">
                  <c:v>Royal Cornwall Hospitals NHS Trust</c:v>
                </c:pt>
                <c:pt idx="57">
                  <c:v>Royal Free London NHS Foundation Trust</c:v>
                </c:pt>
                <c:pt idx="58">
                  <c:v>North Middlesex University Hospital NHS Trust</c:v>
                </c:pt>
                <c:pt idx="59">
                  <c:v>Chesterfield Royal Hospital NHS Foundation Trust</c:v>
                </c:pt>
                <c:pt idx="60">
                  <c:v>Nottingham University Hospitals NHS Trust</c:v>
                </c:pt>
                <c:pt idx="61">
                  <c:v>University Hospitals Plymouth NHS Trust</c:v>
                </c:pt>
                <c:pt idx="62">
                  <c:v>Royal United Hospitals Bath NHS Foundation Trust</c:v>
                </c:pt>
                <c:pt idx="63">
                  <c:v>University Hospitals Sussex NHS Foundation Trust</c:v>
                </c:pt>
                <c:pt idx="64">
                  <c:v>South Tyneside and Sunderland NHS Foundation Trust</c:v>
                </c:pt>
                <c:pt idx="65">
                  <c:v>South Tees Hospitals NHS Foundation Trust</c:v>
                </c:pt>
                <c:pt idx="66">
                  <c:v>Croydon Health Services NHS Trust</c:v>
                </c:pt>
                <c:pt idx="67">
                  <c:v>Northampton General Hospital NHS Trust</c:v>
                </c:pt>
                <c:pt idx="68">
                  <c:v>Epsom and St Helier University Hospitals NHS Trust</c:v>
                </c:pt>
                <c:pt idx="69">
                  <c:v>The Clatterbridge Cancer Centre NHS Foundation Trust</c:v>
                </c:pt>
                <c:pt idx="70">
                  <c:v>Torbay and South Devon NHS Foundation Trust</c:v>
                </c:pt>
                <c:pt idx="71">
                  <c:v>Barnsley Hospital NHS Foundation Trust</c:v>
                </c:pt>
                <c:pt idx="72">
                  <c:v>Sandwell and West Birmingham Hospitals NHS Trust</c:v>
                </c:pt>
                <c:pt idx="73">
                  <c:v>Maidstone and Tunbridge Wells NHS Trust</c:v>
                </c:pt>
                <c:pt idx="74">
                  <c:v>Whittington Health NHS Trust</c:v>
                </c:pt>
                <c:pt idx="75">
                  <c:v>Kingston Hospital NHS Foundation Trust</c:v>
                </c:pt>
                <c:pt idx="76">
                  <c:v>Stockport NHS Foundation Trust</c:v>
                </c:pt>
                <c:pt idx="77">
                  <c:v>East and North Hertfordshire NHS Trust</c:v>
                </c:pt>
                <c:pt idx="78">
                  <c:v>University College London Hospitals NHS Foundation Trust</c:v>
                </c:pt>
                <c:pt idx="79">
                  <c:v>Oxford University Hospitals NHS Foundation Trust</c:v>
                </c:pt>
                <c:pt idx="80">
                  <c:v>University Hospitals Bristol and Weston NHS Foundation Trust</c:v>
                </c:pt>
                <c:pt idx="81">
                  <c:v>St George's University Hospitals NHS Foundation Trust</c:v>
                </c:pt>
                <c:pt idx="82">
                  <c:v>Northern Lincolnshire and Goole NHS Foundation Trust</c:v>
                </c:pt>
                <c:pt idx="83">
                  <c:v>Northumbria Healthcare NHS Foundation Trust</c:v>
                </c:pt>
                <c:pt idx="84">
                  <c:v>East Cheshire NHS Trust</c:v>
                </c:pt>
                <c:pt idx="85">
                  <c:v>Hampshire Hospitals NHS Foundation Trust</c:v>
                </c:pt>
                <c:pt idx="86">
                  <c:v>The Dudley Group NHS Foundation Trust</c:v>
                </c:pt>
                <c:pt idx="87">
                  <c:v>The Hillingdon Hospitals NHS Foundation Trust</c:v>
                </c:pt>
                <c:pt idx="88">
                  <c:v>Bedfordshire Hospitals NHS Foundation Trust</c:v>
                </c:pt>
                <c:pt idx="89">
                  <c:v>Your Trust</c:v>
                </c:pt>
                <c:pt idx="90">
                  <c:v>Worcestershire Acute Hospitals NHS Trust</c:v>
                </c:pt>
                <c:pt idx="91">
                  <c:v>Blackpool Teaching Hospitals NHS Foundation Trust</c:v>
                </c:pt>
                <c:pt idx="92">
                  <c:v>West Hertfordshire Hospitals NHS Trust</c:v>
                </c:pt>
                <c:pt idx="93">
                  <c:v>Northern Devon Healthcare NHS Trust</c:v>
                </c:pt>
                <c:pt idx="94">
                  <c:v>Surrey and Sussex Healthcare NHS Trust</c:v>
                </c:pt>
                <c:pt idx="95">
                  <c:v>West Suffolk NHS Foundation Trust</c:v>
                </c:pt>
                <c:pt idx="96">
                  <c:v>St Helens and Knowsley Teaching Hospitals NHS Trust</c:v>
                </c:pt>
                <c:pt idx="97">
                  <c:v>The Leeds Teaching Hospitals NHS Trust</c:v>
                </c:pt>
                <c:pt idx="98">
                  <c:v>Sherwood Forest Hospitals NHS Foundation Trust</c:v>
                </c:pt>
                <c:pt idx="99">
                  <c:v>Calderdale and Huddersfield NHS Foundation Trust</c:v>
                </c:pt>
                <c:pt idx="100">
                  <c:v>Wirral University Teaching Hospital NHS Foundation Trust</c:v>
                </c:pt>
                <c:pt idx="101">
                  <c:v>Mid Yorkshire Hospitals NHS Trust</c:v>
                </c:pt>
                <c:pt idx="102">
                  <c:v>Guy's and St Thomas' NHS Foundation Trust</c:v>
                </c:pt>
                <c:pt idx="103">
                  <c:v>University Hospital Southampton NHS Foundation Trust</c:v>
                </c:pt>
                <c:pt idx="104">
                  <c:v>Bolton NHS Foundation Trust</c:v>
                </c:pt>
                <c:pt idx="105">
                  <c:v>Frimley Health NHS Foundation Trust</c:v>
                </c:pt>
                <c:pt idx="106">
                  <c:v>Warrington and Halton Hospitals NHS Foundation Trust</c:v>
                </c:pt>
                <c:pt idx="107">
                  <c:v>King's College Hospital NHS Foundation Trust</c:v>
                </c:pt>
                <c:pt idx="108">
                  <c:v>Milton Keynes University Hospital NHS Foundation Trust</c:v>
                </c:pt>
                <c:pt idx="109">
                  <c:v>Liverpool Heart and Chest Hospital NHS Foundation Trust</c:v>
                </c:pt>
                <c:pt idx="110">
                  <c:v>Royal Berkshire NHS Foundation Trust</c:v>
                </c:pt>
                <c:pt idx="111">
                  <c:v>The Queen Elizabeth Hospital King's Lynn NHS Foundation Trust</c:v>
                </c:pt>
                <c:pt idx="112">
                  <c:v>The Robert Jones and Agnes Hunt Orthopaedic Hospital NHS Foundation Trust</c:v>
                </c:pt>
                <c:pt idx="113">
                  <c:v>Isle of Wight NHS Trust</c:v>
                </c:pt>
                <c:pt idx="114">
                  <c:v>University Hospitals of North Midlands NHS Trust</c:v>
                </c:pt>
                <c:pt idx="115">
                  <c:v>Manchester University NHS Foundation Trust</c:v>
                </c:pt>
                <c:pt idx="116">
                  <c:v>London North West University Healthcare NHS Trust</c:v>
                </c:pt>
                <c:pt idx="117">
                  <c:v>Barts Health NHS Trust</c:v>
                </c:pt>
                <c:pt idx="118">
                  <c:v>Imperial College Healthcare NHS Trust</c:v>
                </c:pt>
                <c:pt idx="119">
                  <c:v>North West Anglia NHS Foundation Trust</c:v>
                </c:pt>
                <c:pt idx="120">
                  <c:v>James Paget University Hospitals NHS Foundation Trust</c:v>
                </c:pt>
                <c:pt idx="121">
                  <c:v>Homerton University Hospital NHS Foundation Trust</c:v>
                </c:pt>
                <c:pt idx="122">
                  <c:v>The Walton Centre NHS Foundation Trust</c:v>
                </c:pt>
                <c:pt idx="123">
                  <c:v>Royal Papworth Hospital NHS Foundation Trust</c:v>
                </c:pt>
                <c:pt idx="124">
                  <c:v>Barking, Havering and Redbridge University Hospitals NHS Trust</c:v>
                </c:pt>
                <c:pt idx="125">
                  <c:v>East Sussex Healthcare NHS Trust</c:v>
                </c:pt>
                <c:pt idx="126">
                  <c:v>Chelsea and Westminster Hospital NHS Foundation Trust</c:v>
                </c:pt>
                <c:pt idx="127">
                  <c:v>Lewisham and Greenwich NHS Trust</c:v>
                </c:pt>
                <c:pt idx="128">
                  <c:v>The Royal Marsden NHS Foundation Trust</c:v>
                </c:pt>
                <c:pt idx="129">
                  <c:v>South Warwickshire NHS Foundation Trust</c:v>
                </c:pt>
                <c:pt idx="130">
                  <c:v>Queen Victoria Hospital NHS Foundation Trust</c:v>
                </c:pt>
                <c:pt idx="131">
                  <c:v>The Royal Orthopaedic Hospital NHS Foundation Trust</c:v>
                </c:pt>
                <c:pt idx="132">
                  <c:v>University Hospitals of Leicester NHS Trust</c:v>
                </c:pt>
                <c:pt idx="133">
                  <c:v>Royal National Orthopaedic Hospital NHS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1.49256979799904</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8D2D-49BF-AC93-3B4F540D741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Walton Centre NHS Foundation Trust</c:v>
                </c:pt>
                <c:pt idx="1">
                  <c:v>Manchester University NHS Foundation Trust</c:v>
                </c:pt>
                <c:pt idx="2">
                  <c:v>Liverpool Heart and Chest Hospital NHS Foundation Trust</c:v>
                </c:pt>
                <c:pt idx="3">
                  <c:v>Warrington and Halton Hospitals NHS Foundation Trust</c:v>
                </c:pt>
                <c:pt idx="4">
                  <c:v>Bolton NHS Foundation Trust</c:v>
                </c:pt>
              </c:strCache>
            </c:strRef>
          </c:cat>
          <c:val>
            <c:numRef>
              <c:f>Sheet1!$B$2:$B$6</c:f>
              <c:numCache>
                <c:formatCode>0.0</c:formatCode>
                <c:ptCount val="5"/>
                <c:pt idx="0">
                  <c:v>2.4</c:v>
                </c:pt>
                <c:pt idx="1">
                  <c:v>1.9</c:v>
                </c:pt>
                <c:pt idx="2">
                  <c:v>1.8</c:v>
                </c:pt>
                <c:pt idx="3">
                  <c:v>1.7</c:v>
                </c:pt>
                <c:pt idx="4">
                  <c:v>1.7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BFF-42EE-9285-6D71D99CB3A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Walton Centre NHS Foundation Trust</c:v>
                </c:pt>
                <c:pt idx="1">
                  <c:v>Manchester University NHS Foundation Trust</c:v>
                </c:pt>
                <c:pt idx="2">
                  <c:v>Liverpool Heart and Chest Hospital NHS Foundation Trust</c:v>
                </c:pt>
                <c:pt idx="3">
                  <c:v>Warrington and Halton Hospitals NHS Foundation Trust</c:v>
                </c:pt>
                <c:pt idx="4">
                  <c:v>Bolton NHS Foundation Trust</c:v>
                </c:pt>
              </c:strCache>
            </c:strRef>
          </c:cat>
          <c:val>
            <c:numRef>
              <c:f>Sheet1!$C$2:$C$6</c:f>
              <c:numCache>
                <c:formatCode>0.0</c:formatCode>
                <c:ptCount val="5"/>
                <c:pt idx="0">
                  <c:v>7.6</c:v>
                </c:pt>
                <c:pt idx="1">
                  <c:v>8.1</c:v>
                </c:pt>
                <c:pt idx="2">
                  <c:v>8.1999999999999993</c:v>
                </c:pt>
                <c:pt idx="3">
                  <c:v>8.3000000000000007</c:v>
                </c:pt>
                <c:pt idx="4">
                  <c:v>8.3000000000000007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BFF-42EE-9285-6D71D99CB3A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Sheet1!$B$2:$B$6</c:f>
              <c:numCache>
                <c:formatCode>0.0</c:formatCode>
                <c:ptCount val="5"/>
                <c:pt idx="0">
                  <c:v>0.6</c:v>
                </c:pt>
                <c:pt idx="1">
                  <c:v>0.7</c:v>
                </c:pt>
                <c:pt idx="2">
                  <c:v>0.8</c:v>
                </c:pt>
                <c:pt idx="3">
                  <c:v>0.9</c:v>
                </c:pt>
                <c:pt idx="4">
                  <c:v>0.9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F9B-4DAE-A16A-180DBE3F3254}"/>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Women's NHS Foundation Trust</c:v>
                </c:pt>
                <c:pt idx="1">
                  <c:v>University Hospitals of Morecambe Bay NHS Foundation Trust</c:v>
                </c:pt>
                <c:pt idx="2">
                  <c:v>Countess of Chester Hospital NHS Foundation Trust</c:v>
                </c:pt>
                <c:pt idx="3">
                  <c:v>Mid Cheshire Hospitals NHS Foundation Trust</c:v>
                </c:pt>
                <c:pt idx="4">
                  <c:v>Northern Care Alliance NHS Foundation Trust</c:v>
                </c:pt>
              </c:strCache>
            </c:strRef>
          </c:cat>
          <c:val>
            <c:numRef>
              <c:f>Sheet1!$C$2:$C$6</c:f>
              <c:numCache>
                <c:formatCode>0.0</c:formatCode>
                <c:ptCount val="5"/>
                <c:pt idx="0">
                  <c:v>9.4</c:v>
                </c:pt>
                <c:pt idx="1">
                  <c:v>9.3000000000000007</c:v>
                </c:pt>
                <c:pt idx="2">
                  <c:v>9.1999999999999993</c:v>
                </c:pt>
                <c:pt idx="3">
                  <c:v>9.1</c:v>
                </c:pt>
                <c:pt idx="4">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F9B-4DAE-A16A-180DBE3F3254}"/>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0.49178444280939998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2A2-400F-A03B-B55639AFA9B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2A2-400F-A03B-B55639AFA9B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8.2933557190599971E-2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2A2-400F-A03B-B55639AFA9B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0.12819200000000008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2A2-400F-A03B-B55639AFA9B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1.3383069999999999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2A2-400F-A03B-B55639AFA9B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0.12819199999999986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2A2-400F-A03B-B55639AFA9B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0.45981199999999989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2A2-400F-A03B-B55639AFA9B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0.80613500000000027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2A2-400F-A03B-B55639AFA9BC}"/>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1.49257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2A2-400F-A03B-B55639AFA9B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2A2-400F-A03B-B55639AFA9BC}"/>
              </c:ext>
            </c:extLst>
          </c:dPt>
          <c:xVal>
            <c:numRef>
              <c:f>Sheet1!$B$12</c:f>
              <c:numCache>
                <c:formatCode>0.000000</c:formatCode>
                <c:ptCount val="1"/>
                <c:pt idx="0">
                  <c:v>1.372064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2A2-400F-A03B-B55639AFA9BC}"/>
            </c:ext>
          </c:extLst>
        </c:ser>
        <c:ser>
          <c:idx val="9"/>
          <c:order val="10"/>
          <c:tx>
            <c:v>label</c:v>
          </c:tx>
          <c:spPr>
            <a:ln w="25400" cap="rnd">
              <a:noFill/>
              <a:round/>
            </a:ln>
            <a:effectLst/>
          </c:spPr>
          <c:marker>
            <c:symbol val="none"/>
          </c:marker>
          <c:dLbls>
            <c:dLbl>
              <c:idx val="0"/>
              <c:tx>
                <c:rich>
                  <a:bodyPr/>
                  <a:lstStyle/>
                  <a:p>
                    <a:r>
                      <a:rPr lang="en-GB" dirty="0"/>
                      <a:t>Q49. </a:t>
                    </a:r>
                    <a:r>
                      <a:rPr lang="en-GB" sz="900" b="0" i="0" u="none" strike="noStrike" baseline="0" dirty="0">
                        <a:effectLst/>
                      </a:rPr>
                      <a:t>During your hospital stay, were you ever asked to give your views on the quality of your care?</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2A2-400F-A03B-B55639AFA9B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2A2-400F-A03B-B55639AFA9BC}"/>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745-4200-8AC7-8531F554387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B7-4301-A0D2-1EBB2B178F8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15E-41E4-AA88-6E79FE487A9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02E-4269-9416-AFE247602CE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Your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Sheet1!$D$2:$D$138</c:f>
              <c:numCache>
                <c:formatCode>0.0</c:formatCode>
                <c:ptCount val="134"/>
                <c:pt idx="0">
                  <c:v>8.2161917491182095</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00C-4E79-BCA3-D529802510E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Your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Sheet1!$E$2:$E$138</c:f>
              <c:numCache>
                <c:formatCode>0.0</c:formatCode>
                <c:ptCount val="134"/>
                <c:pt idx="0">
                  <c:v>0</c:v>
                </c:pt>
                <c:pt idx="1">
                  <c:v>8.4183067529835593</c:v>
                </c:pt>
                <c:pt idx="2">
                  <c:v>8.4691391391418396</c:v>
                </c:pt>
                <c:pt idx="3">
                  <c:v>8.5519312398679794</c:v>
                </c:pt>
                <c:pt idx="4">
                  <c:v>8.5905084487123506</c:v>
                </c:pt>
                <c:pt idx="5">
                  <c:v>8.6265341057487603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00C-4E79-BCA3-D529802510E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Your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Sheet1!$F$2:$F$138</c:f>
              <c:numCache>
                <c:formatCode>0.0</c:formatCode>
                <c:ptCount val="134"/>
                <c:pt idx="0">
                  <c:v>0</c:v>
                </c:pt>
                <c:pt idx="1">
                  <c:v>0</c:v>
                </c:pt>
                <c:pt idx="2">
                  <c:v>0</c:v>
                </c:pt>
                <c:pt idx="3">
                  <c:v>0</c:v>
                </c:pt>
                <c:pt idx="4">
                  <c:v>0</c:v>
                </c:pt>
                <c:pt idx="5">
                  <c:v>0</c:v>
                </c:pt>
                <c:pt idx="6">
                  <c:v>8.6507994595042508</c:v>
                </c:pt>
                <c:pt idx="7">
                  <c:v>8.6710423437278905</c:v>
                </c:pt>
                <c:pt idx="8">
                  <c:v>8.6780711738671599</c:v>
                </c:pt>
                <c:pt idx="9">
                  <c:v>8.7129095132694498</c:v>
                </c:pt>
                <c:pt idx="10">
                  <c:v>8.7237985318841194</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00C-4E79-BCA3-D529802510E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Your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8.7467363012613397</c:v>
                </c:pt>
                <c:pt idx="12">
                  <c:v>8.7489474445449407</c:v>
                </c:pt>
                <c:pt idx="13">
                  <c:v>8.7642132668001391</c:v>
                </c:pt>
                <c:pt idx="14">
                  <c:v>8.7726321285320896</c:v>
                </c:pt>
                <c:pt idx="15">
                  <c:v>8.7799667389889997</c:v>
                </c:pt>
                <c:pt idx="16">
                  <c:v>8.7843955754239609</c:v>
                </c:pt>
                <c:pt idx="17">
                  <c:v>8.7911606469464996</c:v>
                </c:pt>
                <c:pt idx="18">
                  <c:v>8.7998866817861092</c:v>
                </c:pt>
                <c:pt idx="19">
                  <c:v>8.8011394905763591</c:v>
                </c:pt>
                <c:pt idx="20">
                  <c:v>8.8037079765308093</c:v>
                </c:pt>
                <c:pt idx="21">
                  <c:v>8.8306794761821603</c:v>
                </c:pt>
                <c:pt idx="22">
                  <c:v>8.8433250675826205</c:v>
                </c:pt>
                <c:pt idx="23">
                  <c:v>8.8433953816530106</c:v>
                </c:pt>
                <c:pt idx="24">
                  <c:v>8.8629966501506097</c:v>
                </c:pt>
                <c:pt idx="25">
                  <c:v>8.8769821555298094</c:v>
                </c:pt>
                <c:pt idx="26">
                  <c:v>8.8789511791606603</c:v>
                </c:pt>
                <c:pt idx="27">
                  <c:v>8.8991416195449204</c:v>
                </c:pt>
                <c:pt idx="28">
                  <c:v>8.9016307284443101</c:v>
                </c:pt>
                <c:pt idx="29">
                  <c:v>8.9088042152883098</c:v>
                </c:pt>
                <c:pt idx="30">
                  <c:v>8.9143373144395408</c:v>
                </c:pt>
                <c:pt idx="31">
                  <c:v>8.9184522804187001</c:v>
                </c:pt>
                <c:pt idx="32">
                  <c:v>8.9241994364162593</c:v>
                </c:pt>
                <c:pt idx="33">
                  <c:v>8.9288782359482006</c:v>
                </c:pt>
                <c:pt idx="34">
                  <c:v>8.9354938305757301</c:v>
                </c:pt>
                <c:pt idx="35">
                  <c:v>8.9435956341347005</c:v>
                </c:pt>
                <c:pt idx="36">
                  <c:v>8.9532485971432401</c:v>
                </c:pt>
                <c:pt idx="37">
                  <c:v>8.9564822283604304</c:v>
                </c:pt>
                <c:pt idx="38">
                  <c:v>8.9647866491485306</c:v>
                </c:pt>
                <c:pt idx="39">
                  <c:v>8.9694216109385003</c:v>
                </c:pt>
                <c:pt idx="40">
                  <c:v>8.9730349520121599</c:v>
                </c:pt>
                <c:pt idx="41">
                  <c:v>8.9749752715305302</c:v>
                </c:pt>
                <c:pt idx="42">
                  <c:v>8.9774702352247502</c:v>
                </c:pt>
                <c:pt idx="43">
                  <c:v>8.9780505348732191</c:v>
                </c:pt>
                <c:pt idx="44">
                  <c:v>8.9922559655023697</c:v>
                </c:pt>
                <c:pt idx="45">
                  <c:v>8.9930396135760695</c:v>
                </c:pt>
                <c:pt idx="46">
                  <c:v>8.9931416115721596</c:v>
                </c:pt>
                <c:pt idx="47">
                  <c:v>8.9942786238311605</c:v>
                </c:pt>
                <c:pt idx="48">
                  <c:v>8.9950933604842191</c:v>
                </c:pt>
                <c:pt idx="49">
                  <c:v>9.0054440024779794</c:v>
                </c:pt>
                <c:pt idx="50">
                  <c:v>9.0126756835101691</c:v>
                </c:pt>
                <c:pt idx="51">
                  <c:v>9.0140868830595604</c:v>
                </c:pt>
                <c:pt idx="52">
                  <c:v>9.0159157094416695</c:v>
                </c:pt>
                <c:pt idx="53">
                  <c:v>9.0248621582875792</c:v>
                </c:pt>
                <c:pt idx="54">
                  <c:v>9.0266144871078495</c:v>
                </c:pt>
                <c:pt idx="55">
                  <c:v>9.0287461329112801</c:v>
                </c:pt>
                <c:pt idx="56">
                  <c:v>9.0303562973786207</c:v>
                </c:pt>
                <c:pt idx="57">
                  <c:v>9.0315311190169894</c:v>
                </c:pt>
                <c:pt idx="58">
                  <c:v>9.0347560786251204</c:v>
                </c:pt>
                <c:pt idx="59">
                  <c:v>9.0350249954174195</c:v>
                </c:pt>
                <c:pt idx="60">
                  <c:v>9.0410890899009004</c:v>
                </c:pt>
                <c:pt idx="61">
                  <c:v>9.0492159317420207</c:v>
                </c:pt>
                <c:pt idx="62">
                  <c:v>9.0509556950878203</c:v>
                </c:pt>
                <c:pt idx="63">
                  <c:v>9.0526096431651304</c:v>
                </c:pt>
                <c:pt idx="64">
                  <c:v>9.0592333348381704</c:v>
                </c:pt>
                <c:pt idx="65">
                  <c:v>9.0614672202152597</c:v>
                </c:pt>
                <c:pt idx="66">
                  <c:v>9.0618494353415606</c:v>
                </c:pt>
                <c:pt idx="67">
                  <c:v>9.0664932353950398</c:v>
                </c:pt>
                <c:pt idx="68">
                  <c:v>9.0693550776388694</c:v>
                </c:pt>
                <c:pt idx="69">
                  <c:v>9.0784140245073601</c:v>
                </c:pt>
                <c:pt idx="70">
                  <c:v>9.0826155328979503</c:v>
                </c:pt>
                <c:pt idx="71">
                  <c:v>9.0835688664183891</c:v>
                </c:pt>
                <c:pt idx="72">
                  <c:v>9.0874860404287308</c:v>
                </c:pt>
                <c:pt idx="73">
                  <c:v>9.1009872404105199</c:v>
                </c:pt>
                <c:pt idx="74">
                  <c:v>9.1011833194730904</c:v>
                </c:pt>
                <c:pt idx="75">
                  <c:v>9.1034821764337899</c:v>
                </c:pt>
                <c:pt idx="76">
                  <c:v>9.1192880492131305</c:v>
                </c:pt>
                <c:pt idx="77">
                  <c:v>9.1206041092310208</c:v>
                </c:pt>
                <c:pt idx="78">
                  <c:v>9.1308475769063193</c:v>
                </c:pt>
                <c:pt idx="79">
                  <c:v>9.1350027663260001</c:v>
                </c:pt>
                <c:pt idx="80">
                  <c:v>9.1388546356036002</c:v>
                </c:pt>
                <c:pt idx="81">
                  <c:v>9.1432023343604296</c:v>
                </c:pt>
                <c:pt idx="82">
                  <c:v>9.1488068474843995</c:v>
                </c:pt>
                <c:pt idx="83">
                  <c:v>9.1530850243978694</c:v>
                </c:pt>
                <c:pt idx="84">
                  <c:v>9.1535740305705104</c:v>
                </c:pt>
                <c:pt idx="85">
                  <c:v>9.1592212513484501</c:v>
                </c:pt>
                <c:pt idx="86">
                  <c:v>9.15932650911334</c:v>
                </c:pt>
                <c:pt idx="87">
                  <c:v>9.1614759613985406</c:v>
                </c:pt>
                <c:pt idx="88">
                  <c:v>9.1663488122510604</c:v>
                </c:pt>
                <c:pt idx="89">
                  <c:v>9.1682988207652496</c:v>
                </c:pt>
                <c:pt idx="90">
                  <c:v>9.1710117842276002</c:v>
                </c:pt>
                <c:pt idx="91">
                  <c:v>9.1875988020165096</c:v>
                </c:pt>
                <c:pt idx="92">
                  <c:v>9.1890560626468307</c:v>
                </c:pt>
                <c:pt idx="93">
                  <c:v>9.1929876675326003</c:v>
                </c:pt>
                <c:pt idx="94">
                  <c:v>9.1936323173265304</c:v>
                </c:pt>
                <c:pt idx="95">
                  <c:v>9.1976574185818301</c:v>
                </c:pt>
                <c:pt idx="96">
                  <c:v>9.1995304216113905</c:v>
                </c:pt>
                <c:pt idx="97">
                  <c:v>9.2012819431563209</c:v>
                </c:pt>
                <c:pt idx="98">
                  <c:v>9.2133453233206701</c:v>
                </c:pt>
                <c:pt idx="99">
                  <c:v>9.2163220326188995</c:v>
                </c:pt>
                <c:pt idx="100">
                  <c:v>9.2213502375042307</c:v>
                </c:pt>
                <c:pt idx="101">
                  <c:v>9.2228222937983197</c:v>
                </c:pt>
                <c:pt idx="102">
                  <c:v>9.2326231423793406</c:v>
                </c:pt>
                <c:pt idx="103">
                  <c:v>9.2351661858283798</c:v>
                </c:pt>
                <c:pt idx="104">
                  <c:v>9.2529470152465496</c:v>
                </c:pt>
                <c:pt idx="105">
                  <c:v>9.2665464275428704</c:v>
                </c:pt>
                <c:pt idx="106">
                  <c:v>9.2717344843438791</c:v>
                </c:pt>
                <c:pt idx="107">
                  <c:v>9.2926311262477004</c:v>
                </c:pt>
                <c:pt idx="108">
                  <c:v>9.2958098609966004</c:v>
                </c:pt>
                <c:pt idx="109">
                  <c:v>9.3032338656541693</c:v>
                </c:pt>
                <c:pt idx="110">
                  <c:v>9.3034525510084993</c:v>
                </c:pt>
                <c:pt idx="111">
                  <c:v>9.3104233077421394</c:v>
                </c:pt>
                <c:pt idx="112">
                  <c:v>9.3188087635717292</c:v>
                </c:pt>
                <c:pt idx="113">
                  <c:v>9.3338240149942102</c:v>
                </c:pt>
                <c:pt idx="114">
                  <c:v>9.3340300682582402</c:v>
                </c:pt>
                <c:pt idx="115">
                  <c:v>9.3375981776310493</c:v>
                </c:pt>
                <c:pt idx="116">
                  <c:v>9.3433728097485194</c:v>
                </c:pt>
                <c:pt idx="117">
                  <c:v>9.3591915493074698</c:v>
                </c:pt>
                <c:pt idx="118">
                  <c:v>9.3714036652059605</c:v>
                </c:pt>
                <c:pt idx="119">
                  <c:v>9.3757838461011502</c:v>
                </c:pt>
                <c:pt idx="120">
                  <c:v>9.3774034192179592</c:v>
                </c:pt>
                <c:pt idx="121">
                  <c:v>9.3778755296928207</c:v>
                </c:pt>
                <c:pt idx="122">
                  <c:v>9.3812697537859808</c:v>
                </c:pt>
                <c:pt idx="123">
                  <c:v>9.3821423263746393</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00C-4E79-BCA3-D529802510E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Your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9.3857677500338497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00C-4E79-BCA3-D529802510E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Your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9.4963526779696501</c:v>
                </c:pt>
                <c:pt idx="126">
                  <c:v>9.5731418874037093</c:v>
                </c:pt>
                <c:pt idx="127">
                  <c:v>9.6108832835193692</c:v>
                </c:pt>
                <c:pt idx="128">
                  <c:v>9.6734478860481001</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00C-4E79-BCA3-D529802510E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Your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9.6365666009904807</c:v>
                </c:pt>
                <c:pt idx="130">
                  <c:v>9.6611798572109695</c:v>
                </c:pt>
                <c:pt idx="131">
                  <c:v>9.7178651847973008</c:v>
                </c:pt>
                <c:pt idx="132">
                  <c:v>9.7368639882357009</c:v>
                </c:pt>
                <c:pt idx="133">
                  <c:v>9.7667707256175795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00C-4E79-BCA3-D529802510E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North Middlesex University Hospital NHS Trust</c:v>
                </c:pt>
                <c:pt idx="3">
                  <c:v>Medway NHS Foundation Trust</c:v>
                </c:pt>
                <c:pt idx="4">
                  <c:v>Whittington Health NHS Trust</c:v>
                </c:pt>
                <c:pt idx="5">
                  <c:v>The Princess Alexandra Hospital NHS Trust</c:v>
                </c:pt>
                <c:pt idx="6">
                  <c:v>London North West University Healthcare NHS Trust</c:v>
                </c:pt>
                <c:pt idx="7">
                  <c:v>Milton Keynes University Hospital NHS Foundation Trust</c:v>
                </c:pt>
                <c:pt idx="8">
                  <c:v>Croydon Health Services NHS Trust</c:v>
                </c:pt>
                <c:pt idx="9">
                  <c:v>Dartford and Gravesham NHS Trust</c:v>
                </c:pt>
                <c:pt idx="10">
                  <c:v>The Queen Elizabeth Hospital King's Lynn NHS Foundation Trust</c:v>
                </c:pt>
                <c:pt idx="11">
                  <c:v>Mid Yorkshire Hospitals NHS Trust</c:v>
                </c:pt>
                <c:pt idx="12">
                  <c:v>Walsall Healthcare NHS Trust</c:v>
                </c:pt>
                <c:pt idx="13">
                  <c:v>University Hospitals Birmingham NHS Foundation Trust</c:v>
                </c:pt>
                <c:pt idx="14">
                  <c:v>Sandwell and West Birmingham Hospitals NHS Trust</c:v>
                </c:pt>
                <c:pt idx="15">
                  <c:v>Birmingham Women's and Children's NHS Foundation Trust</c:v>
                </c:pt>
                <c:pt idx="16">
                  <c:v>West Hertfordshire Hospitals NHS Trust</c:v>
                </c:pt>
                <c:pt idx="17">
                  <c:v>Bedfordshire Hospitals NHS Foundation Trust</c:v>
                </c:pt>
                <c:pt idx="18">
                  <c:v>The Dudley Group NHS Foundation Trust</c:v>
                </c:pt>
                <c:pt idx="19">
                  <c:v>Barts Health NHS Trust</c:v>
                </c:pt>
                <c:pt idx="20">
                  <c:v>The Rotherham NHS Foundation Trust</c:v>
                </c:pt>
                <c:pt idx="21">
                  <c:v>Gloucestershire Hospitals NHS Foundation Trust</c:v>
                </c:pt>
                <c:pt idx="22">
                  <c:v>Great Western Hospitals NHS Foundation Trust</c:v>
                </c:pt>
                <c:pt idx="23">
                  <c:v>York and Scarborough Teaching Hospitals NHS Foundation Trust</c:v>
                </c:pt>
                <c:pt idx="24">
                  <c:v>Yeovil District Hospital NHS Foundation Trust</c:v>
                </c:pt>
                <c:pt idx="25">
                  <c:v>University Hospitals Coventry and Warwickshire NHS Trust</c:v>
                </c:pt>
                <c:pt idx="26">
                  <c:v>Norfolk and Norwich University Hospitals NHS Foundation Trust</c:v>
                </c:pt>
                <c:pt idx="27">
                  <c:v>Manchester University NHS Foundation Trust</c:v>
                </c:pt>
                <c:pt idx="28">
                  <c:v>Northern Care Alliance NHS Foundation Trust</c:v>
                </c:pt>
                <c:pt idx="29">
                  <c:v>Tameside and Glossop Integrated Care NHS Foundation Trust</c:v>
                </c:pt>
                <c:pt idx="30">
                  <c:v>Wye Valley NHS Trust</c:v>
                </c:pt>
                <c:pt idx="31">
                  <c:v>United Lincolnshire Hospitals NHS Trust</c:v>
                </c:pt>
                <c:pt idx="32">
                  <c:v>St George's University Hospitals NHS Foundation Trust</c:v>
                </c:pt>
                <c:pt idx="33">
                  <c:v>Royal Free London NHS Foundation Trust</c:v>
                </c:pt>
                <c:pt idx="34">
                  <c:v>East Kent Hospitals University NHS Foundation Trust</c:v>
                </c:pt>
                <c:pt idx="35">
                  <c:v>Frimley Health NHS Foundation Trust</c:v>
                </c:pt>
                <c:pt idx="36">
                  <c:v>Northampton General Hospital NHS Trust</c:v>
                </c:pt>
                <c:pt idx="37">
                  <c:v>Mid Cheshire Hospitals NHS Foundation Trust</c:v>
                </c:pt>
                <c:pt idx="38">
                  <c:v>Barnsley Hospital NHS Foundation Trust</c:v>
                </c:pt>
                <c:pt idx="39">
                  <c:v>Mid and South Essex NHS Foundation Trust</c:v>
                </c:pt>
                <c:pt idx="40">
                  <c:v>University Hospitals of North Midlands NHS Trust</c:v>
                </c:pt>
                <c:pt idx="41">
                  <c:v>Ashford and St Peter's Hospitals NHS Foundation Trust</c:v>
                </c:pt>
                <c:pt idx="42">
                  <c:v>The Royal Wolverhampton NHS Trust</c:v>
                </c:pt>
                <c:pt idx="43">
                  <c:v>Isle of Wight NHS Trust</c:v>
                </c:pt>
                <c:pt idx="44">
                  <c:v>Wrightington, Wigan and Leigh NHS Foundation Trust</c:v>
                </c:pt>
                <c:pt idx="45">
                  <c:v>Kettering General Hospital NHS Foundation Trust</c:v>
                </c:pt>
                <c:pt idx="46">
                  <c:v>Epsom and St Helier University Hospitals NHS Trust</c:v>
                </c:pt>
                <c:pt idx="47">
                  <c:v>Bolton NHS Foundation Trust</c:v>
                </c:pt>
                <c:pt idx="48">
                  <c:v>East Cheshire NHS Trust</c:v>
                </c:pt>
                <c:pt idx="49">
                  <c:v>Homerton University Hospital NHS Foundation Trust</c:v>
                </c:pt>
                <c:pt idx="50">
                  <c:v>George Eliot Hospital NHS Trust</c:v>
                </c:pt>
                <c:pt idx="51">
                  <c:v>The Hillingdon Hospitals NHS Foundation Trust</c:v>
                </c:pt>
                <c:pt idx="52">
                  <c:v>The Shrewsbury and Telford Hospital NHS Trust</c:v>
                </c:pt>
                <c:pt idx="53">
                  <c:v>Lancashire Teaching Hospitals NHS Foundation Trust</c:v>
                </c:pt>
                <c:pt idx="54">
                  <c:v>Bradford Teaching Hospitals NHS Foundation Trust</c:v>
                </c:pt>
                <c:pt idx="55">
                  <c:v>Southport and Ormskirk Hospital NHS Trust</c:v>
                </c:pt>
                <c:pt idx="56">
                  <c:v>Stockport NHS Foundation Trust</c:v>
                </c:pt>
                <c:pt idx="57">
                  <c:v>Doncaster and Bassetlaw Teaching Hospitals NHS Foundation Trust</c:v>
                </c:pt>
                <c:pt idx="58">
                  <c:v>Chelsea and Westminster Hospital NHS Foundation Trust</c:v>
                </c:pt>
                <c:pt idx="59">
                  <c:v>Portsmouth Hospitals University NHS Trust</c:v>
                </c:pt>
                <c:pt idx="60">
                  <c:v>Worcestershire Acute Hospitals NHS Trust</c:v>
                </c:pt>
                <c:pt idx="61">
                  <c:v>Salisbury NHS Foundation Trust</c:v>
                </c:pt>
                <c:pt idx="62">
                  <c:v>King's College Hospital NHS Foundation Trust</c:v>
                </c:pt>
                <c:pt idx="63">
                  <c:v>Kingston Hospital NHS Foundation Trust</c:v>
                </c:pt>
                <c:pt idx="64">
                  <c:v>Your Trust</c:v>
                </c:pt>
                <c:pt idx="65">
                  <c:v>East and North Hertfordshire NHS Trust</c:v>
                </c:pt>
                <c:pt idx="66">
                  <c:v>Somerset NHS Foundation Trust</c:v>
                </c:pt>
                <c:pt idx="67">
                  <c:v>University Hospitals Sussex NHS Foundation Trust</c:v>
                </c:pt>
                <c:pt idx="68">
                  <c:v>North West Anglia NHS Foundation Trust</c:v>
                </c:pt>
                <c:pt idx="69">
                  <c:v>Hull University Teaching Hospitals NHS Trust</c:v>
                </c:pt>
                <c:pt idx="70">
                  <c:v>University Hospitals Dorset NHS Foundation Trust</c:v>
                </c:pt>
                <c:pt idx="71">
                  <c:v>Maidstone and Tunbridge Wells NHS Trust</c:v>
                </c:pt>
                <c:pt idx="72">
                  <c:v>East Suffolk and North Essex NHS Foundation Trust</c:v>
                </c:pt>
                <c:pt idx="73">
                  <c:v>University Hospitals of Morecambe Bay NHS Foundation Trust</c:v>
                </c:pt>
                <c:pt idx="74">
                  <c:v>Buckinghamshire Healthcare NHS Trust</c:v>
                </c:pt>
                <c:pt idx="75">
                  <c:v>University Hospitals Plymouth NHS Trust</c:v>
                </c:pt>
                <c:pt idx="76">
                  <c:v>Nottingham University Hospitals NHS Trust</c:v>
                </c:pt>
                <c:pt idx="77">
                  <c:v>Countess of Chester Hospital NHS Foundation Trust</c:v>
                </c:pt>
                <c:pt idx="78">
                  <c:v>Liverpool University Hospitals NHS Foundation Trust</c:v>
                </c:pt>
                <c:pt idx="79">
                  <c:v>Gateshead Health NHS Foundation Trust</c:v>
                </c:pt>
                <c:pt idx="80">
                  <c:v>South Tees Hospitals NHS Foundation Trust</c:v>
                </c:pt>
                <c:pt idx="81">
                  <c:v>The Leeds Teaching Hospitals NHS Trust</c:v>
                </c:pt>
                <c:pt idx="82">
                  <c:v>Dorset County Hospital NHS Foundation Trust</c:v>
                </c:pt>
                <c:pt idx="83">
                  <c:v>University College London Hospitals NHS Foundation Trust</c:v>
                </c:pt>
                <c:pt idx="84">
                  <c:v>South Tyneside and Sunderland NHS Foundation Trust</c:v>
                </c:pt>
                <c:pt idx="85">
                  <c:v>Warrington and Halton Hospitals NHS Foundation Trust</c:v>
                </c:pt>
                <c:pt idx="86">
                  <c:v>North Tees and Hartlepool NHS Foundation Trust</c:v>
                </c:pt>
                <c:pt idx="87">
                  <c:v>North Cumbria Integrated Care NHS Foundation Trust</c:v>
                </c:pt>
                <c:pt idx="88">
                  <c:v>Wirral University Teaching Hospital NHS Foundation Trust</c:v>
                </c:pt>
                <c:pt idx="89">
                  <c:v>University Hospital Southampton NHS Foundation Trust</c:v>
                </c:pt>
                <c:pt idx="90">
                  <c:v>Royal Berkshire NHS Foundation Trust</c:v>
                </c:pt>
                <c:pt idx="91">
                  <c:v>Surrey and Sussex Healthcare NHS Trust</c:v>
                </c:pt>
                <c:pt idx="92">
                  <c:v>Royal Cornwall Hospitals NHS Trust</c:v>
                </c:pt>
                <c:pt idx="93">
                  <c:v>Hampshire Hospitals NHS Foundation Trust</c:v>
                </c:pt>
                <c:pt idx="94">
                  <c:v>Northern Lincolnshire and Goole NHS Foundation Trust</c:v>
                </c:pt>
                <c:pt idx="95">
                  <c:v>East Sussex Healthcare NHS Trust</c:v>
                </c:pt>
                <c:pt idx="96">
                  <c:v>Calderdale and Huddersfield NHS Foundation Trust</c:v>
                </c:pt>
                <c:pt idx="97">
                  <c:v>University Hospitals of Leicester NHS Trust</c:v>
                </c:pt>
                <c:pt idx="98">
                  <c:v>Airedale NHS Foundation Trust</c:v>
                </c:pt>
                <c:pt idx="99">
                  <c:v>Imperial College Healthcare NHS Trust</c:v>
                </c:pt>
                <c:pt idx="100">
                  <c:v>Oxford University Hospitals NHS Foundation Trust</c:v>
                </c:pt>
                <c:pt idx="101">
                  <c:v>St Helens and Knowsley Teaching Hospitals NHS Trust</c:v>
                </c:pt>
                <c:pt idx="102">
                  <c:v>University Hospitals Bristol and Weston NHS Foundation Trust</c:v>
                </c:pt>
                <c:pt idx="103">
                  <c:v>Blackpool Teaching Hospitals NHS Foundation Trust</c:v>
                </c:pt>
                <c:pt idx="104">
                  <c:v>Sheffield Teaching Hospitals NHS Foundation Trust</c:v>
                </c:pt>
                <c:pt idx="105">
                  <c:v>West Suffolk NHS Foundation Trust</c:v>
                </c:pt>
                <c:pt idx="106">
                  <c:v>Harrogate and District NHS Foundation Trust</c:v>
                </c:pt>
                <c:pt idx="107">
                  <c:v>North Bristol NHS Trust</c:v>
                </c:pt>
                <c:pt idx="108">
                  <c:v>James Paget University Hospitals NHS Foundation Trust</c:v>
                </c:pt>
                <c:pt idx="109">
                  <c:v>Guy's and St Thomas' NHS Foundation Trust</c:v>
                </c:pt>
                <c:pt idx="110">
                  <c:v>Cambridge University Hospitals NHS Foundation Trust</c:v>
                </c:pt>
                <c:pt idx="111">
                  <c:v>Chesterfield Royal Hospital NHS Foundation Trust</c:v>
                </c:pt>
                <c:pt idx="112">
                  <c:v>County Durham and Darlington NHS Foundation Trust</c:v>
                </c:pt>
                <c:pt idx="113">
                  <c:v>Royal United Hospitals Bath NHS Foundation Trust</c:v>
                </c:pt>
                <c:pt idx="114">
                  <c:v>Sherwood Forest Hospitals NHS Foundation Trust</c:v>
                </c:pt>
                <c:pt idx="115">
                  <c:v>The Newcastle upon Tyne Hospitals NHS Foundation Trust</c:v>
                </c:pt>
                <c:pt idx="116">
                  <c:v>Northern Devon Healthcare NHS Trust</c:v>
                </c:pt>
                <c:pt idx="117">
                  <c:v>South Warwickshire NHS Foundation Trust</c:v>
                </c:pt>
                <c:pt idx="118">
                  <c:v>Torbay and South Devon NHS Foundation Trust</c:v>
                </c:pt>
                <c:pt idx="119">
                  <c:v>Royal Surrey NHS Foundation Trust</c:v>
                </c:pt>
                <c:pt idx="120">
                  <c:v>University Hospitals of Derby and Burton NHS Foundation Trust</c:v>
                </c:pt>
                <c:pt idx="121">
                  <c:v>Royal National Orthopaedic Hospital NHS Trust</c:v>
                </c:pt>
                <c:pt idx="122">
                  <c:v>The Walton Centre NHS Foundation Trust</c:v>
                </c:pt>
                <c:pt idx="123">
                  <c:v>Northumbria Healthcare NHS Foundation Trust</c:v>
                </c:pt>
                <c:pt idx="124">
                  <c:v>Royal Devon and Exeter NHS Foundation Trust</c:v>
                </c:pt>
                <c:pt idx="125">
                  <c:v>Liverpool Women's NHS Foundation Trust</c:v>
                </c:pt>
                <c:pt idx="126">
                  <c:v>The Royal Orthopaedic Hospital NHS Foundation Trust</c:v>
                </c:pt>
                <c:pt idx="127">
                  <c:v>The Christie NHS Foundation Trust</c:v>
                </c:pt>
                <c:pt idx="128">
                  <c:v>The Robert Jones and Agnes Hunt Orthopaedic Hospital NHS Foundation Trust</c:v>
                </c:pt>
                <c:pt idx="129">
                  <c:v>Royal Papworth Hospital NHS Foundation Trust</c:v>
                </c:pt>
                <c:pt idx="130">
                  <c:v>The Royal Marsden NHS Foundation Trust</c:v>
                </c:pt>
                <c:pt idx="131">
                  <c:v>Liverpool Heart and Chest Hospital NHS Foundation Trust</c:v>
                </c:pt>
                <c:pt idx="132">
                  <c:v>Queen Victoria Hospital NHS Foundation Trust</c:v>
                </c:pt>
                <c:pt idx="133">
                  <c:v>The Clatterbridge Cancer Centre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9.0592333348381704</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00C-4E79-BCA3-D529802510E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5690694389337403"/>
          <c:y val="0.16849564408371354"/>
          <c:w val="0.36926033611321279"/>
          <c:h val="0.81342642006185917"/>
        </c:manualLayout>
      </c:layout>
      <c:barChart>
        <c:barDir val="bar"/>
        <c:grouping val="clustered"/>
        <c:varyColors val="0"/>
        <c:ser>
          <c:idx val="0"/>
          <c:order val="0"/>
          <c:tx>
            <c:strRef>
              <c:f>Sheet1!$B$1</c:f>
              <c:strCache>
                <c:ptCount val="1"/>
                <c:pt idx="0">
                  <c:v>Trust score</c:v>
                </c:pt>
              </c:strCache>
            </c:strRef>
          </c:tx>
          <c:spPr>
            <a:solidFill>
              <a:srgbClr val="9FAEC1"/>
            </a:solidFill>
          </c:spPr>
          <c:invertIfNegative val="0"/>
          <c:dPt>
            <c:idx val="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DFB1-46C8-9750-0A871099C563}"/>
              </c:ext>
            </c:extLst>
          </c:dPt>
          <c:dPt>
            <c:idx val="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DFB1-46C8-9750-0A871099C563}"/>
              </c:ext>
            </c:extLst>
          </c:dPt>
          <c:dPt>
            <c:idx val="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DFB1-46C8-9750-0A871099C563}"/>
              </c:ext>
            </c:extLst>
          </c:dPt>
          <c:dPt>
            <c:idx val="2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DFB1-46C8-9750-0A871099C563}"/>
              </c:ext>
            </c:extLst>
          </c:dPt>
          <c:dPt>
            <c:idx val="2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DFB1-46C8-9750-0A871099C563}"/>
              </c:ext>
            </c:extLst>
          </c:dPt>
          <c:dPt>
            <c:idx val="2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DFB1-46C8-9750-0A871099C563}"/>
              </c:ext>
            </c:extLst>
          </c:dPt>
          <c:dPt>
            <c:idx val="30"/>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DFB1-46C8-9750-0A871099C563}"/>
              </c:ext>
            </c:extLst>
          </c:dPt>
          <c:dPt>
            <c:idx val="31"/>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DFB1-46C8-9750-0A871099C563}"/>
              </c:ext>
            </c:extLst>
          </c:dPt>
          <c:dPt>
            <c:idx val="32"/>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DFB1-46C8-9750-0A871099C563}"/>
              </c:ext>
            </c:extLst>
          </c:dPt>
          <c:dPt>
            <c:idx val="33"/>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DFB1-46C8-9750-0A871099C563}"/>
              </c:ext>
            </c:extLst>
          </c:dPt>
          <c:dPt>
            <c:idx val="34"/>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A-DFB1-46C8-9750-0A871099C563}"/>
              </c:ext>
            </c:extLst>
          </c:dPt>
          <c:dPt>
            <c:idx val="35"/>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DFB1-46C8-9750-0A871099C563}"/>
              </c:ext>
            </c:extLst>
          </c:dPt>
          <c:dPt>
            <c:idx val="36"/>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DFB1-46C8-9750-0A871099C563}"/>
              </c:ext>
            </c:extLst>
          </c:dPt>
          <c:dPt>
            <c:idx val="37"/>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DFB1-46C8-9750-0A871099C563}"/>
              </c:ext>
            </c:extLst>
          </c:dPt>
          <c:dPt>
            <c:idx val="38"/>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DFB1-46C8-9750-0A871099C563}"/>
              </c:ext>
            </c:extLst>
          </c:dPt>
          <c:dPt>
            <c:idx val="39"/>
            <c:invertIfNegative val="0"/>
            <c:bubble3D val="0"/>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DFB1-46C8-9750-0A871099C563}"/>
              </c:ext>
            </c:extLst>
          </c:dPt>
          <c:dLbls>
            <c:numFmt formatCode="#,##0.0" sourceLinked="0"/>
            <c:spPr>
              <a:noFill/>
              <a:ln>
                <a:noFill/>
              </a:ln>
              <a:effectLst/>
            </c:spPr>
            <c:txPr>
              <a:bodyPr wrap="square" lIns="38100" tIns="19050" rIns="38100" bIns="19050" anchor="ctr">
                <a:spAutoFit/>
              </a:bodyPr>
              <a:lstStyle/>
              <a:p>
                <a:pPr>
                  <a:defRPr sz="1200">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ext>
            </c:extLst>
          </c:dLbls>
          <c:cat>
            <c:strRef>
              <c:f>Sheet1!$A$2:$A$6</c:f>
              <c:strCache>
                <c:ptCount val="5"/>
                <c:pt idx="0">
                  <c:v>Admission to hospital Q3. How long do you feel you had to wait to get to a bed on a ward after you arrived at the hospital?</c:v>
                </c:pt>
                <c:pt idx="1">
                  <c:v>The hospital and ward Q13. Did you get enough help from staff to eat your meals?</c:v>
                </c:pt>
                <c:pt idx="2">
                  <c:v>Operations and procedures Q34. After the operations or procedures, how well did hospital staff explain how the operation or procedure had gone?</c:v>
                </c:pt>
                <c:pt idx="3">
                  <c:v>Leaving hospital Q42. Before you left hospital, did you know what would happen next with your care?</c:v>
                </c:pt>
                <c:pt idx="4">
                  <c:v>Leaving hospital Q37. Did hospital staff discuss with you whether you would need any additional equipment in your home, or any changes to your home, after leaving the hospital?</c:v>
                </c:pt>
              </c:strCache>
            </c:strRef>
          </c:cat>
          <c:val>
            <c:numRef>
              <c:f>Sheet1!$B$2:$B$6</c:f>
              <c:numCache>
                <c:formatCode>0.0</c:formatCode>
                <c:ptCount val="5"/>
                <c:pt idx="0">
                  <c:v>6.1</c:v>
                </c:pt>
                <c:pt idx="1">
                  <c:v>7.1</c:v>
                </c:pt>
                <c:pt idx="2">
                  <c:v>7.5</c:v>
                </c:pt>
                <c:pt idx="3">
                  <c:v>6.3</c:v>
                </c:pt>
                <c:pt idx="4">
                  <c:v>8.1</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0-DFB1-46C8-9750-0A871099C563}"/>
            </c:ext>
          </c:extLst>
        </c:ser>
        <c:dLbls>
          <c:dLblPos val="outEnd"/>
          <c:showLegendKey val="0"/>
          <c:showVal val="1"/>
          <c:showCatName val="0"/>
          <c:showSerName val="0"/>
          <c:showPercent val="0"/>
          <c:showBubbleSize val="0"/>
        </c:dLbls>
        <c:gapWidth val="35"/>
        <c:overlap val="100"/>
        <c:axId val="85444096"/>
        <c:axId val="85482112"/>
      </c:barChart>
      <c:barChart>
        <c:barDir val="bar"/>
        <c:grouping val="clustered"/>
        <c:varyColors val="0"/>
        <c:ser>
          <c:idx val="1"/>
          <c:order val="1"/>
          <c:tx>
            <c:strRef>
              <c:f>Sheet1!$C$1</c:f>
              <c:strCache>
                <c:ptCount val="1"/>
                <c:pt idx="0">
                  <c:v>National average</c:v>
                </c:pt>
              </c:strCache>
            </c:strRef>
          </c:tx>
          <c:spPr>
            <a:noFill/>
            <a:ln>
              <a:noFill/>
            </a:ln>
            <a:effectLst>
              <a:outerShdw dist="50800" algn="ctr" rotWithShape="0">
                <a:sysClr val="windowText" lastClr="000000"/>
              </a:outerShdw>
            </a:effectLst>
          </c:spPr>
          <c:invertIfNegative val="0"/>
          <c:cat>
            <c:strRef>
              <c:f>Sheet1!$A$2:$A$6</c:f>
              <c:strCache>
                <c:ptCount val="5"/>
                <c:pt idx="0">
                  <c:v>Admission to hospital Q3. How long do you feel you had to wait to get to a bed on a ward after you arrived at the hospital?</c:v>
                </c:pt>
                <c:pt idx="1">
                  <c:v>The hospital and ward Q13. Did you get enough help from staff to eat your meals?</c:v>
                </c:pt>
                <c:pt idx="2">
                  <c:v>Operations and procedures Q34. After the operations or procedures, how well did hospital staff explain how the operation or procedure had gone?</c:v>
                </c:pt>
                <c:pt idx="3">
                  <c:v>Leaving hospital Q42. Before you left hospital, did you know what would happen next with your care?</c:v>
                </c:pt>
                <c:pt idx="4">
                  <c:v>Leaving hospital Q37. Did hospital staff discuss with you whether you would need any additional equipment in your home, or any changes to your home, after leaving the hospital?</c:v>
                </c:pt>
              </c:strCache>
            </c:strRef>
          </c:cat>
          <c:val>
            <c:numRef>
              <c:f>Sheet1!$C$2:$C$6</c:f>
              <c:numCache>
                <c:formatCode>0.0</c:formatCode>
                <c:ptCount val="5"/>
                <c:pt idx="0">
                  <c:v>6.8</c:v>
                </c:pt>
                <c:pt idx="1">
                  <c:v>7.5</c:v>
                </c:pt>
                <c:pt idx="2">
                  <c:v>7.9</c:v>
                </c:pt>
                <c:pt idx="3">
                  <c:v>6.6</c:v>
                </c:pt>
                <c:pt idx="4">
                  <c:v>8.3000000000000007</c:v>
                </c:pt>
              </c:numCache>
            </c:numRef>
          </c:val>
          <c:extLs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DFB1-46C8-9750-0A871099C563}"/>
            </c:ext>
          </c:extLst>
        </c:ser>
        <c:dLbls>
          <c:showLegendKey val="0"/>
          <c:showVal val="0"/>
          <c:showCatName val="0"/>
          <c:showSerName val="0"/>
          <c:showPercent val="0"/>
          <c:showBubbleSize val="0"/>
        </c:dLbls>
        <c:gapWidth val="35"/>
        <c:overlap val="100"/>
        <c:axId val="122424271"/>
        <c:axId val="119927455"/>
      </c:barChart>
      <c:catAx>
        <c:axId val="85444096"/>
        <c:scaling>
          <c:orientation val="maxMin"/>
        </c:scaling>
        <c:delete val="0"/>
        <c:axPos val="l"/>
        <c:numFmt formatCode="General" sourceLinked="0"/>
        <c:majorTickMark val="out"/>
        <c:minorTickMark val="none"/>
        <c:tickLblPos val="none"/>
        <c:spPr>
          <a:ln>
            <a:noFill/>
          </a:ln>
        </c:spPr>
        <c:txPr>
          <a:bodyPr/>
          <a:lstStyle/>
          <a:p>
            <a:pPr algn="r">
              <a:defRPr sz="1200" b="0">
                <a:solidFill>
                  <a:schemeClr val="tx1"/>
                </a:solidFill>
                <a:latin typeface="Arial" panose="020B0604020202020204" pitchFamily="34" charset="0"/>
                <a:cs typeface="Arial" panose="020B0604020202020204" pitchFamily="34" charset="0"/>
              </a:defRPr>
            </a:pPr>
            <a:endParaRPr lang="en-US"/>
          </a:p>
        </c:txPr>
        <c:crossAx val="85482112"/>
        <c:crosses val="autoZero"/>
        <c:auto val="1"/>
        <c:lblAlgn val="ctr"/>
        <c:lblOffset val="200"/>
        <c:noMultiLvlLbl val="0"/>
      </c:catAx>
      <c:valAx>
        <c:axId val="85482112"/>
        <c:scaling>
          <c:orientation val="minMax"/>
          <c:max val="10"/>
          <c:min val="0"/>
        </c:scaling>
        <c:delete val="0"/>
        <c:axPos val="t"/>
        <c:numFmt formatCode="0.0" sourceLinked="1"/>
        <c:majorTickMark val="out"/>
        <c:minorTickMark val="in"/>
        <c:tickLblPos val="nextTo"/>
        <c:spPr>
          <a:ln/>
        </c:spPr>
        <c:txPr>
          <a:bodyPr/>
          <a:lstStyle/>
          <a:p>
            <a:pPr>
              <a:defRPr sz="800">
                <a:solidFill>
                  <a:schemeClr val="tx1">
                    <a:lumMod val="75000"/>
                    <a:lumOff val="25000"/>
                  </a:schemeClr>
                </a:solidFill>
                <a:latin typeface="Arial" panose="020B0604020202020204" pitchFamily="34" charset="0"/>
                <a:cs typeface="Arial" panose="020B0604020202020204" pitchFamily="34" charset="0"/>
              </a:defRPr>
            </a:pPr>
            <a:endParaRPr lang="en-US"/>
          </a:p>
        </c:txPr>
        <c:crossAx val="85444096"/>
        <c:crosses val="autoZero"/>
        <c:crossBetween val="between"/>
      </c:valAx>
      <c:valAx>
        <c:axId val="119927455"/>
        <c:scaling>
          <c:orientation val="minMax"/>
          <c:max val="0.70000000000000007"/>
          <c:min val="0"/>
        </c:scaling>
        <c:delete val="1"/>
        <c:axPos val="b"/>
        <c:numFmt formatCode="0.0" sourceLinked="1"/>
        <c:majorTickMark val="out"/>
        <c:minorTickMark val="none"/>
        <c:tickLblPos val="nextTo"/>
        <c:crossAx val="122424271"/>
        <c:crosses val="max"/>
        <c:crossBetween val="between"/>
      </c:valAx>
      <c:catAx>
        <c:axId val="122424271"/>
        <c:scaling>
          <c:orientation val="maxMin"/>
        </c:scaling>
        <c:delete val="1"/>
        <c:axPos val="r"/>
        <c:numFmt formatCode="General" sourceLinked="1"/>
        <c:majorTickMark val="out"/>
        <c:minorTickMark val="none"/>
        <c:tickLblPos val="nextTo"/>
        <c:crossAx val="119927455"/>
        <c:crosses val="max"/>
        <c:auto val="1"/>
        <c:lblAlgn val="ctr"/>
        <c:lblOffset val="100"/>
        <c:noMultiLvlLbl val="0"/>
      </c:catAx>
    </c:plotArea>
    <c:plotVisOnly val="1"/>
    <c:dispBlanksAs val="gap"/>
    <c:showDLblsOverMax val="0"/>
  </c:chart>
  <c:txPr>
    <a:bodyPr/>
    <a:lstStyle/>
    <a:p>
      <a:pPr>
        <a:defRPr sz="1400" b="1">
          <a:solidFill>
            <a:schemeClr val="bg1"/>
          </a:solidFill>
          <a:latin typeface="AvantGarde Bk BT" panose="020B0402020202020204" pitchFamily="34" charset="0"/>
        </a:defRPr>
      </a:pPr>
      <a:endParaRPr lang="en-US"/>
    </a:p>
  </c:txPr>
  <c:externalData r:id="rId2">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9.8000000000000007</c:v>
                </c:pt>
                <c:pt idx="1">
                  <c:v>9.6999999999999993</c:v>
                </c:pt>
                <c:pt idx="2">
                  <c:v>9.6</c:v>
                </c:pt>
                <c:pt idx="3">
                  <c:v>9.5</c:v>
                </c:pt>
                <c:pt idx="4">
                  <c:v>9.4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9E2-44CD-8236-528A275BA849}"/>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0.19999999999999929</c:v>
                </c:pt>
                <c:pt idx="1">
                  <c:v>0.30000000000000071</c:v>
                </c:pt>
                <c:pt idx="2">
                  <c:v>0.40000000000000036</c:v>
                </c:pt>
                <c:pt idx="3">
                  <c:v>0.5</c:v>
                </c:pt>
                <c:pt idx="4">
                  <c:v>0.59999999999999964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9E2-44CD-8236-528A275BA849}"/>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Sheet1!$B$2:$B$6</c:f>
              <c:numCache>
                <c:formatCode>0.0</c:formatCode>
                <c:ptCount val="5"/>
                <c:pt idx="0">
                  <c:v>8.9</c:v>
                </c:pt>
                <c:pt idx="1">
                  <c:v>8.9</c:v>
                </c:pt>
                <c:pt idx="2">
                  <c:v>8.9</c:v>
                </c:pt>
                <c:pt idx="3">
                  <c:v>9</c:v>
                </c:pt>
                <c:pt idx="4">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6A-4270-AA0B-EF8D23B7A36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Manchester University NHS Foundation Trust</c:v>
                </c:pt>
                <c:pt idx="1">
                  <c:v>Northern Care Alliance NHS Foundation Trust</c:v>
                </c:pt>
                <c:pt idx="2">
                  <c:v>Tameside and Glossop Integrated Care NHS Foundation Trust</c:v>
                </c:pt>
                <c:pt idx="3">
                  <c:v>Mid Cheshire Hospitals NHS Foundation Trust</c:v>
                </c:pt>
                <c:pt idx="4">
                  <c:v>Wrightington, Wigan and Leigh NHS Foundation Trust</c:v>
                </c:pt>
              </c:strCache>
            </c:strRef>
          </c:cat>
          <c:val>
            <c:numRef>
              <c:f>Sheet1!$C$2:$C$6</c:f>
              <c:numCache>
                <c:formatCode>0.0</c:formatCode>
                <c:ptCount val="5"/>
                <c:pt idx="0">
                  <c:v>1.0999999999999996</c:v>
                </c:pt>
                <c:pt idx="1">
                  <c:v>1.0999999999999996</c:v>
                </c:pt>
                <c:pt idx="2">
                  <c:v>1.0999999999999996</c:v>
                </c:pt>
                <c:pt idx="3">
                  <c:v>1</c:v>
                </c:pt>
                <c:pt idx="4">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6A-4270-AA0B-EF8D23B7A36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8.2161919999999995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1A0-4E36-BB92-60EFA834F7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0.23442499999999988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1A0-4E36-BB92-60EFA834F7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0.22937800000000053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1A0-4E36-BB92-60EFA834F7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6.3949000000000922E-2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1A0-4E36-BB92-60EFA834F7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0.6676169999999999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1A0-4E36-BB92-60EFA834F7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6.3948999999999145E-2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1A0-4E36-BB92-60EFA834F7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0.22937800000000053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1A0-4E36-BB92-60EFA834F7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6.188299999999991E-2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1A0-4E36-BB92-60EFA834F7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9.0592330000000008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1A0-4E36-BB92-60EFA834F7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1A0-4E36-BB92-60EFA834F729}"/>
              </c:ext>
            </c:extLst>
          </c:dPt>
          <c:xVal>
            <c:numRef>
              <c:f>Sheet1!$B$12</c:f>
              <c:numCache>
                <c:formatCode>0.000000</c:formatCode>
                <c:ptCount val="1"/>
                <c:pt idx="0">
                  <c:v>9.0777520000000003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1A0-4E36-BB92-60EFA834F729}"/>
            </c:ext>
          </c:extLst>
        </c:ser>
        <c:ser>
          <c:idx val="9"/>
          <c:order val="10"/>
          <c:tx>
            <c:v>label</c:v>
          </c:tx>
          <c:spPr>
            <a:ln w="25400" cap="rnd">
              <a:noFill/>
              <a:round/>
            </a:ln>
            <a:effectLst/>
          </c:spPr>
          <c:marker>
            <c:symbol val="none"/>
          </c:marker>
          <c:dLbls>
            <c:dLbl>
              <c:idx val="0"/>
              <c:tx>
                <c:rich>
                  <a:bodyPr/>
                  <a:lstStyle/>
                  <a:p>
                    <a:r>
                      <a:rPr lang="en-GB" dirty="0"/>
                      <a:t>Q47.</a:t>
                    </a:r>
                    <a:r>
                      <a:rPr lang="en-GB" baseline="0" dirty="0"/>
                      <a:t> </a:t>
                    </a:r>
                    <a:r>
                      <a:rPr lang="en-GB" sz="900" b="0" i="0" u="none" strike="noStrike" baseline="0" dirty="0">
                        <a:effectLst/>
                      </a:rPr>
                      <a:t>Overall, did you feel you were treated with respect and dignity while you were in the hospital?</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F1A0-4E36-BB92-60EFA834F7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1A0-4E36-BB92-60EFA834F7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0F3-4A79-8763-D69964F6F52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E0D-4C27-916F-FC277290604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D9B-425D-B97B-C940A84AF19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6C5-4053-8802-E1CEA91E5E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Your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203A-49A7-B86F-194A6E769F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Your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Sheet1!$E$2:$E$138</c:f>
              <c:numCache>
                <c:formatCode>0.0</c:formatCode>
                <c:ptCount val="134"/>
                <c:pt idx="0">
                  <c:v>7.3755009717257103</c:v>
                </c:pt>
                <c:pt idx="1">
                  <c:v>7.4145382832501801</c:v>
                </c:pt>
                <c:pt idx="2">
                  <c:v>7.5225597180991004</c:v>
                </c:pt>
                <c:pt idx="3">
                  <c:v>7.5364425249303997</c:v>
                </c:pt>
                <c:pt idx="4">
                  <c:v>7.5852558690559704</c:v>
                </c:pt>
                <c:pt idx="5">
                  <c:v>7.6158889682452404</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203A-49A7-B86F-194A6E769F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Your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0</c:v>
                </c:pt>
                <c:pt idx="4">
                  <c:v>0</c:v>
                </c:pt>
                <c:pt idx="5">
                  <c:v>0</c:v>
                </c:pt>
                <c:pt idx="6">
                  <c:v>7.6665446843048803</c:v>
                </c:pt>
                <c:pt idx="7">
                  <c:v>7.6721272977102801</c:v>
                </c:pt>
                <c:pt idx="8">
                  <c:v>7.6740004731635603</c:v>
                </c:pt>
                <c:pt idx="9">
                  <c:v>7.69685657333837</c:v>
                </c:pt>
                <c:pt idx="10">
                  <c:v>7.7049161535358097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203A-49A7-B86F-194A6E769F42}"/>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Your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7.7152736892867901</c:v>
                </c:pt>
                <c:pt idx="12">
                  <c:v>7.7560502468160397</c:v>
                </c:pt>
                <c:pt idx="13">
                  <c:v>7.7583956217583099</c:v>
                </c:pt>
                <c:pt idx="14">
                  <c:v>7.76769283980971</c:v>
                </c:pt>
                <c:pt idx="15">
                  <c:v>7.7681893107797002</c:v>
                </c:pt>
                <c:pt idx="16">
                  <c:v>7.777884807625</c:v>
                </c:pt>
                <c:pt idx="17">
                  <c:v>7.8178090197552503</c:v>
                </c:pt>
                <c:pt idx="18">
                  <c:v>7.8406385068912101</c:v>
                </c:pt>
                <c:pt idx="19">
                  <c:v>7.8459642518750101</c:v>
                </c:pt>
                <c:pt idx="20">
                  <c:v>7.8519380694701404</c:v>
                </c:pt>
                <c:pt idx="21">
                  <c:v>7.8521323151555196</c:v>
                </c:pt>
                <c:pt idx="22">
                  <c:v>7.8595315381152604</c:v>
                </c:pt>
                <c:pt idx="23">
                  <c:v>7.8625297816266304</c:v>
                </c:pt>
                <c:pt idx="24">
                  <c:v>7.8725847569146703</c:v>
                </c:pt>
                <c:pt idx="25">
                  <c:v>7.8736819442238097</c:v>
                </c:pt>
                <c:pt idx="26">
                  <c:v>7.87719714284502</c:v>
                </c:pt>
                <c:pt idx="27">
                  <c:v>7.8867984332120198</c:v>
                </c:pt>
                <c:pt idx="28">
                  <c:v>7.8917559310068599</c:v>
                </c:pt>
                <c:pt idx="29">
                  <c:v>7.9001164807308202</c:v>
                </c:pt>
                <c:pt idx="30">
                  <c:v>7.9029140329936496</c:v>
                </c:pt>
                <c:pt idx="31">
                  <c:v>7.9035180949541397</c:v>
                </c:pt>
                <c:pt idx="32">
                  <c:v>7.90567228167337</c:v>
                </c:pt>
                <c:pt idx="33">
                  <c:v>7.9168278167138499</c:v>
                </c:pt>
                <c:pt idx="34">
                  <c:v>7.9207349366795796</c:v>
                </c:pt>
                <c:pt idx="35">
                  <c:v>7.9263119133867397</c:v>
                </c:pt>
                <c:pt idx="36">
                  <c:v>7.9352292610168798</c:v>
                </c:pt>
                <c:pt idx="37">
                  <c:v>7.9402097106709197</c:v>
                </c:pt>
                <c:pt idx="38">
                  <c:v>7.9429474872559398</c:v>
                </c:pt>
                <c:pt idx="39">
                  <c:v>7.9429629589150004</c:v>
                </c:pt>
                <c:pt idx="40">
                  <c:v>7.9478132329953404</c:v>
                </c:pt>
                <c:pt idx="41">
                  <c:v>7.95358967484015</c:v>
                </c:pt>
                <c:pt idx="42">
                  <c:v>7.9547697717306596</c:v>
                </c:pt>
                <c:pt idx="43">
                  <c:v>7.9559876527345503</c:v>
                </c:pt>
                <c:pt idx="44">
                  <c:v>7.95696228934123</c:v>
                </c:pt>
                <c:pt idx="45">
                  <c:v>7.9689666322407398</c:v>
                </c:pt>
                <c:pt idx="46">
                  <c:v>7.9922019739163899</c:v>
                </c:pt>
                <c:pt idx="47">
                  <c:v>7.9997593588326303</c:v>
                </c:pt>
                <c:pt idx="48">
                  <c:v>8.0034538073593193</c:v>
                </c:pt>
                <c:pt idx="49">
                  <c:v>8.0053728444328502</c:v>
                </c:pt>
                <c:pt idx="50">
                  <c:v>8.0064235861660205</c:v>
                </c:pt>
                <c:pt idx="51">
                  <c:v>8.0085867074340609</c:v>
                </c:pt>
                <c:pt idx="52">
                  <c:v>8.0102643203452093</c:v>
                </c:pt>
                <c:pt idx="53">
                  <c:v>8.0134071566049805</c:v>
                </c:pt>
                <c:pt idx="54">
                  <c:v>8.0270206358230798</c:v>
                </c:pt>
                <c:pt idx="55">
                  <c:v>8.0289649747280798</c:v>
                </c:pt>
                <c:pt idx="56">
                  <c:v>8.0397927611989299</c:v>
                </c:pt>
                <c:pt idx="57">
                  <c:v>8.04075243907009</c:v>
                </c:pt>
                <c:pt idx="58">
                  <c:v>8.0465767864900304</c:v>
                </c:pt>
                <c:pt idx="59">
                  <c:v>8.0521309643485495</c:v>
                </c:pt>
                <c:pt idx="60">
                  <c:v>8.0550799577536196</c:v>
                </c:pt>
                <c:pt idx="61">
                  <c:v>8.0573722657167703</c:v>
                </c:pt>
                <c:pt idx="62">
                  <c:v>8.0658661969121397</c:v>
                </c:pt>
                <c:pt idx="63">
                  <c:v>8.0917239169902508</c:v>
                </c:pt>
                <c:pt idx="64">
                  <c:v>8.0946700351828493</c:v>
                </c:pt>
                <c:pt idx="65">
                  <c:v>8.0969846505716703</c:v>
                </c:pt>
                <c:pt idx="66">
                  <c:v>8.0977681518776805</c:v>
                </c:pt>
                <c:pt idx="67">
                  <c:v>8.1010033439804392</c:v>
                </c:pt>
                <c:pt idx="68">
                  <c:v>8.1157591151971697</c:v>
                </c:pt>
                <c:pt idx="69">
                  <c:v>8.1236956262060005</c:v>
                </c:pt>
                <c:pt idx="70">
                  <c:v>8.1258089470102508</c:v>
                </c:pt>
                <c:pt idx="71">
                  <c:v>8.1312218321871192</c:v>
                </c:pt>
                <c:pt idx="72">
                  <c:v>8.1387254401382307</c:v>
                </c:pt>
                <c:pt idx="73">
                  <c:v>8.1399379448600495</c:v>
                </c:pt>
                <c:pt idx="74">
                  <c:v>8.1510069583078408</c:v>
                </c:pt>
                <c:pt idx="75">
                  <c:v>8.1516114822929406</c:v>
                </c:pt>
                <c:pt idx="76">
                  <c:v>8.16122273344428</c:v>
                </c:pt>
                <c:pt idx="77">
                  <c:v>8.1640895157905593</c:v>
                </c:pt>
                <c:pt idx="78">
                  <c:v>8.1663038488298394</c:v>
                </c:pt>
                <c:pt idx="79">
                  <c:v>8.1677791802450397</c:v>
                </c:pt>
                <c:pt idx="80">
                  <c:v>8.1686064284397801</c:v>
                </c:pt>
                <c:pt idx="81">
                  <c:v>8.1692099071584501</c:v>
                </c:pt>
                <c:pt idx="82">
                  <c:v>8.1744408727728093</c:v>
                </c:pt>
                <c:pt idx="83">
                  <c:v>8.1807147106761207</c:v>
                </c:pt>
                <c:pt idx="84">
                  <c:v>8.1849676265199705</c:v>
                </c:pt>
                <c:pt idx="85">
                  <c:v>8.1850943880580402</c:v>
                </c:pt>
                <c:pt idx="86">
                  <c:v>8.1882663085078793</c:v>
                </c:pt>
                <c:pt idx="87">
                  <c:v>8.1913200647554003</c:v>
                </c:pt>
                <c:pt idx="88">
                  <c:v>8.1949940276036894</c:v>
                </c:pt>
                <c:pt idx="89">
                  <c:v>8.2004920058565194</c:v>
                </c:pt>
                <c:pt idx="90">
                  <c:v>8.2060058361056107</c:v>
                </c:pt>
                <c:pt idx="91">
                  <c:v>8.2304547215594397</c:v>
                </c:pt>
                <c:pt idx="92">
                  <c:v>8.2346057246477695</c:v>
                </c:pt>
                <c:pt idx="93">
                  <c:v>8.2347969454624792</c:v>
                </c:pt>
                <c:pt idx="94">
                  <c:v>8.2507302783289997</c:v>
                </c:pt>
                <c:pt idx="95">
                  <c:v>8.2521201914149405</c:v>
                </c:pt>
                <c:pt idx="96">
                  <c:v>8.2588617982738306</c:v>
                </c:pt>
                <c:pt idx="97">
                  <c:v>8.2636569768340102</c:v>
                </c:pt>
                <c:pt idx="98">
                  <c:v>8.2688694895530794</c:v>
                </c:pt>
                <c:pt idx="99">
                  <c:v>8.2880158035318896</c:v>
                </c:pt>
                <c:pt idx="100">
                  <c:v>8.2990384146638903</c:v>
                </c:pt>
                <c:pt idx="101">
                  <c:v>8.3390407248051002</c:v>
                </c:pt>
                <c:pt idx="102">
                  <c:v>8.3462571947869506</c:v>
                </c:pt>
                <c:pt idx="103">
                  <c:v>8.3470087434319602</c:v>
                </c:pt>
                <c:pt idx="104">
                  <c:v>8.3501878238832301</c:v>
                </c:pt>
                <c:pt idx="105">
                  <c:v>8.3682301895902391</c:v>
                </c:pt>
                <c:pt idx="106">
                  <c:v>8.3741472307717704</c:v>
                </c:pt>
                <c:pt idx="107">
                  <c:v>8.37763390035337</c:v>
                </c:pt>
                <c:pt idx="108">
                  <c:v>8.3779386666653206</c:v>
                </c:pt>
                <c:pt idx="109">
                  <c:v>8.3980164396727108</c:v>
                </c:pt>
                <c:pt idx="110">
                  <c:v>8.3997944340255302</c:v>
                </c:pt>
                <c:pt idx="111">
                  <c:v>8.4162316213130204</c:v>
                </c:pt>
                <c:pt idx="112">
                  <c:v>8.4272254107688198</c:v>
                </c:pt>
                <c:pt idx="113">
                  <c:v>8.4377511661449507</c:v>
                </c:pt>
                <c:pt idx="114">
                  <c:v>8.4864774096597309</c:v>
                </c:pt>
                <c:pt idx="115">
                  <c:v>8.4907240120688705</c:v>
                </c:pt>
                <c:pt idx="116">
                  <c:v>8.5053606457643909</c:v>
                </c:pt>
                <c:pt idx="117">
                  <c:v>8.5142333719777508</c:v>
                </c:pt>
                <c:pt idx="118">
                  <c:v>8.5213549809842402</c:v>
                </c:pt>
                <c:pt idx="119">
                  <c:v>8.5270112331125301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203A-49A7-B86F-194A6E769F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Your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8.5656191098190408</c:v>
                </c:pt>
                <c:pt idx="121">
                  <c:v>8.5745795456577696</c:v>
                </c:pt>
                <c:pt idx="122">
                  <c:v>8.6857424972845401</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203A-49A7-B86F-194A6E769F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Your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8.7362833282276604</c:v>
                </c:pt>
                <c:pt idx="124">
                  <c:v>8.7515345546956205</c:v>
                </c:pt>
                <c:pt idx="125">
                  <c:v>8.84986970061804</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203A-49A7-B86F-194A6E769F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Your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8.9702800936148606</c:v>
                </c:pt>
                <c:pt idx="127">
                  <c:v>9.0211215445420798</c:v>
                </c:pt>
                <c:pt idx="128">
                  <c:v>9.0455022476277307</c:v>
                </c:pt>
                <c:pt idx="129">
                  <c:v>9.0678957141366006</c:v>
                </c:pt>
                <c:pt idx="130">
                  <c:v>9.1688673401245993</c:v>
                </c:pt>
                <c:pt idx="131">
                  <c:v>9.1869530397675696</c:v>
                </c:pt>
                <c:pt idx="132">
                  <c:v>9.2326516009595494</c:v>
                </c:pt>
                <c:pt idx="133">
                  <c:v>9.4089411926375295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203A-49A7-B86F-194A6E769F42}"/>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Medway NHS Foundation Trust</c:v>
                </c:pt>
                <c:pt idx="3">
                  <c:v>The Princess Alexandra Hospital NHS Trust</c:v>
                </c:pt>
                <c:pt idx="4">
                  <c:v>Bedfordshire Hospitals NHS Foundation Trust</c:v>
                </c:pt>
                <c:pt idx="5">
                  <c:v>West Hertfordshire Hospitals NHS Trust</c:v>
                </c:pt>
                <c:pt idx="6">
                  <c:v>Whittington Health NHS Trust</c:v>
                </c:pt>
                <c:pt idx="7">
                  <c:v>North Middlesex University Hospital NHS Trust</c:v>
                </c:pt>
                <c:pt idx="8">
                  <c:v>University Hospitals Birmingham NHS Foundation Trust</c:v>
                </c:pt>
                <c:pt idx="9">
                  <c:v>Tameside and Glossop Integrated Care NHS Foundation Trust</c:v>
                </c:pt>
                <c:pt idx="10">
                  <c:v>The Queen Elizabeth Hospital King's Lynn NHS Foundation Trust</c:v>
                </c:pt>
                <c:pt idx="11">
                  <c:v>Croydon Health Services NHS Trust</c:v>
                </c:pt>
                <c:pt idx="12">
                  <c:v>London North West University Healthcare NHS Trust</c:v>
                </c:pt>
                <c:pt idx="13">
                  <c:v>Gloucestershire Hospitals NHS Foundation Trust</c:v>
                </c:pt>
                <c:pt idx="14">
                  <c:v>The Rotherham NHS Foundation Trust</c:v>
                </c:pt>
                <c:pt idx="15">
                  <c:v>Northampton General Hospital NHS Trust</c:v>
                </c:pt>
                <c:pt idx="16">
                  <c:v>Dartford and Gravesham NHS Trust</c:v>
                </c:pt>
                <c:pt idx="17">
                  <c:v>Mid Yorkshire Hospitals NHS Trust</c:v>
                </c:pt>
                <c:pt idx="18">
                  <c:v>York and Scarborough Teaching Hospitals NHS Foundation Trust</c:v>
                </c:pt>
                <c:pt idx="19">
                  <c:v>Bradford Teaching Hospitals NHS Foundation Trust</c:v>
                </c:pt>
                <c:pt idx="20">
                  <c:v>United Lincolnshire Hospitals NHS Trust</c:v>
                </c:pt>
                <c:pt idx="21">
                  <c:v>Manchester University NHS Foundation Trust</c:v>
                </c:pt>
                <c:pt idx="22">
                  <c:v>Great Western Hospitals NHS Foundation Trust</c:v>
                </c:pt>
                <c:pt idx="23">
                  <c:v>Milton Keynes University Hospital NHS Foundation Trust</c:v>
                </c:pt>
                <c:pt idx="24">
                  <c:v>University Hospitals Coventry and Warwickshire NHS Trust</c:v>
                </c:pt>
                <c:pt idx="25">
                  <c:v>Barts Health NHS Trust</c:v>
                </c:pt>
                <c:pt idx="26">
                  <c:v>Wye Valley NHS Trust</c:v>
                </c:pt>
                <c:pt idx="27">
                  <c:v>Stockport NHS Foundation Trust</c:v>
                </c:pt>
                <c:pt idx="28">
                  <c:v>Norfolk and Norwich University Hospitals NHS Foundation Trust</c:v>
                </c:pt>
                <c:pt idx="29">
                  <c:v>Worcestershire Acute Hospitals NHS Trust</c:v>
                </c:pt>
                <c:pt idx="30">
                  <c:v>Mid and South Essex NHS Foundation Trust</c:v>
                </c:pt>
                <c:pt idx="31">
                  <c:v>East Kent Hospitals University NHS Foundation Trust</c:v>
                </c:pt>
                <c:pt idx="32">
                  <c:v>Homerton University Hospital NHS Foundation Trust</c:v>
                </c:pt>
                <c:pt idx="33">
                  <c:v>Sandwell and West Birmingham Hospitals NHS Trust</c:v>
                </c:pt>
                <c:pt idx="34">
                  <c:v>Isle of Wight NHS Trust</c:v>
                </c:pt>
                <c:pt idx="35">
                  <c:v>University Hospitals Sussex NHS Foundation Trust</c:v>
                </c:pt>
                <c:pt idx="36">
                  <c:v>Countess of Chester Hospital NHS Foundation Trust</c:v>
                </c:pt>
                <c:pt idx="37">
                  <c:v>Royal Free London NHS Foundation Trust</c:v>
                </c:pt>
                <c:pt idx="38">
                  <c:v>Ashford and St Peter's Hospitals NHS Foundation Trust</c:v>
                </c:pt>
                <c:pt idx="39">
                  <c:v>Doncaster and Bassetlaw Teaching Hospitals NHS Foundation Trust</c:v>
                </c:pt>
                <c:pt idx="40">
                  <c:v>Northern Care Alliance NHS Foundation Trust</c:v>
                </c:pt>
                <c:pt idx="41">
                  <c:v>The Dudley Group NHS Foundation Trust</c:v>
                </c:pt>
                <c:pt idx="42">
                  <c:v>Lancashire Teaching Hospitals NHS Foundation Trust</c:v>
                </c:pt>
                <c:pt idx="43">
                  <c:v>Salisbury NHS Foundation Trust</c:v>
                </c:pt>
                <c:pt idx="44">
                  <c:v>Kettering General Hospital NHS Foundation Trust</c:v>
                </c:pt>
                <c:pt idx="45">
                  <c:v>St George's University Hospitals NHS Foundation Trust</c:v>
                </c:pt>
                <c:pt idx="46">
                  <c:v>Walsall Healthcare NHS Trust</c:v>
                </c:pt>
                <c:pt idx="47">
                  <c:v>Yeovil District Hospital NHS Foundation Trust</c:v>
                </c:pt>
                <c:pt idx="48">
                  <c:v>Frimley Health NHS Foundation Trust</c:v>
                </c:pt>
                <c:pt idx="49">
                  <c:v>East Cheshire NHS Trust</c:v>
                </c:pt>
                <c:pt idx="50">
                  <c:v>Wrightington, Wigan and Leigh NHS Foundation Trust</c:v>
                </c:pt>
                <c:pt idx="51">
                  <c:v>Bolton NHS Foundation Trust</c:v>
                </c:pt>
                <c:pt idx="52">
                  <c:v>University Hospitals Dorset NHS Foundation Trust</c:v>
                </c:pt>
                <c:pt idx="53">
                  <c:v>Southport and Ormskirk Hospital NHS Trust</c:v>
                </c:pt>
                <c:pt idx="54">
                  <c:v>The Shrewsbury and Telford Hospital NHS Trust</c:v>
                </c:pt>
                <c:pt idx="55">
                  <c:v>Portsmouth Hospitals University NHS Trust</c:v>
                </c:pt>
                <c:pt idx="56">
                  <c:v>East and North Hertfordshire NHS Trust</c:v>
                </c:pt>
                <c:pt idx="57">
                  <c:v>Your Trust</c:v>
                </c:pt>
                <c:pt idx="58">
                  <c:v>Barnsley Hospital NHS Foundation Trust</c:v>
                </c:pt>
                <c:pt idx="59">
                  <c:v>Kingston Hospital NHS Foundation Trust</c:v>
                </c:pt>
                <c:pt idx="60">
                  <c:v>The Hillingdon Hospitals NHS Foundation Trust</c:v>
                </c:pt>
                <c:pt idx="61">
                  <c:v>Mid Cheshire Hospitals NHS Foundation Trust</c:v>
                </c:pt>
                <c:pt idx="62">
                  <c:v>The Leeds Teaching Hospitals NHS Trust</c:v>
                </c:pt>
                <c:pt idx="63">
                  <c:v>Royal Cornwall Hospitals NHS Trust</c:v>
                </c:pt>
                <c:pt idx="64">
                  <c:v>Maidstone and Tunbridge Wells NHS Trust</c:v>
                </c:pt>
                <c:pt idx="65">
                  <c:v>King's College Hospital NHS Foundation Trust</c:v>
                </c:pt>
                <c:pt idx="66">
                  <c:v>Blackpool Teaching Hospitals NHS Foundation Trust</c:v>
                </c:pt>
                <c:pt idx="67">
                  <c:v>North West Anglia NHS Foundation Trust</c:v>
                </c:pt>
                <c:pt idx="68">
                  <c:v>Birmingham Women's and Children's NHS Foundation Trust</c:v>
                </c:pt>
                <c:pt idx="69">
                  <c:v>University Hospitals Plymouth NHS Trust</c:v>
                </c:pt>
                <c:pt idx="70">
                  <c:v>Warrington and Halton Hospitals NHS Foundation Trust</c:v>
                </c:pt>
                <c:pt idx="71">
                  <c:v>East Suffolk and North Essex NHS Foundation Trust</c:v>
                </c:pt>
                <c:pt idx="72">
                  <c:v>George Eliot Hospital NHS Trust</c:v>
                </c:pt>
                <c:pt idx="73">
                  <c:v>North Cumbria Integrated Care NHS Foundation Trust</c:v>
                </c:pt>
                <c:pt idx="74">
                  <c:v>Hull University Teaching Hospitals NHS Trust</c:v>
                </c:pt>
                <c:pt idx="75">
                  <c:v>East Sussex Healthcare NHS Trust</c:v>
                </c:pt>
                <c:pt idx="76">
                  <c:v>Nottingham University Hospitals NHS Trust</c:v>
                </c:pt>
                <c:pt idx="77">
                  <c:v>Epsom and St Helier University Hospitals NHS Trust</c:v>
                </c:pt>
                <c:pt idx="78">
                  <c:v>University Hospitals Bristol and Weston NHS Foundation Trust</c:v>
                </c:pt>
                <c:pt idx="79">
                  <c:v>Liverpool University Hospitals NHS Foundation Trust</c:v>
                </c:pt>
                <c:pt idx="80">
                  <c:v>University Hospitals of Morecambe Bay NHS Foundation Trust</c:v>
                </c:pt>
                <c:pt idx="81">
                  <c:v>Royal United Hospitals Bath NHS Foundation Trust</c:v>
                </c:pt>
                <c:pt idx="82">
                  <c:v>University Hospitals of North Midlands NHS Trust</c:v>
                </c:pt>
                <c:pt idx="83">
                  <c:v>Surrey and Sussex Healthcare NHS Trust</c:v>
                </c:pt>
                <c:pt idx="84">
                  <c:v>Dorset County Hospital NHS Foundation Trust</c:v>
                </c:pt>
                <c:pt idx="85">
                  <c:v>Gateshead Health NHS Foundation Trust</c:v>
                </c:pt>
                <c:pt idx="86">
                  <c:v>North Tees and Hartlepool NHS Foundation Trust</c:v>
                </c:pt>
                <c:pt idx="87">
                  <c:v>Hampshire Hospitals NHS Foundation Trust</c:v>
                </c:pt>
                <c:pt idx="88">
                  <c:v>Somerset NHS Foundation Trust</c:v>
                </c:pt>
                <c:pt idx="89">
                  <c:v>Buckinghamshire Healthcare NHS Trust</c:v>
                </c:pt>
                <c:pt idx="90">
                  <c:v>Imperial College Healthcare NHS Trust</c:v>
                </c:pt>
                <c:pt idx="91">
                  <c:v>Harrogate and District NHS Foundation Trust</c:v>
                </c:pt>
                <c:pt idx="92">
                  <c:v>University Hospital Southampton NHS Foundation Trust</c:v>
                </c:pt>
                <c:pt idx="93">
                  <c:v>Royal Berkshire NHS Foundation Trust</c:v>
                </c:pt>
                <c:pt idx="94">
                  <c:v>South Tyneside and Sunderland NHS Foundation Trust</c:v>
                </c:pt>
                <c:pt idx="95">
                  <c:v>Chelsea and Westminster Hospital NHS Foundation Trust</c:v>
                </c:pt>
                <c:pt idx="96">
                  <c:v>Guy's and St Thomas' NHS Foundation Trust</c:v>
                </c:pt>
                <c:pt idx="97">
                  <c:v>Northern Lincolnshire and Goole NHS Foundation Trust</c:v>
                </c:pt>
                <c:pt idx="98">
                  <c:v>The Royal Wolverhampton NHS Trust</c:v>
                </c:pt>
                <c:pt idx="99">
                  <c:v>Calderdale and Huddersfield NHS Foundation Trust</c:v>
                </c:pt>
                <c:pt idx="100">
                  <c:v>Torbay and South Devon NHS Foundation Trust</c:v>
                </c:pt>
                <c:pt idx="101">
                  <c:v>South Tees Hospitals NHS Foundation Trust</c:v>
                </c:pt>
                <c:pt idx="102">
                  <c:v>North Bristol NHS Trust</c:v>
                </c:pt>
                <c:pt idx="103">
                  <c:v>Oxford University Hospitals NHS Foundation Trust</c:v>
                </c:pt>
                <c:pt idx="104">
                  <c:v>West Suffolk NHS Foundation Trust</c:v>
                </c:pt>
                <c:pt idx="105">
                  <c:v>County Durham and Darlington NHS Foundation Trust</c:v>
                </c:pt>
                <c:pt idx="106">
                  <c:v>Airedale NHS Foundation Trust</c:v>
                </c:pt>
                <c:pt idx="107">
                  <c:v>Cambridge University Hospitals NHS Foundation Trust</c:v>
                </c:pt>
                <c:pt idx="108">
                  <c:v>University Hospitals of Leicester NHS Trust</c:v>
                </c:pt>
                <c:pt idx="109">
                  <c:v>Wirral University Teaching Hospital NHS Foundation Trust</c:v>
                </c:pt>
                <c:pt idx="110">
                  <c:v>James Paget University Hospitals NHS Foundation Trust</c:v>
                </c:pt>
                <c:pt idx="111">
                  <c:v>St Helens and Knowsley Teaching Hospitals NHS Trust</c:v>
                </c:pt>
                <c:pt idx="112">
                  <c:v>Royal Surrey NHS Foundation Trust</c:v>
                </c:pt>
                <c:pt idx="113">
                  <c:v>Sheffield Teaching Hospitals NHS Foundation Trust</c:v>
                </c:pt>
                <c:pt idx="114">
                  <c:v>Sherwood Forest Hospitals NHS Foundation Trust</c:v>
                </c:pt>
                <c:pt idx="115">
                  <c:v>University College London Hospitals NHS Foundation Trust</c:v>
                </c:pt>
                <c:pt idx="116">
                  <c:v>Chesterfield Royal Hospital NHS Foundation Trust</c:v>
                </c:pt>
                <c:pt idx="117">
                  <c:v>South Warwickshire NHS Foundation Trust</c:v>
                </c:pt>
                <c:pt idx="118">
                  <c:v>Northern Devon Healthcare NHS Trust</c:v>
                </c:pt>
                <c:pt idx="119">
                  <c:v>Royal Devon and Exeter NHS Foundation Trust</c:v>
                </c:pt>
                <c:pt idx="120">
                  <c:v>The Newcastle upon Tyne Hospitals NHS Foundation Trust</c:v>
                </c:pt>
                <c:pt idx="121">
                  <c:v>University Hospitals of Derby and Burton NHS Foundation Trust</c:v>
                </c:pt>
                <c:pt idx="122">
                  <c:v>Liverpool Women's NHS Foundation Trust</c:v>
                </c:pt>
                <c:pt idx="123">
                  <c:v>The Walton Centre NHS Foundation Trust</c:v>
                </c:pt>
                <c:pt idx="124">
                  <c:v>Northumbria Healthcare NHS Foundation Trust</c:v>
                </c:pt>
                <c:pt idx="125">
                  <c:v>Royal National Orthopaedic Hospital NHS Trust</c:v>
                </c:pt>
                <c:pt idx="126">
                  <c:v>The Royal Marsden NHS Foundation Trust</c:v>
                </c:pt>
                <c:pt idx="127">
                  <c:v>The Christie NHS Foundation Trust</c:v>
                </c:pt>
                <c:pt idx="128">
                  <c:v>The Royal Orthopaedic Hospital NHS Foundation Trust</c:v>
                </c:pt>
                <c:pt idx="129">
                  <c:v>The Clatterbridge Cancer Centre NHS Foundation Trust</c:v>
                </c:pt>
                <c:pt idx="130">
                  <c:v>Liverpool Heart and Chest Hospital NHS Foundation Trust</c:v>
                </c:pt>
                <c:pt idx="131">
                  <c:v>Royal Papworth Hospital NHS Foundation Trust</c:v>
                </c:pt>
                <c:pt idx="132">
                  <c:v>Queen Victoria Hospital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8.04075243907009</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203A-49A7-B86F-194A6E769F42}"/>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B2-41D3-847E-C578377D295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Liverpool Women's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B2-41D3-847E-C578377D295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Sheet1!$B$2:$B$6</c:f>
              <c:numCache>
                <c:formatCode>0.0</c:formatCode>
                <c:ptCount val="5"/>
                <c:pt idx="0">
                  <c:v>7.7</c:v>
                </c:pt>
                <c:pt idx="1">
                  <c:v>7.9</c:v>
                </c:pt>
                <c:pt idx="2">
                  <c:v>7.9</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2FF-49B2-A70E-61DB208F705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Stockport NHS Foundation Trust</c:v>
                </c:pt>
                <c:pt idx="3">
                  <c:v>Countess of Chester Hospital NHS Foundation Trust</c:v>
                </c:pt>
                <c:pt idx="4">
                  <c:v>Northern Care Alliance NHS Foundation Trust</c:v>
                </c:pt>
              </c:strCache>
            </c:strRef>
          </c:cat>
          <c:val>
            <c:numRef>
              <c:f>Sheet1!$C$2:$C$6</c:f>
              <c:numCache>
                <c:formatCode>0.0</c:formatCode>
                <c:ptCount val="5"/>
                <c:pt idx="0">
                  <c:v>2.2999999999999998</c:v>
                </c:pt>
                <c:pt idx="1">
                  <c:v>2.0999999999999996</c:v>
                </c:pt>
                <c:pt idx="2">
                  <c:v>2.0999999999999996</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2FF-49B2-A70E-61DB208F705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AE-471E-A271-2852C70B38F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7.3755009717256996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3C3-4AAA-A881-8C9A7B4F3D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3C3-4AAA-A881-8C9A7B4F3D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0.25570502827430008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3C3-4AAA-A881-8C9A7B4F3D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8.3029000000000686E-2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3C3-4AAA-A881-8C9A7B4F3D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0.86681800000000031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3C3-4AAA-A881-8C9A7B4F3D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8.3028999999999797E-2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3C3-4AAA-A881-8C9A7B4F3D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0.29781899999999872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3C3-4AAA-A881-8C9A7B4F3D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0.44704000000000121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3C3-4AAA-A881-8C9A7B4F3DE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8.0407519999999995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3C3-4AAA-A881-8C9A7B4F3D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3C3-4AAA-A881-8C9A7B4F3DE7}"/>
              </c:ext>
            </c:extLst>
          </c:dPt>
          <c:xVal>
            <c:numRef>
              <c:f>Sheet1!$B$12</c:f>
              <c:numCache>
                <c:formatCode>0.000000</c:formatCode>
                <c:ptCount val="1"/>
                <c:pt idx="0">
                  <c:v>8.1476439999999997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3C3-4AAA-A881-8C9A7B4F3DE7}"/>
            </c:ext>
          </c:extLst>
        </c:ser>
        <c:ser>
          <c:idx val="9"/>
          <c:order val="10"/>
          <c:tx>
            <c:v>label</c:v>
          </c:tx>
          <c:spPr>
            <a:ln w="25400" cap="rnd">
              <a:noFill/>
              <a:round/>
            </a:ln>
            <a:effectLst/>
          </c:spPr>
          <c:marker>
            <c:symbol val="none"/>
          </c:marker>
          <c:dLbls>
            <c:dLbl>
              <c:idx val="0"/>
              <c:tx>
                <c:rich>
                  <a:bodyPr/>
                  <a:lstStyle/>
                  <a:p>
                    <a:r>
                      <a:rPr lang="en-GB" dirty="0"/>
                      <a:t>Q48. Overall, how was your experience while you were in the hospital?</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C3C3-4AAA-A881-8C9A7B4F3DE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3C3-4AAA-A881-8C9A7B4F3DE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51-4185-A835-08B8AB1B17C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05D-4775-A442-1238BE8F3F86}"/>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4F8-4AD7-A1A1-D62CEDC25E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4F8-4AD7-A1A1-D62CEDC25E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4F8-4AD7-A1A1-D62CEDC25E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4F8-4AD7-A1A1-D62CEDC25E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4F8-4AD7-A1A1-D62CEDC25E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4F8-4AD7-A1A1-D62CEDC25E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4F8-4AD7-A1A1-D62CEDC25E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4F8-4AD7-A1A1-D62CEDC25E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804-4579-B8EE-FEBE4BED95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804-4579-B8EE-FEBE4BED95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804-4579-B8EE-FEBE4BED95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7.5</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804-4579-B8EE-FEBE4BED95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804-4579-B8EE-FEBE4BED95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804-4579-B8EE-FEBE4BED95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804-4579-B8EE-FEBE4BED9572}"/>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804-4579-B8EE-FEBE4BED95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A0-46E9-82F9-D4B3727D4F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A0-46E9-82F9-D4B3727D4F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A0-46E9-82F9-D4B3727D4F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A0-46E9-82F9-D4B3727D4F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A0-46E9-82F9-D4B3727D4F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A0-46E9-82F9-D4B3727D4F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A0-46E9-82F9-D4B3727D4F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3.9000000000000004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A0-46E9-82F9-D4B3727D4F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AEE-484D-AAEA-455DA2E3D8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AEE-484D-AAEA-455DA2E3D8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AEE-484D-AAEA-455DA2E3D8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AEE-484D-AAEA-455DA2E3D8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AEE-484D-AAEA-455DA2E3D8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AEE-484D-AAEA-455DA2E3D8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AEE-484D-AAEA-455DA2E3D8DC}"/>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AEE-484D-AAEA-455DA2E3D8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F94-4A6B-B331-CBD194EF5C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CE-43D3-AD6D-386F0FE26F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BE-4574-9DEB-05A173428C9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D5C-478B-8683-95BB46656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D5C-478B-8683-95BB46656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D5C-478B-8683-95BB46656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D5C-478B-8683-95BB46656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D5C-478B-8683-95BB46656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D5C-478B-8683-95BB46656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D5C-478B-8683-95BB46656F9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2.2999999999999998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D5C-478B-8683-95BB46656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A5-4B2F-94F7-A03E28C267A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A5-4B2F-94F7-A03E28C267A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FA5-4B2F-94F7-A03E28C267A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FA5-4B2F-94F7-A03E28C267A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FA5-4B2F-94F7-A03E28C267A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FA5-4B2F-94F7-A03E28C267A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FA5-4B2F-94F7-A03E28C267A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FA5-4B2F-94F7-A03E28C267A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FA5-4B2F-94F7-A03E28C267A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07D-49C5-A559-94D789303A1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07D-49C5-A559-94D789303A1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07D-49C5-A559-94D789303A1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07D-49C5-A559-94D789303A1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07D-49C5-A559-94D789303A1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07D-49C5-A559-94D789303A1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07D-49C5-A559-94D789303A1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General</c:formatCode>
                <c:ptCount val="1"/>
                <c:pt idx="0">
                  <c:v>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07D-49C5-A559-94D789303A1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834-4173-AB77-FE1153421F1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EA8-4960-B490-D7AFADB4576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EA8-4960-B490-D7AFADB4576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EA8-4960-B490-D7AFADB4576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EA8-4960-B490-D7AFADB4576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EA8-4960-B490-D7AFADB4576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EA8-4960-B490-D7AFADB4576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EA8-4960-B490-D7AFADB4576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EA8-4960-B490-D7AFADB4576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EA8-4960-B490-D7AFADB4576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F5-42CD-A8A7-9657AA9D69F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1E7-4A4E-BB2E-4250B4AB6D9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1E7-4A4E-BB2E-4250B4AB6D9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1E7-4A4E-BB2E-4250B4AB6D9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1E7-4A4E-BB2E-4250B4AB6D9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1E7-4A4E-BB2E-4250B4AB6D9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1E7-4A4E-BB2E-4250B4AB6D9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1E7-4A4E-BB2E-4250B4AB6D9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1E7-4A4E-BB2E-4250B4AB6D9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390-404D-B28E-922ED799AD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390-404D-B28E-922ED799AD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390-404D-B28E-922ED799AD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390-404D-B28E-922ED799AD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390-404D-B28E-922ED799AD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390-404D-B28E-922ED799AD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390-404D-B28E-922ED799ADDA}"/>
            </c:ext>
          </c:extLst>
        </c:ser>
        <c:ser>
          <c:idx val="8"/>
          <c:order val="7"/>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0.30000000000000071</c:v>
                </c:pt>
                <c:pt idx="1">
                  <c:v>2.2999999999999998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390-404D-B28E-922ED799AD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A02-43B2-833D-8E7D1CC9E75A}"/>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79F-48A7-927B-ECE9595B1FD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79F-48A7-927B-ECE9595B1FD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79F-48A7-927B-ECE9595B1FD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79F-48A7-927B-ECE9595B1FD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79F-48A7-927B-ECE9595B1FD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79F-48A7-927B-ECE9595B1FD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79F-48A7-927B-ECE9595B1FD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79F-48A7-927B-ECE9595B1FD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715-4D59-8338-0D5E3781062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671-4B7F-AEA3-1C1BC33E8B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671-4B7F-AEA3-1C1BC33E8B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671-4B7F-AEA3-1C1BC33E8B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671-4B7F-AEA3-1C1BC33E8B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671-4B7F-AEA3-1C1BC33E8B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671-4B7F-AEA3-1C1BC33E8B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671-4B7F-AEA3-1C1BC33E8BD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671-4B7F-AEA3-1C1BC33E8BD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0.90000000000000036</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671-4B7F-AEA3-1C1BC33E8B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F36-4BCA-94F8-6BDA9137F0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169-448E-AD38-4B8B4E25F68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169-448E-AD38-4B8B4E25F68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169-448E-AD38-4B8B4E25F68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169-448E-AD38-4B8B4E25F68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169-448E-AD38-4B8B4E25F68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169-448E-AD38-4B8B4E25F68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169-448E-AD38-4B8B4E25F68E}"/>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169-448E-AD38-4B8B4E25F68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8BD-4386-B60B-BC38DBB95F3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8BD-4386-B60B-BC38DBB95F3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8BD-4386-B60B-BC38DBB95F3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8BD-4386-B60B-BC38DBB95F3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8BD-4386-B60B-BC38DBB95F3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8BD-4386-B60B-BC38DBB95F3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8BD-4386-B60B-BC38DBB95F31}"/>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8BD-4386-B60B-BC38DBB95F31}"/>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3.5999999999999996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8BD-4386-B60B-BC38DBB95F3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C019-406B-AF87-02789F68A21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C019-406B-AF87-02789F68A21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C019-406B-AF87-02789F68A21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C019-406B-AF87-02789F68A21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C019-406B-AF87-02789F68A21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C019-406B-AF87-02789F68A21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C019-406B-AF87-02789F68A21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C019-406B-AF87-02789F68A21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28C-488B-80C0-099306D20FE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E3A-4B49-9734-2A08CE4735E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E3A-4B49-9734-2A08CE4735E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E3A-4B49-9734-2A08CE4735E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E3A-4B49-9734-2A08CE4735E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E3A-4B49-9734-2A08CE4735E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E3A-4B49-9734-2A08CE4735E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E3A-4B49-9734-2A08CE4735E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E3A-4B49-9734-2A08CE4735E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0.40000000000000036</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E3A-4B49-9734-2A08CE4735E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FD2-4692-AF62-60F6CD6F753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4-4B77-AC80-9D100DDB244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8BB-4639-BD4B-5F5ADDC7CB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8BB-4639-BD4B-5F5ADDC7CB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8BB-4639-BD4B-5F5ADDC7CB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8BB-4639-BD4B-5F5ADDC7CB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8BB-4639-BD4B-5F5ADDC7CB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8BB-4639-BD4B-5F5ADDC7CB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8BB-4639-BD4B-5F5ADDC7CB83}"/>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8BB-4639-BD4B-5F5ADDC7CB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134-45DA-BE3E-8B6B494039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134-45DA-BE3E-8B6B494039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134-45DA-BE3E-8B6B494039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134-45DA-BE3E-8B6B494039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134-45DA-BE3E-8B6B494039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134-45DA-BE3E-8B6B494039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134-45DA-BE3E-8B6B494039A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134-45DA-BE3E-8B6B494039A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134-45DA-BE3E-8B6B494039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25-40E3-90F7-B2162B006A3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25-40E3-90F7-B2162B006A3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25-40E3-90F7-B2162B006A3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25-40E3-90F7-B2162B006A3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25-40E3-90F7-B2162B006A3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25-40E3-90F7-B2162B006A3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25-40E3-90F7-B2162B006A3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25-40E3-90F7-B2162B006A3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7AF-4403-A839-FC23ABE112A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81-4BB3-A6B0-C0D0E0613E0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81-4BB3-A6B0-C0D0E0613E0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281-4BB3-A6B0-C0D0E0613E0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281-4BB3-A6B0-C0D0E0613E0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281-4BB3-A6B0-C0D0E0613E0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281-4BB3-A6B0-C0D0E0613E0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281-4BB3-A6B0-C0D0E0613E0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281-4BB3-A6B0-C0D0E0613E0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0.19999999999999929</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281-4BB3-A6B0-C0D0E0613E0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B46-4346-A153-2711F78E131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B7B-45F3-8454-ABFA3A53785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B7B-45F3-8454-ABFA3A53785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B7B-45F3-8454-ABFA3A53785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B7B-45F3-8454-ABFA3A53785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B7B-45F3-8454-ABFA3A53785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B7B-45F3-8454-ABFA3A53785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B7B-45F3-8454-ABFA3A53785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B7B-45F3-8454-ABFA3A53785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Your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F46-4CDF-B5B2-3CD1BF21ACB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Your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Sheet1!$E$2:$E$138</c:f>
              <c:numCache>
                <c:formatCode>0.0</c:formatCode>
                <c:ptCount val="134"/>
                <c:pt idx="0">
                  <c:v>5.8970185591955104</c:v>
                </c:pt>
                <c:pt idx="1">
                  <c:v>6.19833462303309</c:v>
                </c:pt>
                <c:pt idx="2">
                  <c:v>6.2670572042853401</c:v>
                </c:pt>
                <c:pt idx="3">
                  <c:v>6.2857868694233003</c:v>
                </c:pt>
                <c:pt idx="4">
                  <c:v>6.2995937081356601</c:v>
                </c:pt>
                <c:pt idx="5">
                  <c:v>6.3211037201796998</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F46-4CDF-B5B2-3CD1BF21ACB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Your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Sheet1!$F$2:$F$138</c:f>
              <c:numCache>
                <c:formatCode>0.0</c:formatCode>
                <c:ptCount val="134"/>
                <c:pt idx="0">
                  <c:v>0</c:v>
                </c:pt>
                <c:pt idx="1">
                  <c:v>0</c:v>
                </c:pt>
                <c:pt idx="2">
                  <c:v>0</c:v>
                </c:pt>
                <c:pt idx="3">
                  <c:v>0</c:v>
                </c:pt>
                <c:pt idx="4">
                  <c:v>0</c:v>
                </c:pt>
                <c:pt idx="5">
                  <c:v>0</c:v>
                </c:pt>
                <c:pt idx="6">
                  <c:v>6.3238721228975399</c:v>
                </c:pt>
                <c:pt idx="7">
                  <c:v>6.34125268398311</c:v>
                </c:pt>
                <c:pt idx="8">
                  <c:v>6.3803840198560602</c:v>
                </c:pt>
                <c:pt idx="9">
                  <c:v>6.4096028562712704</c:v>
                </c:pt>
                <c:pt idx="10">
                  <c:v>6.4814792846159603</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F46-4CDF-B5B2-3CD1BF21ACB4}"/>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Your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6.4617708370298397</c:v>
                </c:pt>
                <c:pt idx="12">
                  <c:v>6.4756829679899397</c:v>
                </c:pt>
                <c:pt idx="13">
                  <c:v>6.5418884297887798</c:v>
                </c:pt>
                <c:pt idx="14">
                  <c:v>6.5662796101520602</c:v>
                </c:pt>
                <c:pt idx="15">
                  <c:v>6.5935271914677402</c:v>
                </c:pt>
                <c:pt idx="16">
                  <c:v>6.5936938290103697</c:v>
                </c:pt>
                <c:pt idx="17">
                  <c:v>6.59785366248743</c:v>
                </c:pt>
                <c:pt idx="18">
                  <c:v>6.6129542075483796</c:v>
                </c:pt>
                <c:pt idx="19">
                  <c:v>6.6605836558528102</c:v>
                </c:pt>
                <c:pt idx="20">
                  <c:v>6.6771938218121401</c:v>
                </c:pt>
                <c:pt idx="21">
                  <c:v>6.68612310880187</c:v>
                </c:pt>
                <c:pt idx="22">
                  <c:v>6.6901921010184404</c:v>
                </c:pt>
                <c:pt idx="23">
                  <c:v>6.6933538456664001</c:v>
                </c:pt>
                <c:pt idx="24">
                  <c:v>6.6935077944247103</c:v>
                </c:pt>
                <c:pt idx="25">
                  <c:v>6.6957686813366797</c:v>
                </c:pt>
                <c:pt idx="26">
                  <c:v>6.6963082404607901</c:v>
                </c:pt>
                <c:pt idx="27">
                  <c:v>6.6964420319102498</c:v>
                </c:pt>
                <c:pt idx="28">
                  <c:v>6.7097179385886898</c:v>
                </c:pt>
                <c:pt idx="29">
                  <c:v>6.7335323104631302</c:v>
                </c:pt>
                <c:pt idx="30">
                  <c:v>6.7566866255386699</c:v>
                </c:pt>
                <c:pt idx="31">
                  <c:v>6.7737581946335697</c:v>
                </c:pt>
                <c:pt idx="32">
                  <c:v>6.7788577668333696</c:v>
                </c:pt>
                <c:pt idx="33">
                  <c:v>6.7815875912766401</c:v>
                </c:pt>
                <c:pt idx="34">
                  <c:v>6.79719872113417</c:v>
                </c:pt>
                <c:pt idx="35">
                  <c:v>6.8003853213849803</c:v>
                </c:pt>
                <c:pt idx="36">
                  <c:v>6.8020500691559702</c:v>
                </c:pt>
                <c:pt idx="37">
                  <c:v>6.8167962945531899</c:v>
                </c:pt>
                <c:pt idx="38">
                  <c:v>6.8257881866404304</c:v>
                </c:pt>
                <c:pt idx="39">
                  <c:v>6.8274189882378904</c:v>
                </c:pt>
                <c:pt idx="40">
                  <c:v>6.8389705817025899</c:v>
                </c:pt>
                <c:pt idx="41">
                  <c:v>6.8520919624643204</c:v>
                </c:pt>
                <c:pt idx="42">
                  <c:v>6.8526756363305097</c:v>
                </c:pt>
                <c:pt idx="43">
                  <c:v>6.8570260403830501</c:v>
                </c:pt>
                <c:pt idx="44">
                  <c:v>6.8651913348258304</c:v>
                </c:pt>
                <c:pt idx="45">
                  <c:v>6.8659177707759502</c:v>
                </c:pt>
                <c:pt idx="46">
                  <c:v>6.86728673331727</c:v>
                </c:pt>
                <c:pt idx="47">
                  <c:v>6.9081509343163203</c:v>
                </c:pt>
                <c:pt idx="48">
                  <c:v>6.9166877527109802</c:v>
                </c:pt>
                <c:pt idx="49">
                  <c:v>6.9220062769273802</c:v>
                </c:pt>
                <c:pt idx="50">
                  <c:v>6.9388627933227296</c:v>
                </c:pt>
                <c:pt idx="51">
                  <c:v>6.9440945019429199</c:v>
                </c:pt>
                <c:pt idx="52">
                  <c:v>6.9549005883787602</c:v>
                </c:pt>
                <c:pt idx="53">
                  <c:v>6.96209686196896</c:v>
                </c:pt>
                <c:pt idx="54">
                  <c:v>6.9713486420643802</c:v>
                </c:pt>
                <c:pt idx="55">
                  <c:v>6.9878303265430199</c:v>
                </c:pt>
                <c:pt idx="56">
                  <c:v>6.9943731951735897</c:v>
                </c:pt>
                <c:pt idx="57">
                  <c:v>7.0146388798406898</c:v>
                </c:pt>
                <c:pt idx="58">
                  <c:v>7.0224324899973398</c:v>
                </c:pt>
                <c:pt idx="59">
                  <c:v>7.0245458435164103</c:v>
                </c:pt>
                <c:pt idx="60">
                  <c:v>7.0364211406017398</c:v>
                </c:pt>
                <c:pt idx="61">
                  <c:v>7.0614151770236102</c:v>
                </c:pt>
                <c:pt idx="62">
                  <c:v>7.0893379461028498</c:v>
                </c:pt>
                <c:pt idx="63">
                  <c:v>7.0926075691213297</c:v>
                </c:pt>
                <c:pt idx="64">
                  <c:v>7.1068557076670196</c:v>
                </c:pt>
                <c:pt idx="65">
                  <c:v>7.1124190680334696</c:v>
                </c:pt>
                <c:pt idx="66">
                  <c:v>7.1175506604194796</c:v>
                </c:pt>
                <c:pt idx="67">
                  <c:v>7.1261002555391597</c:v>
                </c:pt>
                <c:pt idx="68">
                  <c:v>7.1282258529716396</c:v>
                </c:pt>
                <c:pt idx="69">
                  <c:v>7.1317220538277999</c:v>
                </c:pt>
                <c:pt idx="70">
                  <c:v>7.1347623212282096</c:v>
                </c:pt>
                <c:pt idx="71">
                  <c:v>7.1378111157484998</c:v>
                </c:pt>
                <c:pt idx="72">
                  <c:v>7.1411048164185598</c:v>
                </c:pt>
                <c:pt idx="73">
                  <c:v>7.1425986600291402</c:v>
                </c:pt>
                <c:pt idx="74">
                  <c:v>7.1457185406595096</c:v>
                </c:pt>
                <c:pt idx="75">
                  <c:v>7.1517452926284397</c:v>
                </c:pt>
                <c:pt idx="76">
                  <c:v>7.1549789445713703</c:v>
                </c:pt>
                <c:pt idx="77">
                  <c:v>7.1939251424167301</c:v>
                </c:pt>
                <c:pt idx="78">
                  <c:v>7.1945555153407197</c:v>
                </c:pt>
                <c:pt idx="79">
                  <c:v>7.1982859092613403</c:v>
                </c:pt>
                <c:pt idx="80">
                  <c:v>7.2038148578379699</c:v>
                </c:pt>
                <c:pt idx="81">
                  <c:v>7.2300276383063897</c:v>
                </c:pt>
                <c:pt idx="82">
                  <c:v>7.2346402961515102</c:v>
                </c:pt>
                <c:pt idx="83">
                  <c:v>7.2403953951261304</c:v>
                </c:pt>
                <c:pt idx="84">
                  <c:v>7.2405675336433299</c:v>
                </c:pt>
                <c:pt idx="85">
                  <c:v>7.2472752275411496</c:v>
                </c:pt>
                <c:pt idx="86">
                  <c:v>7.26957210612255</c:v>
                </c:pt>
                <c:pt idx="87">
                  <c:v>7.2789653619289298</c:v>
                </c:pt>
                <c:pt idx="88">
                  <c:v>7.30712806847695</c:v>
                </c:pt>
                <c:pt idx="89">
                  <c:v>7.3195094764951696</c:v>
                </c:pt>
                <c:pt idx="90">
                  <c:v>7.32084762402389</c:v>
                </c:pt>
                <c:pt idx="91">
                  <c:v>7.3227704801098001</c:v>
                </c:pt>
                <c:pt idx="92">
                  <c:v>7.32503288251079</c:v>
                </c:pt>
                <c:pt idx="93">
                  <c:v>7.3425877429182203</c:v>
                </c:pt>
                <c:pt idx="94">
                  <c:v>7.3535924488551601</c:v>
                </c:pt>
                <c:pt idx="95">
                  <c:v>7.3754850353744503</c:v>
                </c:pt>
                <c:pt idx="96">
                  <c:v>7.3821244706776001</c:v>
                </c:pt>
                <c:pt idx="97">
                  <c:v>7.4027354810278796</c:v>
                </c:pt>
                <c:pt idx="98">
                  <c:v>7.4093522908653098</c:v>
                </c:pt>
                <c:pt idx="99">
                  <c:v>7.4166021131021296</c:v>
                </c:pt>
                <c:pt idx="100">
                  <c:v>7.4259405249094801</c:v>
                </c:pt>
                <c:pt idx="101">
                  <c:v>7.4372205269351204</c:v>
                </c:pt>
                <c:pt idx="102">
                  <c:v>7.44986612323477</c:v>
                </c:pt>
                <c:pt idx="103">
                  <c:v>7.4530374504304397</c:v>
                </c:pt>
                <c:pt idx="104">
                  <c:v>7.5139217020100597</c:v>
                </c:pt>
                <c:pt idx="105">
                  <c:v>7.5479876964030703</c:v>
                </c:pt>
                <c:pt idx="106">
                  <c:v>7.5555300806327796</c:v>
                </c:pt>
                <c:pt idx="107">
                  <c:v>7.5702868382802997</c:v>
                </c:pt>
                <c:pt idx="108">
                  <c:v>7.5790392985060002</c:v>
                </c:pt>
                <c:pt idx="109">
                  <c:v>7.5799446639980301</c:v>
                </c:pt>
                <c:pt idx="110">
                  <c:v>7.5907142711107003</c:v>
                </c:pt>
                <c:pt idx="111">
                  <c:v>7.6012609582559998</c:v>
                </c:pt>
                <c:pt idx="112">
                  <c:v>7.6299785688951403</c:v>
                </c:pt>
                <c:pt idx="113">
                  <c:v>7.6301425457452297</c:v>
                </c:pt>
                <c:pt idx="114">
                  <c:v>7.6687034454242404</c:v>
                </c:pt>
                <c:pt idx="115">
                  <c:v>7.7251833008006896</c:v>
                </c:pt>
                <c:pt idx="116">
                  <c:v>7.7415780994260297</c:v>
                </c:pt>
                <c:pt idx="117">
                  <c:v>7.81672398259877</c:v>
                </c:pt>
                <c:pt idx="118">
                  <c:v>7.8179152920121604</c:v>
                </c:pt>
                <c:pt idx="119">
                  <c:v>7.8206899766169302</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F46-4CDF-B5B2-3CD1BF21ACB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Your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7.83534652895748</c:v>
                </c:pt>
                <c:pt idx="121">
                  <c:v>7.8754130153754902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F46-4CDF-B5B2-3CD1BF21ACB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Your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7.94606052871071</c:v>
                </c:pt>
                <c:pt idx="123">
                  <c:v>7.9492236220137098</c:v>
                </c:pt>
                <c:pt idx="124">
                  <c:v>8.0080915728389908</c:v>
                </c:pt>
                <c:pt idx="125">
                  <c:v>8.1622290644704307</c:v>
                </c:pt>
                <c:pt idx="126">
                  <c:v>8.3145579420757798</c:v>
                </c:pt>
                <c:pt idx="127">
                  <c:v>8.3292884208052893</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F46-4CDF-B5B2-3CD1BF21ACB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Your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8.6562050695796806</c:v>
                </c:pt>
                <c:pt idx="129">
                  <c:v>8.7052224779912493</c:v>
                </c:pt>
                <c:pt idx="130">
                  <c:v>8.7320038704250909</c:v>
                </c:pt>
                <c:pt idx="131">
                  <c:v>8.7990815283751402</c:v>
                </c:pt>
                <c:pt idx="132">
                  <c:v>8.8341868721101093</c:v>
                </c:pt>
                <c:pt idx="133">
                  <c:v>8.9655663844542204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4F46-4CDF-B5B2-3CD1BF21ACB4}"/>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The Princess Alexandra Hospital NHS Trust</c:v>
                </c:pt>
                <c:pt idx="1">
                  <c:v>London North West University Healthcare NHS Trust</c:v>
                </c:pt>
                <c:pt idx="2">
                  <c:v>Bedfordshire Hospitals NHS Foundation Trust</c:v>
                </c:pt>
                <c:pt idx="3">
                  <c:v>Barking, Havering and Redbridge University Hospitals NHS Trust</c:v>
                </c:pt>
                <c:pt idx="4">
                  <c:v>Wrightington, Wigan and Leigh NHS Foundation Trust</c:v>
                </c:pt>
                <c:pt idx="5">
                  <c:v>Tameside and Glossop Integrated Care NHS Foundation Trust</c:v>
                </c:pt>
                <c:pt idx="6">
                  <c:v>East Kent Hospitals University NHS Foundation Trust</c:v>
                </c:pt>
                <c:pt idx="7">
                  <c:v>Dartford and Gravesham NHS Trust</c:v>
                </c:pt>
                <c:pt idx="8">
                  <c:v>University Hospitals Sussex NHS Foundation Trust</c:v>
                </c:pt>
                <c:pt idx="9">
                  <c:v>Torbay and South Devon NHS Foundation Trust</c:v>
                </c:pt>
                <c:pt idx="10">
                  <c:v>Isle of Wight NHS Trust</c:v>
                </c:pt>
                <c:pt idx="11">
                  <c:v>The Shrewsbury and Telford Hospital NHS Trust</c:v>
                </c:pt>
                <c:pt idx="12">
                  <c:v>The Hillingdon Hospitals NHS Foundation Trust</c:v>
                </c:pt>
                <c:pt idx="13">
                  <c:v>The Dudley Group NHS Foundation Trust</c:v>
                </c:pt>
                <c:pt idx="14">
                  <c:v>Royal Free London NHS Foundation Trust</c:v>
                </c:pt>
                <c:pt idx="15">
                  <c:v>Barnsley Hospital NHS Foundation Trust</c:v>
                </c:pt>
                <c:pt idx="16">
                  <c:v>The Queen Elizabeth Hospital King's Lynn NHS Foundation Trust</c:v>
                </c:pt>
                <c:pt idx="17">
                  <c:v>University Hospitals Birmingham NHS Foundation Trust</c:v>
                </c:pt>
                <c:pt idx="18">
                  <c:v>Wye Valley NHS Trust</c:v>
                </c:pt>
                <c:pt idx="19">
                  <c:v>Southport and Ormskirk Hospital NHS Trust</c:v>
                </c:pt>
                <c:pt idx="20">
                  <c:v>Worcestershire Acute Hospitals NHS Trust</c:v>
                </c:pt>
                <c:pt idx="21">
                  <c:v>Mid Yorkshire Hospitals NHS Trust</c:v>
                </c:pt>
                <c:pt idx="22">
                  <c:v>North West Anglia NHS Foundation Trust</c:v>
                </c:pt>
                <c:pt idx="23">
                  <c:v>St Helens and Knowsley Teaching Hospitals NHS Trust</c:v>
                </c:pt>
                <c:pt idx="24">
                  <c:v>George Eliot Hospital NHS Trust</c:v>
                </c:pt>
                <c:pt idx="25">
                  <c:v>Royal Cornwall Hospitals NHS Trust</c:v>
                </c:pt>
                <c:pt idx="26">
                  <c:v>Mid and South Essex NHS Foundation Trust</c:v>
                </c:pt>
                <c:pt idx="27">
                  <c:v>Bradford Teaching Hospitals NHS Foundation Trust</c:v>
                </c:pt>
                <c:pt idx="28">
                  <c:v>North Middlesex University Hospital NHS Trust</c:v>
                </c:pt>
                <c:pt idx="29">
                  <c:v>Northampton General Hospital NHS Trust</c:v>
                </c:pt>
                <c:pt idx="30">
                  <c:v>Norfolk and Norwich University Hospitals NHS Foundation Trust</c:v>
                </c:pt>
                <c:pt idx="31">
                  <c:v>Warrington and Halton Hospitals NHS Foundation Trust</c:v>
                </c:pt>
                <c:pt idx="32">
                  <c:v>Manchester University NHS Foundation Trust</c:v>
                </c:pt>
                <c:pt idx="33">
                  <c:v>Northern Devon Healthcare NHS Trust</c:v>
                </c:pt>
                <c:pt idx="34">
                  <c:v>Whittington Health NHS Trust</c:v>
                </c:pt>
                <c:pt idx="35">
                  <c:v>Blackpool Teaching Hospitals NHS Foundation Trust</c:v>
                </c:pt>
                <c:pt idx="36">
                  <c:v>Buckinghamshire Healthcare NHS Trust</c:v>
                </c:pt>
                <c:pt idx="37">
                  <c:v>James Paget University Hospitals NHS Foundation Trust</c:v>
                </c:pt>
                <c:pt idx="38">
                  <c:v>Lancashire Teaching Hospitals NHS Foundation Trust</c:v>
                </c:pt>
                <c:pt idx="39">
                  <c:v>Your Trust</c:v>
                </c:pt>
                <c:pt idx="40">
                  <c:v>Mid Cheshire Hospitals NHS Foundation Trust</c:v>
                </c:pt>
                <c:pt idx="41">
                  <c:v>Northern Care Alliance NHS Foundation Trust</c:v>
                </c:pt>
                <c:pt idx="42">
                  <c:v>Wirral University Teaching Hospital NHS Foundation Trust</c:v>
                </c:pt>
                <c:pt idx="43">
                  <c:v>Medway NHS Foundation Trust</c:v>
                </c:pt>
                <c:pt idx="44">
                  <c:v>Kettering General Hospital NHS Foundation Trust</c:v>
                </c:pt>
                <c:pt idx="45">
                  <c:v>University Hospitals of Leicester NHS Trust</c:v>
                </c:pt>
                <c:pt idx="46">
                  <c:v>The Rotherham NHS Foundation Trust</c:v>
                </c:pt>
                <c:pt idx="47">
                  <c:v>Countess of Chester Hospital NHS Foundation Trust</c:v>
                </c:pt>
                <c:pt idx="48">
                  <c:v>Dorset County Hospital NHS Foundation Trust</c:v>
                </c:pt>
                <c:pt idx="49">
                  <c:v>Liverpool University Hospitals NHS Foundation Trust</c:v>
                </c:pt>
                <c:pt idx="50">
                  <c:v>Gloucestershire Hospitals NHS Foundation Trust</c:v>
                </c:pt>
                <c:pt idx="51">
                  <c:v>Bolton NHS Foundation Trust</c:v>
                </c:pt>
                <c:pt idx="52">
                  <c:v>Homerton University Hospital NHS Foundation Trust</c:v>
                </c:pt>
                <c:pt idx="53">
                  <c:v>The Leeds Teaching Hospitals NHS Trust</c:v>
                </c:pt>
                <c:pt idx="54">
                  <c:v>York and Scarborough Teaching Hospitals NHS Foundation Trust</c:v>
                </c:pt>
                <c:pt idx="55">
                  <c:v>Croydon Health Services NHS Trust</c:v>
                </c:pt>
                <c:pt idx="56">
                  <c:v>Harrogate and District NHS Foundation Trust</c:v>
                </c:pt>
                <c:pt idx="57">
                  <c:v>United Lincolnshire Hospitals NHS Trust</c:v>
                </c:pt>
                <c:pt idx="58">
                  <c:v>University Hospitals Plymouth NHS Trust</c:v>
                </c:pt>
                <c:pt idx="59">
                  <c:v>University Hospitals Coventry and Warwickshire NHS Trust</c:v>
                </c:pt>
                <c:pt idx="60">
                  <c:v>Chelsea and Westminster Hospital NHS Foundation Trust</c:v>
                </c:pt>
                <c:pt idx="61">
                  <c:v>Walsall Healthcare NHS Trust</c:v>
                </c:pt>
                <c:pt idx="62">
                  <c:v>Northern Lincolnshire and Goole NHS Foundation Trust</c:v>
                </c:pt>
                <c:pt idx="63">
                  <c:v>Great Western Hospitals NHS Foundation Trust</c:v>
                </c:pt>
                <c:pt idx="64">
                  <c:v>Ashford and St Peter's Hospitals NHS Foundation Trust</c:v>
                </c:pt>
                <c:pt idx="65">
                  <c:v>Stockport NHS Foundation Trust</c:v>
                </c:pt>
                <c:pt idx="66">
                  <c:v>West Hertfordshire Hospitals NHS Trust</c:v>
                </c:pt>
                <c:pt idx="67">
                  <c:v>The Royal Wolverhampton NHS Trust</c:v>
                </c:pt>
                <c:pt idx="68">
                  <c:v>Nottingham University Hospitals NHS Trust</c:v>
                </c:pt>
                <c:pt idx="69">
                  <c:v>County Durham and Darlington NHS Foundation Trust</c:v>
                </c:pt>
                <c:pt idx="70">
                  <c:v>Doncaster and Bassetlaw Teaching Hospitals NHS Foundation Trust</c:v>
                </c:pt>
                <c:pt idx="71">
                  <c:v>Salisbury NHS Foundation Trust</c:v>
                </c:pt>
                <c:pt idx="72">
                  <c:v>Gateshead Health NHS Foundation Trust</c:v>
                </c:pt>
                <c:pt idx="73">
                  <c:v>University Hospitals of Morecambe Bay NHS Foundation Trust</c:v>
                </c:pt>
                <c:pt idx="74">
                  <c:v>University Hospitals of Derby and Burton NHS Foundation Trust</c:v>
                </c:pt>
                <c:pt idx="75">
                  <c:v>Calderdale and Huddersfield NHS Foundation Trust</c:v>
                </c:pt>
                <c:pt idx="76">
                  <c:v>King's College Hospital NHS Foundation Trust</c:v>
                </c:pt>
                <c:pt idx="77">
                  <c:v>Airedale NHS Foundation Trust</c:v>
                </c:pt>
                <c:pt idx="78">
                  <c:v>Maidstone and Tunbridge Wells NHS Trust</c:v>
                </c:pt>
                <c:pt idx="79">
                  <c:v>Portsmouth Hospitals University NHS Trust</c:v>
                </c:pt>
                <c:pt idx="80">
                  <c:v>St George's University Hospitals NHS Foundation Trust</c:v>
                </c:pt>
                <c:pt idx="81">
                  <c:v>East Suffolk and North Essex NHS Foundation Trust</c:v>
                </c:pt>
                <c:pt idx="82">
                  <c:v>Birmingham Women's and Children's NHS Foundation Trust</c:v>
                </c:pt>
                <c:pt idx="83">
                  <c:v>Milton Keynes University Hospital NHS Foundation Trust</c:v>
                </c:pt>
                <c:pt idx="84">
                  <c:v>Cambridge University Hospitals NHS Foundation Trust</c:v>
                </c:pt>
                <c:pt idx="85">
                  <c:v>Lewisham and Greenwich NHS Trust</c:v>
                </c:pt>
                <c:pt idx="86">
                  <c:v>Kingston Hospital NHS Foundation Trust</c:v>
                </c:pt>
                <c:pt idx="87">
                  <c:v>University College London Hospitals NHS Foundation Trust</c:v>
                </c:pt>
                <c:pt idx="88">
                  <c:v>Sandwell and West Birmingham Hospitals NHS Trust</c:v>
                </c:pt>
                <c:pt idx="89">
                  <c:v>Surrey and Sussex Healthcare NHS Trust</c:v>
                </c:pt>
                <c:pt idx="90">
                  <c:v>University Hospitals of North Midlands NHS Trust</c:v>
                </c:pt>
                <c:pt idx="91">
                  <c:v>East and North Hertfordshire NHS Trust</c:v>
                </c:pt>
                <c:pt idx="92">
                  <c:v>Royal Berkshire NHS Foundation Trust</c:v>
                </c:pt>
                <c:pt idx="93">
                  <c:v>University Hospitals Bristol and Weston NHS Foundation Trust</c:v>
                </c:pt>
                <c:pt idx="94">
                  <c:v>East Cheshire NHS Trust</c:v>
                </c:pt>
                <c:pt idx="95">
                  <c:v>Royal Devon and Exeter NHS Foundation Trust</c:v>
                </c:pt>
                <c:pt idx="96">
                  <c:v>North Bristol NHS Trust</c:v>
                </c:pt>
                <c:pt idx="97">
                  <c:v>Hull University Teaching Hospitals NHS Trust</c:v>
                </c:pt>
                <c:pt idx="98">
                  <c:v>Frimley Health NHS Foundation Trust</c:v>
                </c:pt>
                <c:pt idx="99">
                  <c:v>North Cumbria Integrated Care NHS Foundation Trust</c:v>
                </c:pt>
                <c:pt idx="100">
                  <c:v>Epsom and St Helier University Hospitals NHS Trust</c:v>
                </c:pt>
                <c:pt idx="101">
                  <c:v>Somerset NHS Foundation Trust</c:v>
                </c:pt>
                <c:pt idx="102">
                  <c:v>University Hospitals Dorset NHS Foundation Trust</c:v>
                </c:pt>
                <c:pt idx="103">
                  <c:v>Barts Health NHS Trust</c:v>
                </c:pt>
                <c:pt idx="104">
                  <c:v>North Tees and Hartlepool NHS Foundation Trust</c:v>
                </c:pt>
                <c:pt idx="105">
                  <c:v>Chesterfield Royal Hospital NHS Foundation Trust</c:v>
                </c:pt>
                <c:pt idx="106">
                  <c:v>Hampshire Hospitals NHS Foundation Trust</c:v>
                </c:pt>
                <c:pt idx="107">
                  <c:v>Royal Surrey NHS Foundation Trust</c:v>
                </c:pt>
                <c:pt idx="108">
                  <c:v>Guy's and St Thomas' NHS Foundation Trust</c:v>
                </c:pt>
                <c:pt idx="109">
                  <c:v>University Hospital Southampton NHS Foundation Trust</c:v>
                </c:pt>
                <c:pt idx="110">
                  <c:v>Imperial College Healthcare NHS Trust</c:v>
                </c:pt>
                <c:pt idx="111">
                  <c:v>Sheffield Teaching Hospitals NHS Foundation Trust</c:v>
                </c:pt>
                <c:pt idx="112">
                  <c:v>Oxford University Hospitals NHS Foundation Trust</c:v>
                </c:pt>
                <c:pt idx="113">
                  <c:v>Yeovil District Hospital NHS Foundation Trust</c:v>
                </c:pt>
                <c:pt idx="114">
                  <c:v>South Tees Hospitals NHS Foundation Trust</c:v>
                </c:pt>
                <c:pt idx="115">
                  <c:v>South Warwickshire NHS Foundation Trust</c:v>
                </c:pt>
                <c:pt idx="116">
                  <c:v>Royal United Hospitals Bath NHS Foundation Trust</c:v>
                </c:pt>
                <c:pt idx="117">
                  <c:v>South Tyneside and Sunderland NHS Foundation Trust</c:v>
                </c:pt>
                <c:pt idx="118">
                  <c:v>The Newcastle upon Tyne Hospitals NHS Foundation Trust</c:v>
                </c:pt>
                <c:pt idx="119">
                  <c:v>The Walton Centre NHS Foundation Trust</c:v>
                </c:pt>
                <c:pt idx="120">
                  <c:v>East Sussex Healthcare NHS Trust</c:v>
                </c:pt>
                <c:pt idx="121">
                  <c:v>Sherwood Forest Hospitals NHS Foundation Trust</c:v>
                </c:pt>
                <c:pt idx="122">
                  <c:v>The Robert Jones and Agnes Hunt Orthopaedic Hospital NHS Foundation Trust</c:v>
                </c:pt>
                <c:pt idx="123">
                  <c:v>West Suffolk NHS Foundation Trust</c:v>
                </c:pt>
                <c:pt idx="124">
                  <c:v>Northumbria Healthcare NHS Foundation Trust</c:v>
                </c:pt>
                <c:pt idx="125">
                  <c:v>Liverpool Women's NHS Foundation Trust</c:v>
                </c:pt>
                <c:pt idx="126">
                  <c:v>Royal National Orthopaedic Hospital NHS Trust</c:v>
                </c:pt>
                <c:pt idx="127">
                  <c:v>The Royal Orthopaedic Hospital NHS Foundation Trust</c:v>
                </c:pt>
                <c:pt idx="128">
                  <c:v>The Clatterbridge Cancer Centre NHS Foundation Trust</c:v>
                </c:pt>
                <c:pt idx="129">
                  <c:v>Liverpool Heart and Chest Hospital NHS Foundation Trust</c:v>
                </c:pt>
                <c:pt idx="130">
                  <c:v>The Royal Marsden NHS Foundation Trust</c:v>
                </c:pt>
                <c:pt idx="131">
                  <c:v>Queen Victoria Hospital NHS Foundation Trust</c:v>
                </c:pt>
                <c:pt idx="132">
                  <c:v>The Christie NHS Foundation Trust</c:v>
                </c:pt>
                <c:pt idx="133">
                  <c:v>Royal Papworth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6.8274189882378904</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F46-4CDF-B5B2-3CD1BF21ACB4}"/>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049-427E-9F98-C9350A24947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049-427E-9F98-C9350A24947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049-427E-9F98-C9350A24947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049-427E-9F98-C9350A24947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049-427E-9F98-C9350A24947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049-427E-9F98-C9350A24947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049-427E-9F98-C9350A24947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049-427E-9F98-C9350A24947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049-427E-9F98-C9350A24947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33-4629-8161-EFA2EEA3CAD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33-4629-8161-EFA2EEA3CAD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33-4629-8161-EFA2EEA3CAD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33-4629-8161-EFA2EEA3CAD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33-4629-8161-EFA2EEA3CAD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33-4629-8161-EFA2EEA3CAD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33-4629-8161-EFA2EEA3CAD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33-4629-8161-EFA2EEA3CAD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32F-4660-AEF6-F6C3794B05D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C87-487A-939E-0B0E2297D76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C87-487A-939E-0B0E2297D76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C87-487A-939E-0B0E2297D76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6.5</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C87-487A-939E-0B0E2297D76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C87-487A-939E-0B0E2297D76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C87-487A-939E-0B0E2297D76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C87-487A-939E-0B0E2297D76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C87-487A-939E-0B0E2297D76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C87-487A-939E-0B0E2297D76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C1-4A2F-B397-0769D22EAC0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DAE-46EA-89AE-C2DFB3CB093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6DA-4DD0-A23D-9CA3453F499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C30-4038-AD69-EF2A2B2567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C30-4038-AD69-EF2A2B2567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C30-4038-AD69-EF2A2B2567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C30-4038-AD69-EF2A2B2567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C30-4038-AD69-EF2A2B2567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C30-4038-AD69-EF2A2B2567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C30-4038-AD69-EF2A2B2567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C30-4038-AD69-EF2A2B2567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CC6-4D26-ADBF-FF14772BF3D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CC6-4D26-ADBF-FF14772BF3D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CC6-4D26-ADBF-FF14772BF3D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CC6-4D26-ADBF-FF14772BF3D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CC6-4D26-ADBF-FF14772BF3D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CC6-4D26-ADBF-FF14772BF3D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CC6-4D26-ADBF-FF14772BF3D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CC6-4D26-ADBF-FF14772BF3D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CC6-4D26-ADBF-FF14772BF3D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Sheet1!$B$2:$B$6</c:f>
              <c:numCache>
                <c:formatCode>0.0</c:formatCode>
                <c:ptCount val="5"/>
                <c:pt idx="0">
                  <c:v>8.8000000000000007</c:v>
                </c:pt>
                <c:pt idx="1">
                  <c:v>8.6999999999999993</c:v>
                </c:pt>
                <c:pt idx="2">
                  <c:v>8.6999999999999993</c:v>
                </c:pt>
                <c:pt idx="3">
                  <c:v>8.1999999999999993</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754-4B68-AE4C-4A46F508548A}"/>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Liverpool Heart and Chest Hospital NHS Foundation Trust</c:v>
                </c:pt>
                <c:pt idx="2">
                  <c:v>The Clatterbridge Cancer Centre NHS Foundation Trust</c:v>
                </c:pt>
                <c:pt idx="3">
                  <c:v>Liverpool Women's NHS Foundation Trust</c:v>
                </c:pt>
                <c:pt idx="4">
                  <c:v>The Walton Centre NHS Foundation Trust</c:v>
                </c:pt>
              </c:strCache>
            </c:strRef>
          </c:cat>
          <c:val>
            <c:numRef>
              <c:f>Sheet1!$C$2:$C$6</c:f>
              <c:numCache>
                <c:formatCode>0.0</c:formatCode>
                <c:ptCount val="5"/>
                <c:pt idx="0">
                  <c:v>1.1999999999999993</c:v>
                </c:pt>
                <c:pt idx="1">
                  <c:v>1.3000000000000007</c:v>
                </c:pt>
                <c:pt idx="2">
                  <c:v>1.3000000000000007</c:v>
                </c:pt>
                <c:pt idx="3">
                  <c:v>1.8000000000000007</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754-4B68-AE4C-4A46F508548A}"/>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A66-41DB-BD85-0AE554F3B56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A66-41DB-BD85-0AE554F3B56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A66-41DB-BD85-0AE554F3B56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5.7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A66-41DB-BD85-0AE554F3B56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A66-41DB-BD85-0AE554F3B56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A66-41DB-BD85-0AE554F3B56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A66-41DB-BD85-0AE554F3B56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4.3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A66-41DB-BD85-0AE554F3B56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CF18-42C2-A176-05805CDD794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CF18-42C2-A176-05805CDD794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CF18-42C2-A176-05805CDD794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5.6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CF18-42C2-A176-05805CDD794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CF18-42C2-A176-05805CDD794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CF18-42C2-A176-05805CDD794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CF18-42C2-A176-05805CDD794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CF18-42C2-A176-05805CDD794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c:v>
                </c:pt>
                <c:pt idx="1">
                  <c:v>4.4000000000000004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CF18-42C2-A176-05805CDD794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CD8-4E17-BF24-E0E1A7FCB77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CD8-4E17-BF24-E0E1A7FCB77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CD8-4E17-BF24-E0E1A7FCB77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CD8-4E17-BF24-E0E1A7FCB77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CD8-4E17-BF24-E0E1A7FCB77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CD8-4E17-BF24-E0E1A7FCB77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CD8-4E17-BF24-E0E1A7FCB77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0.40000000000000036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CD8-4E17-BF24-E0E1A7FCB77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58D-469D-A78E-477E5A434AD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58D-469D-A78E-477E5A434AD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58D-469D-A78E-477E5A434AD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58D-469D-A78E-477E5A434AD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58D-469D-A78E-477E5A434AD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58D-469D-A78E-477E5A434AD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58D-469D-A78E-477E5A434AD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58D-469D-A78E-477E5A434AD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0.40000000000000036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58D-469D-A78E-477E5A434AD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C79-4BAB-B3ED-1B908E06AF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C79-4BAB-B3ED-1B908E06AF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C79-4BAB-B3ED-1B908E06AF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C79-4BAB-B3ED-1B908E06AF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C79-4BAB-B3ED-1B908E06AF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C79-4BAB-B3ED-1B908E06AF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C79-4BAB-B3ED-1B908E06AF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C79-4BAB-B3ED-1B908E06AF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00A-4F43-80D7-8DDFB2B34ED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7F-422C-8850-5A99090DCF0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7F-422C-8850-5A99090DCF0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7F-422C-8850-5A99090DCF0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8.9</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7F-422C-8850-5A99090DCF0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7F-422C-8850-5A99090DCF0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7F-422C-8850-5A99090DCF0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7F-422C-8850-5A99090DCF0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7F-422C-8850-5A99090DCF0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1.0999999999999996</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7F-422C-8850-5A99090DCF0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F1A-4773-9A71-F38BD0DEB00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1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36-40F0-9D45-2A5A779619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Hospitals NHS Foundation Trust</c:v>
                </c:pt>
              </c:strCache>
            </c:strRef>
          </c:cat>
          <c:val>
            <c:numRef>
              <c:f>Sheet1!$B$2:$B$6</c:f>
              <c:numCache>
                <c:formatCode>0.0</c:formatCode>
                <c:ptCount val="5"/>
                <c:pt idx="0">
                  <c:v>6.3</c:v>
                </c:pt>
                <c:pt idx="1">
                  <c:v>6.3</c:v>
                </c:pt>
                <c:pt idx="2">
                  <c:v>6.7</c:v>
                </c:pt>
                <c:pt idx="3">
                  <c:v>6.7</c:v>
                </c:pt>
                <c:pt idx="4">
                  <c:v>6.8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6F0A-4D14-8206-8589C62363B2}"/>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Wrightington, Wigan and Leigh NHS Foundation Trust</c:v>
                </c:pt>
                <c:pt idx="1">
                  <c:v>Tameside and Glossop Integrated Care NHS Foundation Trust</c:v>
                </c:pt>
                <c:pt idx="2">
                  <c:v>Southport and Ormskirk Hospital NHS Trust</c:v>
                </c:pt>
                <c:pt idx="3">
                  <c:v>St Helens and Knowsley Teaching Hospitals NHS Trust</c:v>
                </c:pt>
                <c:pt idx="4">
                  <c:v>Warrington and Halton Hospitals NHS Foundation Trust</c:v>
                </c:pt>
              </c:strCache>
            </c:strRef>
          </c:cat>
          <c:val>
            <c:numRef>
              <c:f>Sheet1!$C$2:$C$6</c:f>
              <c:numCache>
                <c:formatCode>0.0</c:formatCode>
                <c:ptCount val="5"/>
                <c:pt idx="0">
                  <c:v>3.7</c:v>
                </c:pt>
                <c:pt idx="1">
                  <c:v>3.7</c:v>
                </c:pt>
                <c:pt idx="2">
                  <c:v>3.3</c:v>
                </c:pt>
                <c:pt idx="3">
                  <c:v>3.3</c:v>
                </c:pt>
                <c:pt idx="4">
                  <c:v>3.2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6F0A-4D14-8206-8589C62363B2}"/>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4C-4F68-A5DA-50A8146CE38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4C-4F68-A5DA-50A8146CE38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4C-4F68-A5DA-50A8146CE38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4C-4F68-A5DA-50A8146CE38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4C-4F68-A5DA-50A8146CE38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4C-4F68-A5DA-50A8146CE38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4C-4F68-A5DA-50A8146CE38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4C-4F68-A5DA-50A8146CE38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CCD-4F38-B4D9-2C4574C0AE3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CCD-4F38-B4D9-2C4574C0AE3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FCCD-4F38-B4D9-2C4574C0AE3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9.5</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FCCD-4F38-B4D9-2C4574C0AE3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FCCD-4F38-B4D9-2C4574C0AE3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FCCD-4F38-B4D9-2C4574C0AE3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FCCD-4F38-B4D9-2C4574C0AE3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FCCD-4F38-B4D9-2C4574C0AE3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FCCD-4F38-B4D9-2C4574C0AE3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417-43DA-8DF4-1BF485D103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417-43DA-8DF4-1BF485D103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417-43DA-8DF4-1BF485D103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417-43DA-8DF4-1BF485D103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417-43DA-8DF4-1BF485D103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417-43DA-8DF4-1BF485D103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417-43DA-8DF4-1BF485D103E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417-43DA-8DF4-1BF485D103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D7E-4C92-A8BF-C90615C5CB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FF-46B5-B3F4-06DC02E3AF9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FF-46B5-B3F4-06DC02E3AF9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FF-46B5-B3F4-06DC02E3AF9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8.6999999999999993</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FF-46B5-B3F4-06DC02E3AF9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FF-46B5-B3F4-06DC02E3AF9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FF-46B5-B3F4-06DC02E3AF9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FF-46B5-B3F4-06DC02E3AF9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FF-46B5-B3F4-06DC02E3AF9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1.3000000000000007</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FF-46B5-B3F4-06DC02E3AF9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94-4C8B-BBA0-999CE4448DE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B1D-435D-8151-F3C81976B45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B1D-435D-8151-F3C81976B45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B1D-435D-8151-F3C81976B45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B1D-435D-8151-F3C81976B45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B1D-435D-8151-F3C81976B45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B1D-435D-8151-F3C81976B45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B1D-435D-8151-F3C81976B45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B1D-435D-8151-F3C81976B45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CAB-495B-A887-0F60BEC1DBA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CAB-495B-A887-0F60BEC1DBA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CAB-495B-A887-0F60BEC1DBA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9.3000000000000007</c:v>
                </c:pt>
                <c:pt idx="1">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CAB-495B-A887-0F60BEC1DBA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CAB-495B-A887-0F60BEC1DBA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CAB-495B-A887-0F60BEC1DBA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CAB-495B-A887-0F60BEC1DBA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CAB-495B-A887-0F60BEC1DBA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CAB-495B-A887-0F60BEC1DBA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FF7D-4BD0-BF96-F05181E8D15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FF7D-4BD0-BF96-F05181E8D15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FF7D-4BD0-BF96-F05181E8D15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FF7D-4BD0-BF96-F05181E8D15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FF7D-4BD0-BF96-F05181E8D15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FF7D-4BD0-BF96-F05181E8D15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FF7D-4BD0-BF96-F05181E8D15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1.0999999999999996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FF7D-4BD0-BF96-F05181E8D15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3-4431-A307-9C21F789BDB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2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E6B-4B87-8F69-EFD107357B2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908-47A7-9402-1022B70239E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908-47A7-9402-1022B70239E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908-47A7-9402-1022B70239E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c:v>
                </c:pt>
                <c:pt idx="1">
                  <c:v>8.8000000000000007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908-47A7-9402-1022B70239E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908-47A7-9402-1022B70239E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908-47A7-9402-1022B70239E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908-47A7-9402-1022B70239EB}"/>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908-47A7-9402-1022B70239EB}"/>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c:v>
                </c:pt>
                <c:pt idx="1">
                  <c:v>1.1999999999999993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908-47A7-9402-1022B70239E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D4F-4D7C-BCCD-626532D66E6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6A3-49E3-A65C-9F12567133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6A3-49E3-A65C-9F12567133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6A3-49E3-A65C-9F12567133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6A3-49E3-A65C-9F12567133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6A3-49E3-A65C-9F12567133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6A3-49E3-A65C-9F12567133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6A3-49E3-A65C-9F12567133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6A3-49E3-A65C-9F12567133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F3-4EFB-9650-2347796BDA7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F3-4EFB-9650-2347796BDA7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F3-4EFB-9650-2347796BDA7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9.1999999999999993</c:v>
                </c:pt>
                <c:pt idx="1">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F3-4EFB-9650-2347796BDA7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F3-4EFB-9650-2347796BDA7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F3-4EFB-9650-2347796BDA7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F3-4EFB-9650-2347796BDA7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F3-4EFB-9650-2347796BDA7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F3-4EFB-9650-2347796BDA7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8B2-40FA-BCD2-F5A2EC057561}"/>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8B2-40FA-BCD2-F5A2EC057561}"/>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8B2-40FA-BCD2-F5A2EC057561}"/>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8B2-40FA-BCD2-F5A2EC057561}"/>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8B2-40FA-BCD2-F5A2EC057561}"/>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8B2-40FA-BCD2-F5A2EC057561}"/>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8B2-40FA-BCD2-F5A2EC057561}"/>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8B2-40FA-BCD2-F5A2EC057561}"/>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5C2-4E20-ADA7-EBC298D7EF0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AEAC-4FB5-B315-353278AEB3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AEAC-4FB5-B315-353278AEB3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AEAC-4FB5-B315-353278AEB3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AEAC-4FB5-B315-353278AEB3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AEAC-4FB5-B315-353278AEB3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AEAC-4FB5-B315-353278AEB3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AEAC-4FB5-B315-353278AEB3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AEAC-4FB5-B315-353278AEB3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2.5999999999999996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AEAC-4FB5-B315-353278AEB3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8F1-4658-99F3-2F77C754501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9F6-40D9-B7D4-90F0CE5F490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EC8-4115-9D87-83EE545E48C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EC8-4115-9D87-83EE545E48C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EC8-4115-9D87-83EE545E48C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EC8-4115-9D87-83EE545E48C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EC8-4115-9D87-83EE545E48C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EC8-4115-9D87-83EE545E48C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EC8-4115-9D87-83EE545E48C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EC8-4115-9D87-83EE545E48C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EC5-4B15-913F-7E193D527DB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EC5-4B15-913F-7E193D527DB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EC5-4B15-913F-7E193D527DB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EC5-4B15-913F-7E193D527DB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EC5-4B15-913F-7E193D527DB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EC5-4B15-913F-7E193D527DB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EC5-4B15-913F-7E193D527DB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EC5-4B15-913F-7E193D527DB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EC5-4B15-913F-7E193D527DB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849F-453C-987B-C0E3D1B358F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849F-453C-987B-C0E3D1B358F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849F-453C-987B-C0E3D1B358F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849F-453C-987B-C0E3D1B358F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849F-453C-987B-C0E3D1B358F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849F-453C-987B-C0E3D1B358F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849F-453C-987B-C0E3D1B358F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849F-453C-987B-C0E3D1B358F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29-4FC7-A56B-F2B363C7929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638-4AF3-A485-2E0E30E24EC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638-4AF3-A485-2E0E30E24EC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638-4AF3-A485-2E0E30E24EC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7.7</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638-4AF3-A485-2E0E30E24EC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638-4AF3-A485-2E0E30E24EC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638-4AF3-A485-2E0E30E24EC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638-4AF3-A485-2E0E30E24EC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638-4AF3-A485-2E0E30E24EC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2.2999999999999998</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638-4AF3-A485-2E0E30E24EC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57E-4E68-B674-CD12C8DFC4E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0B19-431C-B11F-F7F68FDC61C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0B19-431C-B11F-F7F68FDC61C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0B19-431C-B11F-F7F68FDC61C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0B19-431C-B11F-F7F68FDC61C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0B19-431C-B11F-F7F68FDC61C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0B19-431C-B11F-F7F68FDC61C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0B19-431C-B11F-F7F68FDC61CA}"/>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0B19-431C-B11F-F7F68FDC61C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97B-4136-81D6-30CA231EAFC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97B-4136-81D6-30CA231EAFC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97B-4136-81D6-30CA231EAFC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97B-4136-81D6-30CA231EAFC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97B-4136-81D6-30CA231EAFC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97B-4136-81D6-30CA231EAFC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9.9</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97B-4136-81D6-30CA231EAFC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97B-4136-81D6-30CA231EAFC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9.9999999999999645E-2</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97B-4136-81D6-30CA231EAFC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5.3025405580590999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9C7-4EA4-8B3C-F31E4F156B0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9C7-4EA4-8B3C-F31E4F156B0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0.47616444194090057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9C7-4EA4-8B3C-F31E4F156B0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0.16861799999999949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9C7-4EA4-8B3C-F31E4F156B0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1.7603439999999999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9C7-4EA4-8B3C-F31E4F156B0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9C7-4EA4-8B3C-F31E4F156B0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0.77343200000000056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9C7-4EA4-8B3C-F31E4F156B0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0.76479199999999992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9C7-4EA4-8B3C-F31E4F156B0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6.0520849999999999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9C7-4EA4-8B3C-F31E4F156B0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9C7-4EA4-8B3C-F31E4F156B02}"/>
              </c:ext>
            </c:extLst>
          </c:dPt>
          <c:xVal>
            <c:numRef>
              <c:f>Sheet1!$B$12</c:f>
              <c:numCache>
                <c:formatCode>0.000000</c:formatCode>
                <c:ptCount val="1"/>
                <c:pt idx="0">
                  <c:v>6.8274949999999999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9C7-4EA4-8B3C-F31E4F156B02}"/>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effectLst/>
                        <a:latin typeface="Arial" panose="020B0604020202020204" pitchFamily="34" charset="0"/>
                        <a:cs typeface="Arial" panose="020B0604020202020204" pitchFamily="34" charset="0"/>
                      </a:rPr>
                      <a:t>Q3. </a:t>
                    </a:r>
                    <a:r>
                      <a:rPr lang="en-GB" sz="900" b="0" i="0" u="none" strike="noStrike" baseline="0" dirty="0">
                        <a:effectLst/>
                      </a:rPr>
                      <a:t>How long do you feel you had to wait to get to a bed on a ward after you arrived at the hospital?</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9C7-4EA4-8B3C-F31E4F156B0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9C7-4EA4-8B3C-F31E4F156B0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9AA5-4FCA-862B-B0D424D2CC8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9AA5-4FCA-862B-B0D424D2CC8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9AA5-4FCA-862B-B0D424D2CC8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9AA5-4FCA-862B-B0D424D2CC8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9AA5-4FCA-862B-B0D424D2CC8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9AA5-4FCA-862B-B0D424D2CC8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9AA5-4FCA-862B-B0D424D2CC8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9AA5-4FCA-862B-B0D424D2CC8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2D7-4EFF-AC41-76B38C6D585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DB6-4CED-A7F8-21EF1DF83C7A}"/>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DB6-4CED-A7F8-21EF1DF83C7A}"/>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DB6-4CED-A7F8-21EF1DF83C7A}"/>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8.8000000000000007</c:v>
                </c:pt>
                <c:pt idx="1">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DB6-4CED-A7F8-21EF1DF83C7A}"/>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DB6-4CED-A7F8-21EF1DF83C7A}"/>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DB6-4CED-A7F8-21EF1DF83C7A}"/>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DB6-4CED-A7F8-21EF1DF83C7A}"/>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DB6-4CED-A7F8-21EF1DF83C7A}"/>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1.1999999999999993</c:v>
                </c:pt>
                <c:pt idx="1">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DB6-4CED-A7F8-21EF1DF83C7A}"/>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BB-4668-9E94-F46C002F02C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4C6-46BC-BDC5-83179147B97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4C6-46BC-BDC5-83179147B97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4C6-46BC-BDC5-83179147B97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4C6-46BC-BDC5-83179147B97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4C6-46BC-BDC5-83179147B97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4C6-46BC-BDC5-83179147B97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4C6-46BC-BDC5-83179147B97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4C6-46BC-BDC5-83179147B97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FF7-463C-A926-3CB9698E3C6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FF7-463C-A926-3CB9698E3C6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FF7-463C-A926-3CB9698E3C6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7.3</c:v>
                </c:pt>
                <c:pt idx="1">
                  <c:v>6.6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FF7-463C-A926-3CB9698E3C6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FF7-463C-A926-3CB9698E3C6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FF7-463C-A926-3CB9698E3C6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FF7-463C-A926-3CB9698E3C6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FF7-463C-A926-3CB9698E3C6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2.7</c:v>
                </c:pt>
                <c:pt idx="1">
                  <c:v>3.4000000000000004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FF7-463C-A926-3CB9698E3C6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651-4D95-ACEA-C1303685D92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651-4D95-ACEA-C1303685D92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651-4D95-ACEA-C1303685D92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651-4D95-ACEA-C1303685D92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651-4D95-ACEA-C1303685D92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651-4D95-ACEA-C1303685D92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651-4D95-ACEA-C1303685D92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651-4D95-ACEA-C1303685D92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C83-4AD4-83DD-DE979183523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A78-4167-BDFD-7FBD3CAF119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A78-4167-BDFD-7FBD3CAF119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A78-4167-BDFD-7FBD3CAF119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A78-4167-BDFD-7FBD3CAF119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A78-4167-BDFD-7FBD3CAF119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A78-4167-BDFD-7FBD3CAF119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9.8000000000000007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A78-4167-BDFD-7FBD3CAF119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A78-4167-BDFD-7FBD3CAF119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0.19999999999999929</c:v>
                </c:pt>
                <c:pt idx="1">
                  <c:v>0.5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A78-4167-BDFD-7FBD3CAF119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6.0934229999999996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F28-4CAA-B082-D5ECBB578D9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2.4575000000000458E-2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F28-4CAA-B082-D5ECBB578D9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0.50520500000000013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F28-4CAA-B082-D5ECBB578D9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0.14084699999999994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F28-4CAA-B082-D5ECBB578D9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1.4704269999999999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F28-4CAA-B082-D5ECBB578D9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F28-4CAA-B082-D5ECBB578D9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0.64605300000000021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F28-4CAA-B082-D5ECBB578D9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0.29670400000000008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F28-4CAA-B082-D5ECBB578D9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7.6027529999999999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F28-4CAA-B082-D5ECBB578D9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F28-4CAA-B082-D5ECBB578D93}"/>
              </c:ext>
            </c:extLst>
          </c:dPt>
          <c:xVal>
            <c:numRef>
              <c:f>Sheet1!$B$12</c:f>
              <c:numCache>
                <c:formatCode>0.000000</c:formatCode>
                <c:ptCount val="1"/>
                <c:pt idx="0">
                  <c:v>7.4992640000000002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F28-4CAA-B082-D5ECBB578D9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 </a:t>
                    </a:r>
                    <a:r>
                      <a:rPr lang="en-GB" sz="900" b="0" i="0" u="none" strike="noStrike" baseline="0" dirty="0">
                        <a:effectLst/>
                      </a:rPr>
                      <a:t>How did you feel about the length of time you were on the waiting list before your admission to hospital?</a:t>
                    </a:r>
                    <a:endParaRPr lang="en-GB" dirty="0"/>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2F28-4CAA-B082-D5ECBB578D9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F28-4CAA-B082-D5ECBB578D9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46D-4E51-8158-BE0D06D0627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69-4932-B556-4F94246BC40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69-4932-B556-4F94246BC40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69-4932-B556-4F94246BC40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8.8000000000000007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69-4932-B556-4F94246BC40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69-4932-B556-4F94246BC40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69-4932-B556-4F94246BC40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69-4932-B556-4F94246BC405}"/>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1.1999999999999993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69-4932-B556-4F94246BC40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C2D-4EAC-B313-769B1F41F33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C2D-4EAC-B313-769B1F41F33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C2D-4EAC-B313-769B1F41F33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C2D-4EAC-B313-769B1F41F33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9.5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C2D-4EAC-B313-769B1F41F33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C2D-4EAC-B313-769B1F41F33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C2D-4EAC-B313-769B1F41F33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C2D-4EAC-B313-769B1F41F33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C2D-4EAC-B313-769B1F41F33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9C7-442A-8484-2CAACAB4B8A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9C7-442A-8484-2CAACAB4B8A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9C7-442A-8484-2CAACAB4B8A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8.3000000000000007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9C7-442A-8484-2CAACAB4B8A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9C7-442A-8484-2CAACAB4B8A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9C7-442A-8484-2CAACAB4B8A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9C7-442A-8484-2CAACAB4B8A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1.6999999999999993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9C7-442A-8484-2CAACAB4B8A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367-479D-B901-0C1C8ADAC2D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66B-4654-9918-A28A0008E52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66B-4654-9918-A28A0008E52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66B-4654-9918-A28A0008E52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66B-4654-9918-A28A0008E52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66B-4654-9918-A28A0008E52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9.3000000000000007</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66B-4654-9918-A28A0008E52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66B-4654-9918-A28A0008E52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66B-4654-9918-A28A0008E52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0.69999999999999929</c:v>
                </c:pt>
                <c:pt idx="1">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66B-4654-9918-A28A0008E52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318-4FEF-89E5-18AF28DB785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615-4604-8F82-96F27C24881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615-4604-8F82-96F27C24881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615-4604-8F82-96F27C24881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615-4604-8F82-96F27C24881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615-4604-8F82-96F27C24881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615-4604-8F82-96F27C24881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615-4604-8F82-96F27C24881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615-4604-8F82-96F27C24881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4F4-450E-B993-21634AB674C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2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7D8-489A-8BDE-666080E16485}"/>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7D8-489A-8BDE-666080E16485}"/>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7D8-489A-8BDE-666080E16485}"/>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7D8-489A-8BDE-666080E16485}"/>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7D8-489A-8BDE-666080E16485}"/>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7D8-489A-8BDE-666080E16485}"/>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9.6</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7D8-489A-8BDE-666080E16485}"/>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7D8-489A-8BDE-666080E16485}"/>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0.40000000000000036</c:v>
                </c:pt>
                <c:pt idx="1">
                  <c:v>0.90000000000000036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7D8-489A-8BDE-666080E16485}"/>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155-4D8D-B6F3-6608F04B9F0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155-4D8D-B6F3-6608F04B9F0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155-4D8D-B6F3-6608F04B9F0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155-4D8D-B6F3-6608F04B9F0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155-4D8D-B6F3-6608F04B9F0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155-4D8D-B6F3-6608F04B9F0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155-4D8D-B6F3-6608F04B9F0F}"/>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155-4D8D-B6F3-6608F04B9F0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FBE-4DC7-B8B0-FC8F15DD1C4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3D6-4E99-9A81-287CBBCB0A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3D6-4E99-9A81-287CBBCB0A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B3D6-4E99-9A81-287CBBCB0A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B3D6-4E99-9A81-287CBBCB0A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B3D6-4E99-9A81-287CBBCB0A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B3D6-4E99-9A81-287CBBCB0A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B3D6-4E99-9A81-287CBBCB0A76}"/>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B3D6-4E99-9A81-287CBBCB0A76}"/>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B3D6-4E99-9A81-287CBBCB0A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9F8-42C5-88A8-A2F06E54653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5B9-479B-8FF1-976B9DCFA44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5B9-479B-8FF1-976B9DCFA44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5B9-479B-8FF1-976B9DCFA44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5B9-479B-8FF1-976B9DCFA44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5B9-479B-8FF1-976B9DCFA44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5B9-479B-8FF1-976B9DCFA44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5B9-479B-8FF1-976B9DCFA44D}"/>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5B9-479B-8FF1-976B9DCFA44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8D6-422D-9E88-2B79EE74848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8D6-422D-9E88-2B79EE74848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58D6-422D-9E88-2B79EE74848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6.4</c:v>
                </c:pt>
                <c:pt idx="1">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58D6-422D-9E88-2B79EE74848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58D6-422D-9E88-2B79EE74848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58D6-422D-9E88-2B79EE74848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58D6-422D-9E88-2B79EE74848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58D6-422D-9E88-2B79EE74848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3.5999999999999996</c:v>
                </c:pt>
                <c:pt idx="1">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58D6-422D-9E88-2B79EE74848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E219-45BC-974E-E07691E15B76}"/>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E219-45BC-974E-E07691E15B76}"/>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E219-45BC-974E-E07691E15B76}"/>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E219-45BC-974E-E07691E15B76}"/>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E219-45BC-974E-E07691E15B76}"/>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E219-45BC-974E-E07691E15B76}"/>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E219-45BC-974E-E07691E15B76}"/>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E219-45BC-974E-E07691E15B76}"/>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DB8-46A9-B761-BB05EBE8F03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E02-48D6-BDB6-9E03C3447F4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AEC-40EE-8507-6FB8078E64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AEC-40EE-8507-6FB8078E64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AEC-40EE-8507-6FB8078E64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AEC-40EE-8507-6FB8078E64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AEC-40EE-8507-6FB8078E64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AEC-40EE-8507-6FB8078E64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AEC-40EE-8507-6FB8078E64C9}"/>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AEC-40EE-8507-6FB8078E64C9}"/>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AEC-40EE-8507-6FB8078E64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F5E-4020-8521-FD6F6820A33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FF4-421F-BC98-D3103DA5BD0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FF4-421F-BC98-D3103DA5BD0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FF4-421F-BC98-D3103DA5BD0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FF4-421F-BC98-D3103DA5BD0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FF4-421F-BC98-D3103DA5BD0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FF4-421F-BC98-D3103DA5BD0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FF4-421F-BC98-D3103DA5BD00}"/>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FF4-421F-BC98-D3103DA5BD0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536-4F66-B99E-CBF5BEF3B753}"/>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536-4F66-B99E-CBF5BEF3B753}"/>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536-4F66-B99E-CBF5BEF3B753}"/>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7.8</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536-4F66-B99E-CBF5BEF3B753}"/>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536-4F66-B99E-CBF5BEF3B753}"/>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536-4F66-B99E-CBF5BEF3B753}"/>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536-4F66-B99E-CBF5BEF3B753}"/>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536-4F66-B99E-CBF5BEF3B753}"/>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2.2000000000000002</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536-4F66-B99E-CBF5BEF3B753}"/>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0EC-41D1-B8A5-5A21E6603E4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0EC-41D1-B8A5-5A21E6603E4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0EC-41D1-B8A5-5A21E6603E4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0EC-41D1-B8A5-5A21E6603E4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0EC-41D1-B8A5-5A21E6603E4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0EC-41D1-B8A5-5A21E6603E4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0EC-41D1-B8A5-5A21E6603E4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1.9000000000000004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0EC-41D1-B8A5-5A21E6603E4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447-4369-9E73-506ED40925B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A98-4A04-B848-2ADFDA29147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A98-4A04-B848-2ADFDA29147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A98-4A04-B848-2ADFDA29147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8.3000000000000007</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A98-4A04-B848-2ADFDA29147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A98-4A04-B848-2ADFDA29147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A98-4A04-B848-2ADFDA29147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A98-4A04-B848-2ADFDA29147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A98-4A04-B848-2ADFDA29147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1.6999999999999993</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A98-4A04-B848-2ADFDA29147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272-4D9A-AA73-E9ABA1347FB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Your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Sheet1!$D$2:$D$138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1C01-45F4-96DD-D26F46365F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Your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Sheet1!$E$2:$E$138</c:f>
              <c:numCache>
                <c:formatCode>0.0</c:formatCode>
                <c:ptCount val="127"/>
                <c:pt idx="0">
                  <c:v>6.9286149828127002</c:v>
                </c:pt>
                <c:pt idx="1">
                  <c:v>7.0709391671648998</c:v>
                </c:pt>
                <c:pt idx="2">
                  <c:v>7.0719497155714999</c:v>
                </c:pt>
                <c:pt idx="3">
                  <c:v>7.0775422866469002</c:v>
                </c:pt>
                <c:pt idx="4">
                  <c:v>7.1235460289762003</c:v>
                </c:pt>
                <c:pt idx="5">
                  <c:v>7.1517133622843003</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1C01-45F4-96DD-D26F46365F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Your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Sheet1!$F$2:$F$138</c:f>
              <c:numCache>
                <c:formatCode>0.0</c:formatCode>
                <c:ptCount val="127"/>
                <c:pt idx="0">
                  <c:v>0</c:v>
                </c:pt>
                <c:pt idx="1">
                  <c:v>0</c:v>
                </c:pt>
                <c:pt idx="2">
                  <c:v>0</c:v>
                </c:pt>
                <c:pt idx="3">
                  <c:v>0</c:v>
                </c:pt>
                <c:pt idx="4">
                  <c:v>0</c:v>
                </c:pt>
                <c:pt idx="5">
                  <c:v>0</c:v>
                </c:pt>
                <c:pt idx="6">
                  <c:v>7.1317254291295997</c:v>
                </c:pt>
                <c:pt idx="7">
                  <c:v>7.1799639563786997</c:v>
                </c:pt>
                <c:pt idx="8">
                  <c:v>7.2195884124612997</c:v>
                </c:pt>
                <c:pt idx="9">
                  <c:v>7.2208488991962998</c:v>
                </c:pt>
                <c:pt idx="10">
                  <c:v>7.2234136795307</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1C01-45F4-96DD-D26F46365FDD}"/>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Your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Sheet1!$G$2:$G$138</c:f>
              <c:numCache>
                <c:formatCode>0.0</c:formatCode>
                <c:ptCount val="127"/>
                <c:pt idx="0">
                  <c:v>0</c:v>
                </c:pt>
                <c:pt idx="1">
                  <c:v>0</c:v>
                </c:pt>
                <c:pt idx="2">
                  <c:v>0</c:v>
                </c:pt>
                <c:pt idx="3">
                  <c:v>0</c:v>
                </c:pt>
                <c:pt idx="4">
                  <c:v>0</c:v>
                </c:pt>
                <c:pt idx="5">
                  <c:v>0</c:v>
                </c:pt>
                <c:pt idx="6">
                  <c:v>0</c:v>
                </c:pt>
                <c:pt idx="7">
                  <c:v>0</c:v>
                </c:pt>
                <c:pt idx="8">
                  <c:v>0</c:v>
                </c:pt>
                <c:pt idx="9">
                  <c:v>0</c:v>
                </c:pt>
                <c:pt idx="10">
                  <c:v>0</c:v>
                </c:pt>
                <c:pt idx="11">
                  <c:v>7.2567161744456001</c:v>
                </c:pt>
                <c:pt idx="12">
                  <c:v>7.2630603242716996</c:v>
                </c:pt>
                <c:pt idx="13">
                  <c:v>7.2670541661551002</c:v>
                </c:pt>
                <c:pt idx="14">
                  <c:v>7.2985980372645001</c:v>
                </c:pt>
                <c:pt idx="15">
                  <c:v>7.3080544141633004</c:v>
                </c:pt>
                <c:pt idx="16">
                  <c:v>7.3158171167108996</c:v>
                </c:pt>
                <c:pt idx="17">
                  <c:v>7.3325033600017004</c:v>
                </c:pt>
                <c:pt idx="18">
                  <c:v>7.3514902132645998</c:v>
                </c:pt>
                <c:pt idx="19">
                  <c:v>7.3530097140402004</c:v>
                </c:pt>
                <c:pt idx="20">
                  <c:v>7.3686249597708997</c:v>
                </c:pt>
                <c:pt idx="21">
                  <c:v>7.3891016487302998</c:v>
                </c:pt>
                <c:pt idx="22">
                  <c:v>7.3922759637712998</c:v>
                </c:pt>
                <c:pt idx="23">
                  <c:v>7.3990943077748001</c:v>
                </c:pt>
                <c:pt idx="24">
                  <c:v>7.4224461980231</c:v>
                </c:pt>
                <c:pt idx="25">
                  <c:v>7.4257759932815004</c:v>
                </c:pt>
                <c:pt idx="26">
                  <c:v>7.4374168486276</c:v>
                </c:pt>
                <c:pt idx="27">
                  <c:v>7.4453530744013001</c:v>
                </c:pt>
                <c:pt idx="28">
                  <c:v>7.4586925648626003</c:v>
                </c:pt>
                <c:pt idx="29">
                  <c:v>7.4625959752054003</c:v>
                </c:pt>
                <c:pt idx="30">
                  <c:v>7.4691811115539997</c:v>
                </c:pt>
                <c:pt idx="31">
                  <c:v>7.4750088472531999</c:v>
                </c:pt>
                <c:pt idx="32">
                  <c:v>7.4768947466993998</c:v>
                </c:pt>
                <c:pt idx="33">
                  <c:v>7.4785038033053004</c:v>
                </c:pt>
                <c:pt idx="34">
                  <c:v>7.4902597018999</c:v>
                </c:pt>
                <c:pt idx="35">
                  <c:v>7.4904585266865</c:v>
                </c:pt>
                <c:pt idx="36">
                  <c:v>7.4960321599534003</c:v>
                </c:pt>
                <c:pt idx="37">
                  <c:v>7.5023058265311997</c:v>
                </c:pt>
                <c:pt idx="38">
                  <c:v>7.5126545273236003</c:v>
                </c:pt>
                <c:pt idx="39">
                  <c:v>7.5171157595107996</c:v>
                </c:pt>
                <c:pt idx="40">
                  <c:v>7.5177717905580996</c:v>
                </c:pt>
                <c:pt idx="41">
                  <c:v>7.5207137816721996</c:v>
                </c:pt>
                <c:pt idx="42">
                  <c:v>7.5210616093039002</c:v>
                </c:pt>
                <c:pt idx="43">
                  <c:v>7.5213341251029</c:v>
                </c:pt>
                <c:pt idx="44">
                  <c:v>7.5302753579976001</c:v>
                </c:pt>
                <c:pt idx="45">
                  <c:v>7.5336869725991997</c:v>
                </c:pt>
                <c:pt idx="46">
                  <c:v>7.5338515418716998</c:v>
                </c:pt>
                <c:pt idx="47">
                  <c:v>7.5479473076283004</c:v>
                </c:pt>
                <c:pt idx="48">
                  <c:v>7.5527748739089997</c:v>
                </c:pt>
                <c:pt idx="49">
                  <c:v>7.5576168926599001</c:v>
                </c:pt>
                <c:pt idx="50">
                  <c:v>7.5604356158770001</c:v>
                </c:pt>
                <c:pt idx="51">
                  <c:v>7.5816657903448998</c:v>
                </c:pt>
                <c:pt idx="52">
                  <c:v>7.5873641623298997</c:v>
                </c:pt>
                <c:pt idx="53">
                  <c:v>7.5983594444216997</c:v>
                </c:pt>
                <c:pt idx="54">
                  <c:v>7.5987283814401003</c:v>
                </c:pt>
                <c:pt idx="55">
                  <c:v>7.6014419720944</c:v>
                </c:pt>
                <c:pt idx="56">
                  <c:v>7.6147412504230001</c:v>
                </c:pt>
                <c:pt idx="57">
                  <c:v>7.6171481284871998</c:v>
                </c:pt>
                <c:pt idx="58">
                  <c:v>7.6214065567810998</c:v>
                </c:pt>
                <c:pt idx="59">
                  <c:v>7.6240750572240001</c:v>
                </c:pt>
                <c:pt idx="60">
                  <c:v>7.6275846737973003</c:v>
                </c:pt>
                <c:pt idx="61">
                  <c:v>7.6461766690315001</c:v>
                </c:pt>
                <c:pt idx="62">
                  <c:v>7.6483445485542996</c:v>
                </c:pt>
                <c:pt idx="63">
                  <c:v>7.6529154252431004</c:v>
                </c:pt>
                <c:pt idx="64">
                  <c:v>7.6545373989748002</c:v>
                </c:pt>
                <c:pt idx="65">
                  <c:v>7.6579562450758001</c:v>
                </c:pt>
                <c:pt idx="66">
                  <c:v>7.6620475554249996</c:v>
                </c:pt>
                <c:pt idx="67">
                  <c:v>7.6675691509870996</c:v>
                </c:pt>
                <c:pt idx="68">
                  <c:v>7.6740141970133999</c:v>
                </c:pt>
                <c:pt idx="69">
                  <c:v>7.6772901512610998</c:v>
                </c:pt>
                <c:pt idx="70">
                  <c:v>7.6778181865770003</c:v>
                </c:pt>
                <c:pt idx="71">
                  <c:v>7.6799486130689001</c:v>
                </c:pt>
                <c:pt idx="72">
                  <c:v>7.6801334741677003</c:v>
                </c:pt>
                <c:pt idx="73">
                  <c:v>7.6832858904275003</c:v>
                </c:pt>
                <c:pt idx="74">
                  <c:v>7.6876796132124996</c:v>
                </c:pt>
                <c:pt idx="75">
                  <c:v>7.6907574918702997</c:v>
                </c:pt>
                <c:pt idx="76">
                  <c:v>7.7014898014064999</c:v>
                </c:pt>
                <c:pt idx="77">
                  <c:v>7.7128068609150997</c:v>
                </c:pt>
                <c:pt idx="78">
                  <c:v>7.7139757471188002</c:v>
                </c:pt>
                <c:pt idx="79">
                  <c:v>7.7187426948231996</c:v>
                </c:pt>
                <c:pt idx="80">
                  <c:v>7.7200288686228999</c:v>
                </c:pt>
                <c:pt idx="81">
                  <c:v>7.7231558617012999</c:v>
                </c:pt>
                <c:pt idx="82">
                  <c:v>7.7236534523314004</c:v>
                </c:pt>
                <c:pt idx="83">
                  <c:v>7.7282352557987002</c:v>
                </c:pt>
                <c:pt idx="84">
                  <c:v>7.7299984998060003</c:v>
                </c:pt>
                <c:pt idx="85">
                  <c:v>7.7307179984546002</c:v>
                </c:pt>
                <c:pt idx="86">
                  <c:v>7.7431571901665999</c:v>
                </c:pt>
                <c:pt idx="87">
                  <c:v>7.7432280244548002</c:v>
                </c:pt>
                <c:pt idx="88">
                  <c:v>7.7495505623999996</c:v>
                </c:pt>
                <c:pt idx="89">
                  <c:v>7.7497442318034997</c:v>
                </c:pt>
                <c:pt idx="90">
                  <c:v>7.7584905819183003</c:v>
                </c:pt>
                <c:pt idx="91">
                  <c:v>7.7614649613387998</c:v>
                </c:pt>
                <c:pt idx="92">
                  <c:v>7.7641977439819003</c:v>
                </c:pt>
                <c:pt idx="93">
                  <c:v>7.7673899681048004</c:v>
                </c:pt>
                <c:pt idx="94">
                  <c:v>7.7696432904275001</c:v>
                </c:pt>
                <c:pt idx="95">
                  <c:v>7.7719992191180998</c:v>
                </c:pt>
                <c:pt idx="96">
                  <c:v>7.7888626257639997</c:v>
                </c:pt>
                <c:pt idx="97">
                  <c:v>7.8213894279347</c:v>
                </c:pt>
                <c:pt idx="98">
                  <c:v>7.8338416003931002</c:v>
                </c:pt>
                <c:pt idx="99">
                  <c:v>7.8352800780009</c:v>
                </c:pt>
                <c:pt idx="100">
                  <c:v>7.8467961004018996</c:v>
                </c:pt>
                <c:pt idx="101">
                  <c:v>7.8484554055808999</c:v>
                </c:pt>
                <c:pt idx="102">
                  <c:v>7.8621620044342997</c:v>
                </c:pt>
                <c:pt idx="103">
                  <c:v>7.8656010272351997</c:v>
                </c:pt>
                <c:pt idx="104">
                  <c:v>7.8659303306017003</c:v>
                </c:pt>
                <c:pt idx="105">
                  <c:v>7.8723892683942003</c:v>
                </c:pt>
                <c:pt idx="106">
                  <c:v>7.8962947162872004</c:v>
                </c:pt>
                <c:pt idx="107">
                  <c:v>7.8994250214430002</c:v>
                </c:pt>
                <c:pt idx="108">
                  <c:v>7.9010191726165999</c:v>
                </c:pt>
                <c:pt idx="109">
                  <c:v>7.9181682102120003</c:v>
                </c:pt>
                <c:pt idx="110">
                  <c:v>7.9545537755318998</c:v>
                </c:pt>
                <c:pt idx="111">
                  <c:v>7.9623431647418998</c:v>
                </c:pt>
                <c:pt idx="112">
                  <c:v>8.0131057083741002</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1C01-45F4-96DD-D26F46365F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Your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Sheet1!$H$2:$H$138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8.0230943418142004</c:v>
                </c:pt>
                <c:pt idx="114">
                  <c:v>8.0455905221733008</c:v>
                </c:pt>
                <c:pt idx="115">
                  <c:v>8.0465774587013996</c:v>
                </c:pt>
                <c:pt idx="116">
                  <c:v>8.0751102556675001</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1C01-45F4-96DD-D26F46365F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Your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Sheet1!$I$2:$I$138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8.102682537902</c:v>
                </c:pt>
                <c:pt idx="118">
                  <c:v>8.1036752505190996</c:v>
                </c:pt>
                <c:pt idx="119">
                  <c:v>8.1408172409885005</c:v>
                </c:pt>
                <c:pt idx="120">
                  <c:v>8.2974058673121007</c:v>
                </c:pt>
                <c:pt idx="121">
                  <c:v>8.3203967313106002</c:v>
                </c:pt>
                <c:pt idx="122">
                  <c:v>8.3732891708996</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1C01-45F4-96DD-D26F46365F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Your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Sheet1!$J$2:$J$138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8.3268961217846993</c:v>
                </c:pt>
                <c:pt idx="124">
                  <c:v>8.4741036092538007</c:v>
                </c:pt>
                <c:pt idx="125">
                  <c:v>8.6730320210190008</c:v>
                </c:pt>
                <c:pt idx="126">
                  <c:v>8.9333439677578994</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1C01-45F4-96DD-D26F46365FDD}"/>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27"/>
                <c:pt idx="0">
                  <c:v>Lewisham and Greenwich NHS Trust</c:v>
                </c:pt>
                <c:pt idx="1">
                  <c:v>Dartford and Gravesham NHS Trust</c:v>
                </c:pt>
                <c:pt idx="2">
                  <c:v>The Princess Alexandra Hospital NHS Trust</c:v>
                </c:pt>
                <c:pt idx="3">
                  <c:v>Croydon Health Services NHS Trust</c:v>
                </c:pt>
                <c:pt idx="4">
                  <c:v>Barking, Havering and Redbridge University Hospitals NHS Trust</c:v>
                </c:pt>
                <c:pt idx="5">
                  <c:v>Whittington Health NHS Trust</c:v>
                </c:pt>
                <c:pt idx="6">
                  <c:v>Medway NHS Foundation Trust</c:v>
                </c:pt>
                <c:pt idx="7">
                  <c:v>Bedfordshire Hospitals NHS Foundation Trust</c:v>
                </c:pt>
                <c:pt idx="8">
                  <c:v>London North West University Healthcare NHS Trust</c:v>
                </c:pt>
                <c:pt idx="9">
                  <c:v>University Hospitals Birmingham NHS Foundation Trust</c:v>
                </c:pt>
                <c:pt idx="10">
                  <c:v>Great Western Hospitals NHS Foundation Trust</c:v>
                </c:pt>
                <c:pt idx="11">
                  <c:v>University Hospitals Coventry and Warwickshire NHS Trust</c:v>
                </c:pt>
                <c:pt idx="12">
                  <c:v>St George's University Hospitals NHS Foundation Trust</c:v>
                </c:pt>
                <c:pt idx="13">
                  <c:v>Northampton General Hospital NHS Trust</c:v>
                </c:pt>
                <c:pt idx="14">
                  <c:v>Gloucestershire Hospitals NHS Foundation Trust</c:v>
                </c:pt>
                <c:pt idx="15">
                  <c:v>Homerton University Hospital NHS Foundation Trust</c:v>
                </c:pt>
                <c:pt idx="16">
                  <c:v>Tameside and Glossop Integrated Care NHS Foundation Trust</c:v>
                </c:pt>
                <c:pt idx="17">
                  <c:v>The Rotherham NHS Foundation Trust</c:v>
                </c:pt>
                <c:pt idx="18">
                  <c:v>Portsmouth Hospitals University NHS Trust</c:v>
                </c:pt>
                <c:pt idx="19">
                  <c:v>North Middlesex University Hospital NHS Trust</c:v>
                </c:pt>
                <c:pt idx="20">
                  <c:v>Barts Health NHS Trust</c:v>
                </c:pt>
                <c:pt idx="21">
                  <c:v>York and Scarborough Teaching Hospitals NHS Foundation Trust</c:v>
                </c:pt>
                <c:pt idx="22">
                  <c:v>West Hertfordshire Hospitals NHS Trust</c:v>
                </c:pt>
                <c:pt idx="23">
                  <c:v>Manchester University NHS Foundation Trust</c:v>
                </c:pt>
                <c:pt idx="24">
                  <c:v>Wye Valley NHS Trust</c:v>
                </c:pt>
                <c:pt idx="25">
                  <c:v>The Dudley Group NHS Foundation Trust</c:v>
                </c:pt>
                <c:pt idx="26">
                  <c:v>King's College Hospital NHS Foundation Trust</c:v>
                </c:pt>
                <c:pt idx="27">
                  <c:v>East and North Hertfordshire NHS Trust</c:v>
                </c:pt>
                <c:pt idx="28">
                  <c:v>Countess of Chester Hospital NHS Foundation Trust</c:v>
                </c:pt>
                <c:pt idx="29">
                  <c:v>Mid Yorkshire Hospitals NHS Trust</c:v>
                </c:pt>
                <c:pt idx="30">
                  <c:v>Stockport NHS Foundation Trust</c:v>
                </c:pt>
                <c:pt idx="31">
                  <c:v>The Queen Elizabeth Hospital King's Lynn NHS Foundation Trust</c:v>
                </c:pt>
                <c:pt idx="32">
                  <c:v>Salisbury NHS Foundation Trust</c:v>
                </c:pt>
                <c:pt idx="33">
                  <c:v>The Royal Wolverhampton NHS Trust</c:v>
                </c:pt>
                <c:pt idx="34">
                  <c:v>Liverpool University Hospitals NHS Foundation Trust</c:v>
                </c:pt>
                <c:pt idx="35">
                  <c:v>East Kent Hospitals University NHS Foundation Trust</c:v>
                </c:pt>
                <c:pt idx="36">
                  <c:v>Walsall Healthcare NHS Trust</c:v>
                </c:pt>
                <c:pt idx="37">
                  <c:v>Mid and South Essex NHS Foundation Trust</c:v>
                </c:pt>
                <c:pt idx="38">
                  <c:v>Worcestershire Acute Hospitals NHS Trust</c:v>
                </c:pt>
                <c:pt idx="39">
                  <c:v>Southport and Ormskirk Hospital NHS Trust</c:v>
                </c:pt>
                <c:pt idx="40">
                  <c:v>Northern Care Alliance NHS Foundation Trust</c:v>
                </c:pt>
                <c:pt idx="41">
                  <c:v>United Lincolnshire Hospitals NHS Trust</c:v>
                </c:pt>
                <c:pt idx="42">
                  <c:v>Milton Keynes University Hospital NHS Foundation Trust</c:v>
                </c:pt>
                <c:pt idx="43">
                  <c:v>Lancashire Teaching Hospitals NHS Foundation Trust</c:v>
                </c:pt>
                <c:pt idx="44">
                  <c:v>Kettering General Hospital NHS Foundation Trust</c:v>
                </c:pt>
                <c:pt idx="45">
                  <c:v>Sandwell and West Birmingham Hospitals NHS Trust</c:v>
                </c:pt>
                <c:pt idx="46">
                  <c:v>Royal Free London NHS Foundation Trust</c:v>
                </c:pt>
                <c:pt idx="47">
                  <c:v>Doncaster and Bassetlaw Teaching Hospitals NHS Foundation Trust</c:v>
                </c:pt>
                <c:pt idx="48">
                  <c:v>Frimley Health NHS Foundation Trust</c:v>
                </c:pt>
                <c:pt idx="49">
                  <c:v>Chelsea and Westminster Hospital NHS Foundation Trust</c:v>
                </c:pt>
                <c:pt idx="50">
                  <c:v>The Shrewsbury and Telford Hospital NHS Trust</c:v>
                </c:pt>
                <c:pt idx="51">
                  <c:v>University Hospitals Dorset NHS Foundation Trust</c:v>
                </c:pt>
                <c:pt idx="52">
                  <c:v>University Hospitals Sussex NHS Foundation Trust</c:v>
                </c:pt>
                <c:pt idx="53">
                  <c:v>Isle of Wight NHS Trust</c:v>
                </c:pt>
                <c:pt idx="54">
                  <c:v>Yeovil District Hospital NHS Foundation Trust</c:v>
                </c:pt>
                <c:pt idx="55">
                  <c:v>Epsom and St Helier University Hospitals NHS Trust</c:v>
                </c:pt>
                <c:pt idx="56">
                  <c:v>Bradford Teaching Hospitals NHS Foundation Trust</c:v>
                </c:pt>
                <c:pt idx="57">
                  <c:v>The Leeds Teaching Hospitals NHS Trust</c:v>
                </c:pt>
                <c:pt idx="58">
                  <c:v>Your Trust</c:v>
                </c:pt>
                <c:pt idx="59">
                  <c:v>Ashford and St Peter's Hospitals NHS Foundation Trust</c:v>
                </c:pt>
                <c:pt idx="60">
                  <c:v>Norfolk and Norwich University Hospitals NHS Foundation Trust</c:v>
                </c:pt>
                <c:pt idx="61">
                  <c:v>University Hospitals of Leicester NHS Trust</c:v>
                </c:pt>
                <c:pt idx="62">
                  <c:v>Royal Cornwall Hospitals NHS Trust</c:v>
                </c:pt>
                <c:pt idx="63">
                  <c:v>Imperial College Healthcare NHS Trust</c:v>
                </c:pt>
                <c:pt idx="64">
                  <c:v>Oxford University Hospitals NHS Foundation Trust</c:v>
                </c:pt>
                <c:pt idx="65">
                  <c:v>The Hillingdon Hospitals NHS Foundation Trust</c:v>
                </c:pt>
                <c:pt idx="66">
                  <c:v>Bolton NHS Foundation Trust</c:v>
                </c:pt>
                <c:pt idx="67">
                  <c:v>Kingston Hospital NHS Foundation Trust</c:v>
                </c:pt>
                <c:pt idx="68">
                  <c:v>Barnsley Hospital NHS Foundation Trust</c:v>
                </c:pt>
                <c:pt idx="69">
                  <c:v>Wrightington, Wigan and Leigh NHS Foundation Trust</c:v>
                </c:pt>
                <c:pt idx="70">
                  <c:v>University Hospitals Plymouth NHS Trust</c:v>
                </c:pt>
                <c:pt idx="71">
                  <c:v>Hampshire Hospitals NHS Foundation Trust</c:v>
                </c:pt>
                <c:pt idx="72">
                  <c:v>Dorset County Hospital NHS Foundation Trust</c:v>
                </c:pt>
                <c:pt idx="73">
                  <c:v>Nottingham University Hospitals NHS Trust</c:v>
                </c:pt>
                <c:pt idx="74">
                  <c:v>University Hospital Southampton NHS Foundation Trust</c:v>
                </c:pt>
                <c:pt idx="75">
                  <c:v>Harrogate and District NHS Foundation Trust</c:v>
                </c:pt>
                <c:pt idx="76">
                  <c:v>Somerset NHS Foundation Trust</c:v>
                </c:pt>
                <c:pt idx="77">
                  <c:v>Buckinghamshire Healthcare NHS Trust</c:v>
                </c:pt>
                <c:pt idx="78">
                  <c:v>East Suffolk and North Essex NHS Foundation Trust</c:v>
                </c:pt>
                <c:pt idx="79">
                  <c:v>Cambridge University Hospitals NHS Foundation Trust</c:v>
                </c:pt>
                <c:pt idx="80">
                  <c:v>East Cheshire NHS Trust</c:v>
                </c:pt>
                <c:pt idx="81">
                  <c:v>Surrey and Sussex Healthcare NHS Trust</c:v>
                </c:pt>
                <c:pt idx="82">
                  <c:v>Maidstone and Tunbridge Wells NHS Trust</c:v>
                </c:pt>
                <c:pt idx="83">
                  <c:v>Hull University Teaching Hospitals NHS Trust</c:v>
                </c:pt>
                <c:pt idx="84">
                  <c:v>University Hospitals of North Midlands NHS Trust</c:v>
                </c:pt>
                <c:pt idx="85">
                  <c:v>Royal Berkshire NHS Foundation Trust</c:v>
                </c:pt>
                <c:pt idx="86">
                  <c:v>Royal Surrey NHS Foundation Trust</c:v>
                </c:pt>
                <c:pt idx="87">
                  <c:v>University College London Hospitals NHS Foundation Trust</c:v>
                </c:pt>
                <c:pt idx="88">
                  <c:v>West Suffolk NHS Foundation Trust</c:v>
                </c:pt>
                <c:pt idx="89">
                  <c:v>Guy's and St Thomas' NHS Foundation Trust</c:v>
                </c:pt>
                <c:pt idx="90">
                  <c:v>Northern Lincolnshire and Goole NHS Foundation Trust</c:v>
                </c:pt>
                <c:pt idx="91">
                  <c:v>North Cumbria Integrated Care NHS Foundation Trust</c:v>
                </c:pt>
                <c:pt idx="92">
                  <c:v>Mid Cheshire Hospitals NHS Foundation Trust</c:v>
                </c:pt>
                <c:pt idx="93">
                  <c:v>Warrington and Halton Hospitals NHS Foundation Trust</c:v>
                </c:pt>
                <c:pt idx="94">
                  <c:v>North Tees and Hartlepool NHS Foundation Trust</c:v>
                </c:pt>
                <c:pt idx="95">
                  <c:v>South Tyneside and Sunderland NHS Foundation Trust</c:v>
                </c:pt>
                <c:pt idx="96">
                  <c:v>Royal United Hospitals Bath NHS Foundation Trust</c:v>
                </c:pt>
                <c:pt idx="97">
                  <c:v>Sheffield Teaching Hospitals NHS Foundation Trust</c:v>
                </c:pt>
                <c:pt idx="98">
                  <c:v>University Hospitals Bristol and Weston NHS Foundation Trust</c:v>
                </c:pt>
                <c:pt idx="99">
                  <c:v>Chesterfield Royal Hospital NHS Foundation Trust</c:v>
                </c:pt>
                <c:pt idx="100">
                  <c:v>North West Anglia NHS Foundation Trust</c:v>
                </c:pt>
                <c:pt idx="101">
                  <c:v>James Paget University Hospitals NHS Foundation Trust</c:v>
                </c:pt>
                <c:pt idx="102">
                  <c:v>Calderdale and Huddersfield NHS Foundation Trust</c:v>
                </c:pt>
                <c:pt idx="103">
                  <c:v>St Helens and Knowsley Teaching Hospitals NHS Trust</c:v>
                </c:pt>
                <c:pt idx="104">
                  <c:v>County Durham and Darlington NHS Foundation Trust</c:v>
                </c:pt>
                <c:pt idx="105">
                  <c:v>Blackpool Teaching Hospitals NHS Foundation Trust</c:v>
                </c:pt>
                <c:pt idx="106">
                  <c:v>University Hospitals of Morecambe Bay NHS Foundation Trust</c:v>
                </c:pt>
                <c:pt idx="107">
                  <c:v>East Sussex Healthcare NHS Trust</c:v>
                </c:pt>
                <c:pt idx="108">
                  <c:v>Gateshead Health NHS Foundation Trust</c:v>
                </c:pt>
                <c:pt idx="109">
                  <c:v>Wirral University Teaching Hospital NHS Foundation Trust</c:v>
                </c:pt>
                <c:pt idx="110">
                  <c:v>Royal Devon and Exeter NHS Foundation Trust</c:v>
                </c:pt>
                <c:pt idx="111">
                  <c:v>George Eliot Hospital NHS Trust</c:v>
                </c:pt>
                <c:pt idx="112">
                  <c:v>Airedale NHS Foundation Trust</c:v>
                </c:pt>
                <c:pt idx="113">
                  <c:v>Torbay and South Devon NHS Foundation Trust</c:v>
                </c:pt>
                <c:pt idx="114">
                  <c:v>North Bristol NHS Trust</c:v>
                </c:pt>
                <c:pt idx="115">
                  <c:v>University Hospitals of Derby and Burton NHS Foundation Trust</c:v>
                </c:pt>
                <c:pt idx="116">
                  <c:v>South Tees Hospitals NHS Foundation Trust</c:v>
                </c:pt>
                <c:pt idx="117">
                  <c:v>The Newcastle upon Tyne Hospitals NHS Foundation Trust</c:v>
                </c:pt>
                <c:pt idx="118">
                  <c:v>South Warwickshire NHS Foundation Trust</c:v>
                </c:pt>
                <c:pt idx="119">
                  <c:v>Northern Devon Healthcare NHS Trust</c:v>
                </c:pt>
                <c:pt idx="120">
                  <c:v>Sherwood Forest Hospitals NHS Foundation Trust</c:v>
                </c:pt>
                <c:pt idx="121">
                  <c:v>Northumbria Healthcare NHS Foundation Trust</c:v>
                </c:pt>
                <c:pt idx="122">
                  <c:v>The Royal Marsden NHS Foundation Trust</c:v>
                </c:pt>
                <c:pt idx="123">
                  <c:v>The Walton Centre NHS Foundation Trust</c:v>
                </c:pt>
                <c:pt idx="124">
                  <c:v>The Christie NHS Foundation Trust</c:v>
                </c:pt>
                <c:pt idx="125">
                  <c:v>Liverpool Heart and Chest Hospital NHS Foundation Trust</c:v>
                </c:pt>
                <c:pt idx="126">
                  <c:v>Royal Papworth Hospital NHS Foundation Trust</c:v>
                </c:pt>
              </c:strCache>
            </c:strRef>
          </c:cat>
          <c:val>
            <c:numRef>
              <c:f>Sheet1!$K$2:$K$138</c:f>
              <c:numCache>
                <c:formatCode>0.0</c:formatCode>
                <c:ptCount val="127"/>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7.6214065567810998</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1C01-45F4-96DD-D26F46365FDD}"/>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051-477E-9C65-34783D43E24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051-477E-9C65-34783D43E24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051-477E-9C65-34783D43E24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051-477E-9C65-34783D43E24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051-477E-9C65-34783D43E24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051-477E-9C65-34783D43E24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051-477E-9C65-34783D43E24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051-477E-9C65-34783D43E24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80D-4071-B403-F31B788EEDF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80D-4071-B403-F31B788EEDF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480D-4071-B403-F31B788EEDF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7.4</c:v>
                </c:pt>
                <c:pt idx="1">
                  <c:v>6.9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480D-4071-B403-F31B788EEDF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480D-4071-B403-F31B788EEDF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480D-4071-B403-F31B788EEDF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480D-4071-B403-F31B788EEDFC}"/>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480D-4071-B403-F31B788EEDFC}"/>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2.5999999999999996</c:v>
                </c:pt>
                <c:pt idx="1">
                  <c:v>3.0999999999999996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480D-4071-B403-F31B788EEDF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93E-45D6-9D90-17D11966EE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93E-45D6-9D90-17D11966EE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93E-45D6-9D90-17D11966EE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93E-45D6-9D90-17D11966EE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93E-45D6-9D90-17D11966EE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93E-45D6-9D90-17D11966EE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93E-45D6-9D90-17D11966EE38}"/>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2.2000000000000002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93E-45D6-9D90-17D11966EE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A69-4B53-A077-74F11611AF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F4C-48DC-97FC-FBDEA78A006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F4C-48DC-97FC-FBDEA78A006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7F4C-48DC-97FC-FBDEA78A006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7F4C-48DC-97FC-FBDEA78A006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7F4C-48DC-97FC-FBDEA78A006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7F4C-48DC-97FC-FBDEA78A006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9.5</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7F4C-48DC-97FC-FBDEA78A006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7F4C-48DC-97FC-FBDEA78A006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0.5</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7F4C-48DC-97FC-FBDEA78A006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B9-4E0D-A06F-31E79AF0C84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795B-4140-8E84-3C91DBA7C88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795B-4140-8E84-3C91DBA7C88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795B-4140-8E84-3C91DBA7C88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795B-4140-8E84-3C91DBA7C88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795B-4140-8E84-3C91DBA7C88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795B-4140-8E84-3C91DBA7C88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795B-4140-8E84-3C91DBA7C88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795B-4140-8E84-3C91DBA7C88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F95-4016-B47B-437E8FB610B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F95-4016-B47B-437E8FB610B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F95-4016-B47B-437E8FB610B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F95-4016-B47B-437E8FB610B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F95-4016-B47B-437E8FB610B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F95-4016-B47B-437E8FB610B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9.6999999999999993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F95-4016-B47B-437E8FB610B4}"/>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F95-4016-B47B-437E8FB610B4}"/>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0.30000000000000071</c:v>
                </c:pt>
                <c:pt idx="1">
                  <c:v>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F95-4016-B47B-437E8FB610B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B3C0-4B79-9826-C6669538FDD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B3C0-4B79-9826-C6669538FDD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B3C0-4B79-9826-C6669538FDD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4.4000000000000004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B3C0-4B79-9826-C6669538FDD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B3C0-4B79-9826-C6669538FDD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B3C0-4B79-9826-C6669538FDD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B3C0-4B79-9826-C6669538FDD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5.6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B3C0-4B79-9826-C6669538FDD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Sheet1!$B$2:$B$6</c:f>
              <c:numCache>
                <c:formatCode>0.0</c:formatCode>
                <c:ptCount val="5"/>
                <c:pt idx="0">
                  <c:v>8.6999999999999993</c:v>
                </c:pt>
                <c:pt idx="1">
                  <c:v>8.5</c:v>
                </c:pt>
                <c:pt idx="2">
                  <c:v>8.3000000000000007</c:v>
                </c:pt>
                <c:pt idx="3">
                  <c:v>7.9</c:v>
                </c:pt>
                <c:pt idx="4">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D0A-404F-8BB0-A4EF5BCB07B1}"/>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Christie NHS Foundation Trust</c:v>
                </c:pt>
                <c:pt idx="2">
                  <c:v>The Walton Centre NHS Foundation Trust</c:v>
                </c:pt>
                <c:pt idx="3">
                  <c:v>Wirral University Teaching Hospital NHS Foundation Trust</c:v>
                </c:pt>
                <c:pt idx="4">
                  <c:v>University Hospitals of Morecambe Bay NHS Foundation Trust</c:v>
                </c:pt>
              </c:strCache>
            </c:strRef>
          </c:cat>
          <c:val>
            <c:numRef>
              <c:f>Sheet1!$C$2:$C$6</c:f>
              <c:numCache>
                <c:formatCode>0.0</c:formatCode>
                <c:ptCount val="5"/>
                <c:pt idx="0">
                  <c:v>1.3000000000000007</c:v>
                </c:pt>
                <c:pt idx="1">
                  <c:v>1.5</c:v>
                </c:pt>
                <c:pt idx="2">
                  <c:v>1.6999999999999993</c:v>
                </c:pt>
                <c:pt idx="3">
                  <c:v>2.0999999999999996</c:v>
                </c:pt>
                <c:pt idx="4">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D0A-404F-8BB0-A4EF5BCB07B1}"/>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90-44E0-A9AF-ACC05BA741F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B5E-4BC8-8CF2-E47A43C72938}"/>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B5E-4BC8-8CF2-E47A43C72938}"/>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DB5E-4BC8-8CF2-E47A43C72938}"/>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4.2</c:v>
                </c:pt>
                <c:pt idx="1">
                  <c:v>4.2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DB5E-4BC8-8CF2-E47A43C72938}"/>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DB5E-4BC8-8CF2-E47A43C72938}"/>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DB5E-4BC8-8CF2-E47A43C72938}"/>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DB5E-4BC8-8CF2-E47A43C72938}"/>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DB5E-4BC8-8CF2-E47A43C72938}"/>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5.8</c:v>
                </c:pt>
                <c:pt idx="1">
                  <c:v>5.8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DB5E-4BC8-8CF2-E47A43C72938}"/>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88E-4A4A-9658-6A7B7A15CE7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243-484F-968A-C4895BF13D9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243-484F-968A-C4895BF13D9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243-484F-968A-C4895BF13D9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243-484F-968A-C4895BF13D9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243-484F-968A-C4895BF13D9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243-484F-968A-C4895BF13D9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243-484F-968A-C4895BF13D9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243-484F-968A-C4895BF13D9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692-438B-8381-2B2AF751DD9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692-438B-8381-2B2AF751DD9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692-438B-8381-2B2AF751DD9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6.2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692-438B-8381-2B2AF751DD9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692-438B-8381-2B2AF751DD9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8.1999999999999993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692-438B-8381-2B2AF751DD9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692-438B-8381-2B2AF751DD92}"/>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692-438B-8381-2B2AF751DD92}"/>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3.8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692-438B-8381-2B2AF751DD9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A58E-4A9B-A807-C89B302BF014}"/>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A58E-4A9B-A807-C89B302BF014}"/>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A58E-4A9B-A807-C89B302BF014}"/>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7.6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A58E-4A9B-A807-C89B302BF014}"/>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A58E-4A9B-A807-C89B302BF014}"/>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A58E-4A9B-A807-C89B302BF014}"/>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A58E-4A9B-A807-C89B302BF014}"/>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2.4000000000000004</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A58E-4A9B-A807-C89B302BF014}"/>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D0C-422C-ABB5-C8E0077061B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1A64-4F36-9434-4D11DE18B720}"/>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1A64-4F36-9434-4D11DE18B720}"/>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1A64-4F36-9434-4D11DE18B720}"/>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0</c:v>
                </c:pt>
                <c:pt idx="1">
                  <c:v>7.6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1A64-4F36-9434-4D11DE18B720}"/>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1A64-4F36-9434-4D11DE18B720}"/>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1A64-4F36-9434-4D11DE18B720}"/>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9.1999999999999993</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1A64-4F36-9434-4D11DE18B720}"/>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1A64-4F36-9434-4D11DE18B720}"/>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0.80000000000000071</c:v>
                </c:pt>
                <c:pt idx="1">
                  <c:v>2.4000000000000004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1A64-4F36-9434-4D11DE18B720}"/>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41-4BBB-A9FC-355987B66D5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Sheet1!$B$2:$B$6</c:f>
              <c:numCache>
                <c:formatCode>0.0</c:formatCode>
                <c:ptCount val="5"/>
                <c:pt idx="0">
                  <c:v>7.3</c:v>
                </c:pt>
                <c:pt idx="1">
                  <c:v>7.4</c:v>
                </c:pt>
                <c:pt idx="2">
                  <c:v>7.5</c:v>
                </c:pt>
                <c:pt idx="3">
                  <c:v>7.5</c:v>
                </c:pt>
                <c:pt idx="4">
                  <c:v>7.5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2F-4686-B1C3-EB73D35B13E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Manchester University NHS Foundation Trust</c:v>
                </c:pt>
                <c:pt idx="2">
                  <c:v>Countess of Chester Hospital NHS Foundation Trust</c:v>
                </c:pt>
                <c:pt idx="3">
                  <c:v>Stockport NHS Foundation Trust</c:v>
                </c:pt>
                <c:pt idx="4">
                  <c:v>Liverpool University Hospitals NHS Foundation Trust</c:v>
                </c:pt>
              </c:strCache>
            </c:strRef>
          </c:cat>
          <c:val>
            <c:numRef>
              <c:f>Sheet1!$C$2:$C$6</c:f>
              <c:numCache>
                <c:formatCode>0.0</c:formatCode>
                <c:ptCount val="5"/>
                <c:pt idx="0">
                  <c:v>2.7</c:v>
                </c:pt>
                <c:pt idx="1">
                  <c:v>2.5999999999999996</c:v>
                </c:pt>
                <c:pt idx="2">
                  <c:v>2.5</c:v>
                </c:pt>
                <c:pt idx="3">
                  <c:v>2.5</c:v>
                </c:pt>
                <c:pt idx="4">
                  <c:v>2.5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2F-4686-B1C3-EB73D35B13E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53D2-4189-B39E-07E57BCF31C9}"/>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53D2-4189-B39E-07E57BCF31C9}"/>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53D2-4189-B39E-07E57BCF31C9}"/>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53D2-4189-B39E-07E57BCF31C9}"/>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53D2-4189-B39E-07E57BCF31C9}"/>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53D2-4189-B39E-07E57BCF31C9}"/>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53D2-4189-B39E-07E57BCF31C9}"/>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53D2-4189-B39E-07E57BCF31C9}"/>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ED79-436B-B5B4-0CCAAFD5AE4E}"/>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ED79-436B-B5B4-0CCAAFD5AE4E}"/>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ED79-436B-B5B4-0CCAAFD5AE4E}"/>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8.1999999999999993</c:v>
                </c:pt>
                <c:pt idx="1">
                  <c:v>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ED79-436B-B5B4-0CCAAFD5AE4E}"/>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ED79-436B-B5B4-0CCAAFD5AE4E}"/>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ED79-436B-B5B4-0CCAAFD5AE4E}"/>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ED79-436B-B5B4-0CCAAFD5AE4E}"/>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ED79-436B-B5B4-0CCAAFD5AE4E}"/>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1.8000000000000007</c:v>
                </c:pt>
                <c:pt idx="1">
                  <c:v>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ED79-436B-B5B4-0CCAAFD5AE4E}"/>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D4E3-4D96-B883-67B0CAFB890C}"/>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D4E3-4D96-B883-67B0CAFB890C}"/>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D4E3-4D96-B883-67B0CAFB890C}"/>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6.3</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D4E3-4D96-B883-67B0CAFB890C}"/>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D4E3-4D96-B883-67B0CAFB890C}"/>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D4E3-4D96-B883-67B0CAFB890C}"/>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D4E3-4D96-B883-67B0CAFB890C}"/>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3.7</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D4E3-4D96-B883-67B0CAFB890C}"/>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160-414D-99C5-D2411535F16C}"/>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903A-4BEF-8D26-6A07A6A801A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903A-4BEF-8D26-6A07A6A801A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903A-4BEF-8D26-6A07A6A801A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7.6</c:v>
                </c:pt>
                <c:pt idx="1">
                  <c:v>6.3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903A-4BEF-8D26-6A07A6A801A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903A-4BEF-8D26-6A07A6A801A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903A-4BEF-8D26-6A07A6A801A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903A-4BEF-8D26-6A07A6A801A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903A-4BEF-8D26-6A07A6A801A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2.4000000000000004</c:v>
                </c:pt>
                <c:pt idx="1">
                  <c:v>3.7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903A-4BEF-8D26-6A07A6A801A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D02-477D-BF50-F27DBF97BB00}"/>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2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3518-4DE3-A8A2-C98D19F60622}"/>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3518-4DE3-A8A2-C98D19F60622}"/>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3518-4DE3-A8A2-C98D19F60622}"/>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1.5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3518-4DE3-A8A2-C98D19F60622}"/>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3518-4DE3-A8A2-C98D19F60622}"/>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3518-4DE3-A8A2-C98D19F60622}"/>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3518-4DE3-A8A2-C98D19F60622}"/>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8.5</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3518-4DE3-A8A2-C98D19F60622}"/>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11F-4F33-98E2-A0F313FABFCF}"/>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11F-4F33-98E2-A0F313FABFCF}"/>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311F-4F33-98E2-A0F313FABFCF}"/>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1.2</c:v>
                </c:pt>
                <c:pt idx="1">
                  <c:v>1.5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311F-4F33-98E2-A0F313FABFCF}"/>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311F-4F33-98E2-A0F313FABFCF}"/>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311F-4F33-98E2-A0F313FABFCF}"/>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311F-4F33-98E2-A0F313FABFCF}"/>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311F-4F33-98E2-A0F313FABFCF}"/>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8.8000000000000007</c:v>
                </c:pt>
                <c:pt idx="1">
                  <c:v>8.5</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311F-4F33-98E2-A0F313FABFCF}"/>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3788773473878118"/>
          <c:y val="3.6408466951205455E-2"/>
          <c:w val="0.4845096161577766"/>
          <c:h val="0.95277809820432957"/>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89B-4112-83DD-A89DF42672E5}"/>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89B-4112-83DD-A89DF42672E5}"/>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689B-4112-83DD-A89DF42672E5}"/>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689B-4112-83DD-A89DF42672E5}"/>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689B-4112-83DD-A89DF42672E5}"/>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689B-4112-83DD-A89DF42672E5}"/>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Feuil1!$A$2:$A$7</c:f>
              <c:strCache>
                <c:ptCount val="6"/>
                <c:pt idx="0">
                  <c:v>White</c:v>
                </c:pt>
                <c:pt idx="1">
                  <c:v>Mixed </c:v>
                </c:pt>
                <c:pt idx="2">
                  <c:v>Asian or Asian British </c:v>
                </c:pt>
                <c:pt idx="3">
                  <c:v>Black or Black British </c:v>
                </c:pt>
                <c:pt idx="4">
                  <c:v>Arab or other ethnic group </c:v>
                </c:pt>
                <c:pt idx="5">
                  <c:v>Not known </c:v>
                </c:pt>
              </c:strCache>
            </c:strRef>
          </c:cat>
          <c:val>
            <c:numRef>
              <c:f>Feuil1!$B$2:$B$7</c:f>
              <c:numCache>
                <c:formatCode>0.000</c:formatCode>
                <c:ptCount val="6"/>
                <c:pt idx="0">
                  <c:v>92.892200000000003</c:v>
                </c:pt>
                <c:pt idx="1">
                  <c:v>0.73529999999999995</c:v>
                </c:pt>
                <c:pt idx="2">
                  <c:v>5.3921999999999999</c:v>
                </c:pt>
                <c:pt idx="3">
                  <c:v>0.24510000000000001</c:v>
                </c:pt>
                <c:pt idx="4">
                  <c:v>0.24510000000000001</c:v>
                </c:pt>
                <c:pt idx="5">
                  <c:v>0.49020000000000002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C-689B-4112-83DD-A89DF42672E5}"/>
            </c:ext>
          </c:extLst>
        </c:ser>
        <c:dLbls>
          <c:dLblPos val="outEnd"/>
          <c:showLegendKey val="0"/>
          <c:showVal val="1"/>
          <c:showCatName val="0"/>
          <c:showSerName val="0"/>
          <c:showPercent val="0"/>
          <c:showBubbleSize val="0"/>
        </c:dLbls>
        <c:gapWidth val="100"/>
        <c:axId val="769722880"/>
        <c:axId val="1746081120"/>
      </c:barChart>
      <c:valAx>
        <c:axId val="1746081120"/>
        <c:scaling>
          <c:orientation val="minMax"/>
        </c:scaling>
        <c:delete val="1"/>
        <c:axPos val="t"/>
        <c:numFmt formatCode="0.000" sourceLinked="1"/>
        <c:majorTickMark val="out"/>
        <c:minorTickMark val="none"/>
        <c:tickLblPos val="nextTo"/>
        <c:crossAx val="769722880"/>
        <c:crosses val="autoZero"/>
        <c:crossBetween val="between"/>
      </c:valAx>
      <c:catAx>
        <c:axId val="769722880"/>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46081120"/>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6.4167620000000003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7.8612999999999822E-2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0.45751399999999975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0.12755200000000055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1.3316189999999999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0.58506500000000017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0.49209399999999981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7.7164640000000002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C4F-4916-B2C7-BCFE40D20E8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C4F-4916-B2C7-BCFE40D20E8B}"/>
              </c:ext>
            </c:extLst>
          </c:dPt>
          <c:xVal>
            <c:numRef>
              <c:f>Sheet1!$B$12</c:f>
              <c:numCache>
                <c:formatCode>0.000000</c:formatCode>
                <c:ptCount val="1"/>
                <c:pt idx="0">
                  <c:v>7.7462499999999999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Q4. Did you get help from staff to keep in touch with your  family and friends?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2CA-44CB-8AD3-7A481B5469F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2CA-44CB-8AD3-7A481B5469F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2CA-44CB-8AD3-7A481B5469F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9.1</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2CA-44CB-8AD3-7A481B5469F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2CA-44CB-8AD3-7A481B5469F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2CA-44CB-8AD3-7A481B5469F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2CA-44CB-8AD3-7A481B5469F7}"/>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0.90000000000000036</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2CA-44CB-8AD3-7A481B5469F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4B-4A5F-8C90-907ABEA4D34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2AF-465A-BFE7-AFD9B775956D}"/>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2AF-465A-BFE7-AFD9B775956D}"/>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82AF-465A-BFE7-AFD9B775956D}"/>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9.6</c:v>
                </c:pt>
                <c:pt idx="1">
                  <c:v>8.9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82AF-465A-BFE7-AFD9B775956D}"/>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82AF-465A-BFE7-AFD9B775956D}"/>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82AF-465A-BFE7-AFD9B775956D}"/>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82AF-465A-BFE7-AFD9B775956D}"/>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82AF-465A-BFE7-AFD9B775956D}"/>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0.40000000000000036</c:v>
                </c:pt>
                <c:pt idx="1">
                  <c:v>1.0999999999999996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82AF-465A-BFE7-AFD9B775956D}"/>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B4F-47DE-9CD3-3CD2F7AD1A2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7CD-40B5-AD16-EC6F4999CBE5}"/>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Sheet1!$D$2:$D$2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0-2E43-4E6F-8285-941839D1681B}"/>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Sheet1!$E$2:$E$2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1-2E43-4E6F-8285-941839D1681B}"/>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Sheet1!$F$2:$F$2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2-2E43-4E6F-8285-941839D1681B}"/>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Sheet1!$G$2:$G$2</c:f>
              <c:numCache>
                <c:formatCode>0.0;;</c:formatCode>
                <c:ptCount val="1"/>
                <c:pt idx="0">
                  <c:v>8</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3-2E43-4E6F-8285-941839D1681B}"/>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Sheet1!$H$2:$H$2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4-2E43-4E6F-8285-941839D1681B}"/>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Sheet1!$I$2:$I$2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5-2E43-4E6F-8285-941839D1681B}"/>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c:f>
              <c:strCache>
                <c:ptCount val="1"/>
                <c:pt idx="0">
                  <c:v>Your Trust</c:v>
                </c:pt>
              </c:strCache>
            </c:strRef>
          </c:cat>
          <c:val>
            <c:numRef>
              <c:f>Sheet1!$J$2:$J$2</c:f>
              <c:numCache>
                <c:formatCode>0.0;;</c:formatCode>
                <c:ptCount val="1"/>
                <c:pt idx="0">
                  <c:v>0</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6-2E43-4E6F-8285-941839D1681B}"/>
            </c:ext>
          </c:extLst>
        </c:ser>
        <c:ser>
          <c:idx val="8"/>
          <c:order val="7"/>
          <c:tx>
            <c:strRef>
              <c:f>Sheet1!$C$1</c:f>
              <c:strCache>
                <c:ptCount val="1"/>
                <c:pt idx="0">
                  <c:v>Grey</c:v>
                </c:pt>
              </c:strCache>
            </c:strRef>
          </c:tx>
          <c:spPr>
            <a:solidFill>
              <a:srgbClr val="F2F2F2"/>
            </a:solidFill>
            <a:ln>
              <a:noFill/>
            </a:ln>
            <a:effectLst/>
          </c:spPr>
          <c:invertIfNegative val="0"/>
          <c:val>
            <c:numRef>
              <c:f>Sheet1!$C$2:$C$2</c:f>
              <c:numCache>
                <c:formatCode>0.0;;</c:formatCode>
                <c:ptCount val="1"/>
                <c:pt idx="0">
                  <c:v>2</c:v>
                </c:pt>
              </c:numCache>
            </c:numRef>
          </c:val>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http://schemas.microsoft.com/office/drawing/2014/chart" uri="{C3380CC4-5D6E-409C-BE32-E72D297353CC}">
              <c16:uniqueId val="{00000008-2E43-4E6F-8285-941839D1681B}"/>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mc="http://schemas.openxmlformats.org/markup-compatibility/2006" xmlns:c14="http://schemas.microsoft.com/office/drawing/2007/8/2/chart" xmlns:c15="http://schemas.microsoft.com/office/drawing/201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8-4146-AAFE-81F2B6F3F46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86391875568951"/>
          <c:y val="5.2687385097644444E-2"/>
          <c:w val="0.88200644933525041"/>
          <c:h val="0.91342364839671031"/>
        </c:manualLayout>
      </c:layout>
      <c:barChart>
        <c:barDir val="bar"/>
        <c:grouping val="stacked"/>
        <c:varyColors val="0"/>
        <c:ser>
          <c:idx val="0"/>
          <c:order val="0"/>
          <c:tx>
            <c:strRef>
              <c:f>Sheet1!$D$1</c:f>
              <c:strCache>
                <c:ptCount val="1"/>
                <c:pt idx="0">
                  <c:v>Much worse than expected</c:v>
                </c:pt>
              </c:strCache>
            </c:strRef>
          </c:tx>
          <c:spPr>
            <a:solidFill>
              <a:srgbClr val="E8772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Sheet1!$D$2:$D$10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2D31-4969-AC28-578F6FAF4F97}"/>
            </c:ext>
          </c:extLst>
        </c:ser>
        <c:ser>
          <c:idx val="1"/>
          <c:order val="1"/>
          <c:tx>
            <c:strRef>
              <c:f>Sheet1!$E$1</c:f>
              <c:strCache>
                <c:ptCount val="1"/>
                <c:pt idx="0">
                  <c:v>Worse than expected</c:v>
                </c:pt>
              </c:strCache>
            </c:strRef>
          </c:tx>
          <c:spPr>
            <a:solidFill>
              <a:srgbClr val="F1BE4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Sheet1!$E$2:$E$10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2D31-4969-AC28-578F6FAF4F97}"/>
            </c:ext>
          </c:extLst>
        </c:ser>
        <c:ser>
          <c:idx val="2"/>
          <c:order val="2"/>
          <c:tx>
            <c:strRef>
              <c:f>Sheet1!$F$1</c:f>
              <c:strCache>
                <c:ptCount val="1"/>
                <c:pt idx="0">
                  <c:v>Somewhat worse than expected</c:v>
                </c:pt>
              </c:strCache>
            </c:strRef>
          </c:tx>
          <c:spPr>
            <a:solidFill>
              <a:srgbClr val="FFD96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Sheet1!$F$2:$F$10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2-2D31-4969-AC28-578F6FAF4F97}"/>
            </c:ext>
          </c:extLst>
        </c:ser>
        <c:ser>
          <c:idx val="3"/>
          <c:order val="3"/>
          <c:tx>
            <c:strRef>
              <c:f>Sheet1!$G$1</c:f>
              <c:strCache>
                <c:ptCount val="1"/>
                <c:pt idx="0">
                  <c:v>About the same</c:v>
                </c:pt>
              </c:strCache>
            </c:strRef>
          </c:tx>
          <c:spPr>
            <a:solidFill>
              <a:srgbClr val="D9D9D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Sheet1!$G$2:$G$10</c:f>
              <c:numCache>
                <c:formatCode>0.0;;</c:formatCode>
                <c:ptCount val="2"/>
                <c:pt idx="0">
                  <c:v>8.6</c:v>
                </c:pt>
                <c:pt idx="1">
                  <c:v>7.9</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3-2D31-4969-AC28-578F6FAF4F97}"/>
            </c:ext>
          </c:extLst>
        </c:ser>
        <c:ser>
          <c:idx val="4"/>
          <c:order val="4"/>
          <c:tx>
            <c:strRef>
              <c:f>Sheet1!$H$1</c:f>
              <c:strCache>
                <c:ptCount val="1"/>
                <c:pt idx="0">
                  <c:v>Somewhat better than expected</c:v>
                </c:pt>
              </c:strCache>
            </c:strRef>
          </c:tx>
          <c:spPr>
            <a:solidFill>
              <a:srgbClr val="A9D18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Sheet1!$H$2:$H$10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4-2D31-4969-AC28-578F6FAF4F97}"/>
            </c:ext>
          </c:extLst>
        </c:ser>
        <c:ser>
          <c:idx val="5"/>
          <c:order val="5"/>
          <c:tx>
            <c:strRef>
              <c:f>Sheet1!$I$1</c:f>
              <c:strCache>
                <c:ptCount val="1"/>
                <c:pt idx="0">
                  <c:v>Better than expected</c:v>
                </c:pt>
              </c:strCache>
            </c:strRef>
          </c:tx>
          <c:spPr>
            <a:solidFill>
              <a:srgbClr val="5FBD8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Sheet1!$I$2:$I$10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5-2D31-4969-AC28-578F6FAF4F97}"/>
            </c:ext>
          </c:extLst>
        </c:ser>
        <c:ser>
          <c:idx val="6"/>
          <c:order val="6"/>
          <c:tx>
            <c:strRef>
              <c:f>Sheet1!$J$1</c:f>
              <c:strCache>
                <c:ptCount val="1"/>
                <c:pt idx="0">
                  <c:v>Much better than expected</c:v>
                </c:pt>
              </c:strCache>
            </c:strRef>
          </c:tx>
          <c:spPr>
            <a:solidFill>
              <a:srgbClr val="41999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2"/>
                <c:pt idx="0">
                  <c:v>Site #1</c:v>
                </c:pt>
                <c:pt idx="1">
                  <c:v>Site #2</c:v>
                </c:pt>
              </c:strCache>
            </c:strRef>
          </c:cat>
          <c:val>
            <c:numRef>
              <c:f>Sheet1!$J$2:$J$10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6-2D31-4969-AC28-578F6FAF4F97}"/>
            </c:ext>
          </c:extLst>
        </c:ser>
        <c:ser>
          <c:idx val="7"/>
          <c:order val="7"/>
          <c:tx>
            <c:strRef>
              <c:f>Sheet1!$K$1</c:f>
              <c:strCache>
                <c:ptCount val="1"/>
                <c:pt idx="0">
                  <c:v>Your Trust</c:v>
                </c:pt>
              </c:strCache>
            </c:strRef>
          </c:tx>
          <c:spPr>
            <a:solidFill>
              <a:schemeClr val="tx1"/>
            </a:solidFill>
            <a:ln w="12700">
              <a:noFill/>
            </a:ln>
            <a:effectLst/>
          </c:spPr>
          <c:invertIfNegative val="0"/>
          <c:cat>
            <c:strRef>
              <c:f>Sheet1!$A$2:$A$10</c:f>
              <c:strCache>
                <c:ptCount val="2"/>
                <c:pt idx="0">
                  <c:v>Site #1</c:v>
                </c:pt>
                <c:pt idx="1">
                  <c:v>Site #2</c:v>
                </c:pt>
              </c:strCache>
            </c:strRef>
          </c:cat>
          <c:val>
            <c:numRef>
              <c:f>Sheet1!$K$2:$K$10</c:f>
              <c:numCache>
                <c:formatCode>0.0;;</c:formatCode>
                <c:ptCount val="2"/>
                <c:pt idx="0">
                  <c:v>0</c:v>
                </c:pt>
                <c:pt idx="1">
                  <c:v>0</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7-2D31-4969-AC28-578F6FAF4F97}"/>
            </c:ext>
          </c:extLst>
        </c:ser>
        <c:ser>
          <c:idx val="8"/>
          <c:order val="8"/>
          <c:tx>
            <c:strRef>
              <c:f>Sheet1!$C$1</c:f>
              <c:strCache>
                <c:ptCount val="1"/>
                <c:pt idx="0">
                  <c:v>Grey</c:v>
                </c:pt>
              </c:strCache>
            </c:strRef>
          </c:tx>
          <c:spPr>
            <a:solidFill>
              <a:srgbClr val="F2F2F2"/>
            </a:solidFill>
            <a:ln>
              <a:noFill/>
            </a:ln>
            <a:effectLst/>
          </c:spPr>
          <c:invertIfNegative val="0"/>
          <c:val>
            <c:numRef>
              <c:f>Sheet1!$C$2:$C$10</c:f>
              <c:numCache>
                <c:formatCode>0.0</c:formatCode>
                <c:ptCount val="2"/>
                <c:pt idx="0">
                  <c:v>1.4000000000000004</c:v>
                </c:pt>
                <c:pt idx="1">
                  <c:v>2.0999999999999996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8-2D31-4969-AC28-578F6FAF4F97}"/>
            </c:ext>
          </c:extLst>
        </c:ser>
        <c:dLbls>
          <c:showLegendKey val="0"/>
          <c:showVal val="0"/>
          <c:showCatName val="0"/>
          <c:showSerName val="0"/>
          <c:showPercent val="0"/>
          <c:showBubbleSize val="0"/>
        </c:dLbls>
        <c:gapWidth val="20"/>
        <c:overlap val="100"/>
        <c:axId val="1539979888"/>
        <c:axId val="1542951328"/>
      </c:barChart>
      <c:valAx>
        <c:axId val="1542951328"/>
        <c:scaling>
          <c:orientation val="minMax"/>
          <c:max val="10"/>
        </c:scaling>
        <c:delete val="1"/>
        <c:axPos val="b"/>
        <c:numFmt formatCode="0.0;;" sourceLinked="1"/>
        <c:majorTickMark val="out"/>
        <c:minorTickMark val="none"/>
        <c:tickLblPos val="nextTo"/>
        <c:crossAx val="1539979888"/>
        <c:crosses val="max"/>
        <c:crossBetween val="between"/>
      </c:valAx>
      <c:catAx>
        <c:axId val="1539979888"/>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542951328"/>
        <c:crosses val="autoZero"/>
        <c:auto val="1"/>
        <c:lblAlgn val="ctr"/>
        <c:lblOffset val="100"/>
        <c:noMultiLvlLbl val="0"/>
      </c:cat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605-426C-8F51-7C60773B0364}"/>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C73-440D-A35A-C7D3309A97A1}"/>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4.8104719028981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1.4577097101899916E-2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0.19003100000000028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1.9839069999999994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0.87165700000000079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1.6141249999999996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6.0323510000000002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6.007034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other patients?</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340-4013-9EAF-97B92F6BF0E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B24-4FAF-A919-F6EF3829E2A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725-438C-8D1F-40775B46A6F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79B-4E33-B4DA-C76BF967B3AA}"/>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8A2-4BB6-9F15-3E5457755582}"/>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2AC9-4312-9733-2B6F6B285EA7}"/>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D06-4C87-8A24-F3AB980B912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8E0-442B-AEF4-13B36CBB0D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BCC-4E94-B692-B880C2971B0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CFF-4C48-9DA4-9A53EB62CCD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7.1625379999999996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6.0589000000000226E-2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0.32519000000000009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9.0660999999999881E-2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0.94648600000000016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0.41585099999999997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0.45696799999999982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7.8595059999999997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8.1122209999999999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noise from staff?</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04-4784-ACF6-7AA0F06B134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8C4D-410D-8C0D-6EE605F648B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3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E7A-47CC-9347-BD5D6B5F1FC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227-4693-A6DC-C66CB9D916B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302-4E0E-96B9-9910CAEF298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04-415B-9B7A-AB8969C64FFE}"/>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C2-4CB7-96B3-CBAD4942A07E}"/>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0E7-4126-A728-44F9F2BCB2C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7.2433490000000003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2ED7-43C4-9D03-11AE4138147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2.5285999999999476E-2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2ED7-43C4-9D03-11AE4138147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0.31078100000000042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2ED7-43C4-9D03-11AE4138147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8.6642999999999581E-2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2ED7-43C4-9D03-11AE4138147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0.90454499999999971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2ED7-43C4-9D03-11AE4138147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2ED7-43C4-9D03-11AE4138147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0.39742400000000089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2ED7-43C4-9D03-11AE4138147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0.3830600000000004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2ED7-43C4-9D03-11AE4138147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8.1685999999999996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2ED7-43C4-9D03-11AE4138147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2ED7-43C4-9D03-11AE41381478}"/>
              </c:ext>
            </c:extLst>
          </c:dPt>
          <c:xVal>
            <c:numRef>
              <c:f>Sheet1!$B$12</c:f>
              <c:numCache>
                <c:formatCode>0.000000</c:formatCode>
                <c:ptCount val="1"/>
                <c:pt idx="0">
                  <c:v>8.1183309999999995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2ED7-43C4-9D03-11AE41381478}"/>
            </c:ext>
          </c:extLst>
        </c:ser>
        <c:ser>
          <c:idx val="9"/>
          <c:order val="10"/>
          <c:tx>
            <c:v>label</c:v>
          </c:tx>
          <c:spPr>
            <a:ln w="25400" cap="rnd">
              <a:noFill/>
              <a:round/>
            </a:ln>
            <a:effectLst/>
          </c:spPr>
          <c:marker>
            <c:symbol val="none"/>
          </c:marker>
          <c:dLbls>
            <c:dLbl>
              <c:idx val="0"/>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Q5. Were you ever prevented from sleeping at night by hospital lighting?</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2ED7-43C4-9D03-11AE4138147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2ED7-43C4-9D03-11AE4138147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4A98-44F2-9680-E6F5B28B9B3B}"/>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5006D"/>
    </a:solidFill>
  </c:spPr>
  <c:txPr>
    <a:bodyPr/>
    <a:lstStyle/>
    <a:p>
      <a:pPr>
        <a:defRPr sz="1800"/>
      </a:pPr>
      <a:endParaRPr lang="en-US"/>
    </a:p>
  </c:txPr>
  <c:externalData r:id="rId1">
    <c:autoUpdate val="0"/>
  </c:externalData>
</c:chartSpace>
</file>

<file path=ppt/charts/chart3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5-4348-B85F-4ABCC7752C4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EC73-43DA-B55A-39C40A0D1E3D}"/>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D90100"/>
    </a:solidFill>
  </c:spPr>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5.3099119062444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0.4784450937556004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0.1539779999999995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1.6075059999999999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0.70628099999999971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0.8255119999999998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6.5010389999999996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0A9-434B-AA3B-41C1B0AE334B}"/>
              </c:ext>
            </c:extLst>
          </c:dPt>
          <c:xVal>
            <c:numRef>
              <c:f>Sheet1!$B$12</c:f>
              <c:numCache>
                <c:formatCode>0.000000</c:formatCode>
                <c:ptCount val="1"/>
                <c:pt idx="0">
                  <c:v>6.7460880000000003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Q7. Did the hospital staff explain the reasons for changing wards during the night in a way you could understand?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17E-4255-A26A-067C2C07D176}"/>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551-48FE-9F02-038F4907766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8.3627029999999998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4765-4460-9444-8EEB30CA65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6.4737000000000933E-2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4765-4460-9444-8EEB30CA65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0.24010899999999857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4765-4460-9444-8EEB30CA65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6.6940999999999917E-2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4765-4460-9444-8EEB30CA65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0.69885200000000047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4765-4460-9444-8EEB30CA65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6.6940999999999917E-2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4765-4460-9444-8EEB30CA65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0.2401099999999996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4765-4460-9444-8EEB30CA65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0.12803700000000084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4765-4460-9444-8EEB30CA65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9.0929129999999994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4765-4460-9444-8EEB30CA65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4765-4460-9444-8EEB30CA6503}"/>
              </c:ext>
            </c:extLst>
          </c:dPt>
          <c:xVal>
            <c:numRef>
              <c:f>Sheet1!$B$12</c:f>
              <c:numCache>
                <c:formatCode>0.000000</c:formatCode>
                <c:ptCount val="1"/>
                <c:pt idx="0">
                  <c:v>9.0839160000000003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4765-4460-9444-8EEB30CA6503}"/>
            </c:ext>
          </c:extLst>
        </c:ser>
        <c:ser>
          <c:idx val="9"/>
          <c:order val="10"/>
          <c:tx>
            <c:v>label</c:v>
          </c:tx>
          <c:spPr>
            <a:ln w="25400" cap="rnd">
              <a:noFill/>
              <a:round/>
            </a:ln>
            <a:effectLst/>
          </c:spPr>
          <c:marker>
            <c:symbol val="none"/>
          </c:marker>
          <c:dLbls>
            <c:dLbl>
              <c:idx val="0"/>
              <c:tx>
                <c:rich>
                  <a:bodyPr/>
                  <a:lstStyle/>
                  <a:p>
                    <a:r>
                      <a:rPr lang="en-GB" dirty="0"/>
                      <a:t>Q8. </a:t>
                    </a:r>
                    <a:r>
                      <a:rPr lang="en-GB" sz="900" b="0" i="0" u="none" strike="noStrike" baseline="0" dirty="0">
                        <a:effectLst/>
                      </a:rPr>
                      <a:t>How clean was the hospital room or ward that you were in?</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4765-4460-9444-8EEB30CA65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4765-4460-9444-8EEB30CA65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7.2141379772079004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0D8F-4ACD-833F-3F6CB518566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0D8F-4ACD-833F-3F6CB518566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0.24940702279209948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0D8F-4ACD-833F-3F6CB518566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0.10566000000000031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0D8F-4ACD-833F-3F6CB518566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1.103076999999999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0D8F-4ACD-833F-3F6CB518566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0.10566000000000031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0D8F-4ACD-833F-3F6CB518566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0.37899200000000022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0D8F-4ACD-833F-3F6CB518566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0.22008399999999995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0D8F-4ACD-833F-3F6CB518566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8.1204610000000006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0D8F-4ACD-833F-3F6CB518566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0D8F-4ACD-833F-3F6CB5185666}"/>
              </c:ext>
            </c:extLst>
          </c:dPt>
          <c:xVal>
            <c:numRef>
              <c:f>Sheet1!$B$12</c:f>
              <c:numCache>
                <c:formatCode>0.000000</c:formatCode>
                <c:ptCount val="1"/>
                <c:pt idx="0">
                  <c:v>8.1207440000000002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0D8F-4ACD-833F-3F6CB518566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Q9. </a:t>
                    </a:r>
                    <a:r>
                      <a:rPr lang="en-GB" sz="900" b="0" i="0" u="none" strike="noStrike" baseline="0" dirty="0">
                        <a:effectLst/>
                      </a:rPr>
                      <a:t>Did you get enough help from staff to wash or keep yourself clean?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0D8F-4ACD-833F-3F6CB518566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0D8F-4ACD-833F-3F6CB518566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7.2978826314641996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657-422A-98EF-C8E3EAC2070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657-422A-98EF-C8E3EAC2070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0.17979536853580047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657-422A-98EF-C8E3EAC2070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0.10351100000000013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657-422A-98EF-C8E3EAC2070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1.0806330000000006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657-422A-98EF-C8E3EAC2070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0.10350999999999999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657-422A-98EF-C8E3EAC2070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0.37128099999999975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657-422A-98EF-C8E3EAC2070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0.34790499999999902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657-422A-98EF-C8E3EAC2070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8.2994889999999995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657-422A-98EF-C8E3EAC2070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657-422A-98EF-C8E3EAC20703}"/>
              </c:ext>
            </c:extLst>
          </c:dPt>
          <c:xVal>
            <c:numRef>
              <c:f>Sheet1!$B$12</c:f>
              <c:numCache>
                <c:formatCode>0.000000</c:formatCode>
                <c:ptCount val="1"/>
                <c:pt idx="0">
                  <c:v>8.1215050000000009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657-422A-98EF-C8E3EAC2070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Q10. </a:t>
                    </a:r>
                    <a:r>
                      <a:rPr lang="en-GB" sz="900" b="0" i="0" u="none" strike="noStrike" baseline="0" dirty="0">
                        <a:effectLst/>
                      </a:rPr>
                      <a:t>If you brought medication with you to hospital, were you able to take it when you needed to?</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657-422A-98EF-C8E3EAC2070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657-422A-98EF-C8E3EAC2070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0554521261334555"/>
          <c:y val="1.8988048761457401E-2"/>
          <c:w val="0.60549648457452765"/>
          <c:h val="0.9276406238630025"/>
        </c:manualLayout>
      </c:layout>
      <c:barChart>
        <c:barDir val="bar"/>
        <c:grouping val="clustered"/>
        <c:varyColors val="0"/>
        <c:ser>
          <c:idx val="0"/>
          <c:order val="0"/>
          <c:tx>
            <c:strRef>
              <c:f>Feuil1!$B$1</c:f>
              <c:strCache>
                <c:ptCount val="1"/>
                <c:pt idx="0">
                  <c:v>Percentage</c:v>
                </c:pt>
              </c:strCache>
            </c:strRef>
          </c:tx>
          <c:spPr>
            <a:solidFill>
              <a:srgbClr val="6D276A"/>
            </a:solidFill>
            <a:ln w="19050">
              <a:noFill/>
            </a:ln>
            <a:effectLst/>
          </c:spPr>
          <c:invertIfNegative val="0"/>
          <c:dPt>
            <c:idx val="0"/>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AA7-4254-BF0A-B4F5DDE53C69}"/>
              </c:ext>
            </c:extLst>
          </c:dPt>
          <c:dPt>
            <c:idx val="1"/>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AA7-4254-BF0A-B4F5DDE53C69}"/>
              </c:ext>
            </c:extLst>
          </c:dPt>
          <c:dPt>
            <c:idx val="2"/>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AA7-4254-BF0A-B4F5DDE53C69}"/>
              </c:ext>
            </c:extLst>
          </c:dPt>
          <c:dPt>
            <c:idx val="3"/>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4AA7-4254-BF0A-B4F5DDE53C69}"/>
              </c:ext>
            </c:extLst>
          </c:dPt>
          <c:dPt>
            <c:idx val="4"/>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4AA7-4254-BF0A-B4F5DDE53C69}"/>
              </c:ext>
            </c:extLst>
          </c:dPt>
          <c:dPt>
            <c:idx val="5"/>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4AA7-4254-BF0A-B4F5DDE53C69}"/>
              </c:ext>
            </c:extLst>
          </c:dPt>
          <c:dPt>
            <c:idx val="6"/>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4AA7-4254-BF0A-B4F5DDE53C69}"/>
              </c:ext>
            </c:extLst>
          </c:dPt>
          <c:dPt>
            <c:idx val="7"/>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F-4AA7-4254-BF0A-B4F5DDE53C69}"/>
              </c:ext>
            </c:extLst>
          </c:dPt>
          <c:dPt>
            <c:idx val="8"/>
            <c:invertIfNegative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1-4AA7-4254-BF0A-B4F5DDE53C69}"/>
              </c:ext>
            </c:extLst>
          </c:dPt>
          <c:dLbls>
            <c:numFmt formatCode="[=0]&quot;0%&quot;;[&lt;0.5]&quot;&lt;0.5%&quot;;#&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strRef>
              <c:f>Feuil1!$A$2:$A$10</c:f>
              <c:strCache>
                <c:ptCount val="9"/>
                <c:pt idx="0">
                  <c:v>No religion</c:v>
                </c:pt>
                <c:pt idx="1">
                  <c:v>Buddhist</c:v>
                </c:pt>
                <c:pt idx="2">
                  <c:v>Christian</c:v>
                </c:pt>
                <c:pt idx="3">
                  <c:v>Hindu</c:v>
                </c:pt>
                <c:pt idx="4">
                  <c:v>Jewish</c:v>
                </c:pt>
                <c:pt idx="5">
                  <c:v>Muslim</c:v>
                </c:pt>
                <c:pt idx="6">
                  <c:v>Sikh </c:v>
                </c:pt>
                <c:pt idx="7">
                  <c:v>Other </c:v>
                </c:pt>
                <c:pt idx="8">
                  <c:v>Prefer not to say</c:v>
                </c:pt>
              </c:strCache>
            </c:strRef>
          </c:cat>
          <c:val>
            <c:numRef>
              <c:f>Feuil1!$B$2:$B$10</c:f>
              <c:numCache>
                <c:formatCode>0.000"%"</c:formatCode>
                <c:ptCount val="9"/>
                <c:pt idx="0">
                  <c:v>19.289300000000001</c:v>
                </c:pt>
                <c:pt idx="1">
                  <c:v>0.50760000000000005</c:v>
                </c:pt>
                <c:pt idx="2">
                  <c:v>72.081199999999995</c:v>
                </c:pt>
                <c:pt idx="3">
                  <c:v>0</c:v>
                </c:pt>
                <c:pt idx="4">
                  <c:v>0</c:v>
                </c:pt>
                <c:pt idx="5">
                  <c:v>6.0914000000000001</c:v>
                </c:pt>
                <c:pt idx="6">
                  <c:v>0.25380000000000003</c:v>
                </c:pt>
                <c:pt idx="7">
                  <c:v>0.25380000000000003</c:v>
                </c:pt>
                <c:pt idx="8">
                  <c:v>1.5227999999999999</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12-4AA7-4254-BF0A-B4F5DDE53C69}"/>
            </c:ext>
          </c:extLst>
        </c:ser>
        <c:dLbls>
          <c:dLblPos val="outEnd"/>
          <c:showLegendKey val="0"/>
          <c:showVal val="1"/>
          <c:showCatName val="0"/>
          <c:showSerName val="0"/>
          <c:showPercent val="0"/>
          <c:showBubbleSize val="0"/>
        </c:dLbls>
        <c:gapWidth val="100"/>
        <c:axId val="1944799264"/>
        <c:axId val="1751827008"/>
      </c:barChart>
      <c:valAx>
        <c:axId val="1751827008"/>
        <c:scaling>
          <c:orientation val="minMax"/>
        </c:scaling>
        <c:delete val="1"/>
        <c:axPos val="t"/>
        <c:numFmt formatCode="0.000&quot;%&quot;" sourceLinked="1"/>
        <c:majorTickMark val="out"/>
        <c:minorTickMark val="none"/>
        <c:tickLblPos val="nextTo"/>
        <c:crossAx val="1944799264"/>
        <c:crosses val="autoZero"/>
        <c:crossBetween val="between"/>
      </c:valAx>
      <c:catAx>
        <c:axId val="1944799264"/>
        <c:scaling>
          <c:orientation val="maxMin"/>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751827008"/>
        <c:crosses val="autoZero"/>
        <c:auto val="1"/>
        <c:lblAlgn val="ctr"/>
        <c:lblOffset val="100"/>
        <c:noMultiLvlLbl val="0"/>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6.6528090000000004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8EE7-4B3F-821D-C9D06D5742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0.50945099999999943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8EE7-4B3F-821D-C9D06D5742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0.39937700000000032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8EE7-4B3F-821D-C9D06D5742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0.11134299999999975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8EE7-4B3F-821D-C9D06D5742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1.1624089999999994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8EE7-4B3F-821D-C9D06D5742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0.11134300000000152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8EE7-4B3F-821D-C9D06D5742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0.39937699999999943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8EE7-4B3F-821D-C9D06D5742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0.33378699999999917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8EE7-4B3F-821D-C9D06D5742F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8.1240400000000008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8EE7-4B3F-821D-C9D06D5742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8EE7-4B3F-821D-C9D06D5742F6}"/>
              </c:ext>
            </c:extLst>
          </c:dPt>
          <c:xVal>
            <c:numRef>
              <c:f>Sheet1!$B$12</c:f>
              <c:numCache>
                <c:formatCode>0.000000</c:formatCode>
                <c:ptCount val="1"/>
                <c:pt idx="0">
                  <c:v>8.2541849999999997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8EE7-4B3F-821D-C9D06D5742F6}"/>
            </c:ext>
          </c:extLst>
        </c:ser>
        <c:ser>
          <c:idx val="9"/>
          <c:order val="10"/>
          <c:tx>
            <c:v>label</c:v>
          </c:tx>
          <c:spPr>
            <a:ln w="25400" cap="rnd">
              <a:noFill/>
              <a:round/>
            </a:ln>
            <a:effectLst/>
          </c:spPr>
          <c:marker>
            <c:symbol val="none"/>
          </c:marker>
          <c:dLbls>
            <c:dLbl>
              <c:idx val="0"/>
              <c:tx>
                <c:rich>
                  <a:bodyPr/>
                  <a:lstStyle/>
                  <a:p>
                    <a:r>
                      <a:rPr lang="en-GB" dirty="0"/>
                      <a:t>Q11. </a:t>
                    </a:r>
                    <a:r>
                      <a:rPr lang="en-GB" sz="900" b="0" i="0" u="none" strike="noStrike" baseline="0" dirty="0"/>
                      <a:t>Were you offered food that met any dietary needs or requirements you had?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8EE7-4B3F-821D-C9D06D5742F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8EE7-4B3F-821D-C9D06D5742F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5.9416560396853004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CCF-4724-96B9-F53348DA9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CCF-4724-96B9-F53348DA9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0.34012396031469994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CCF-4724-96B9-F53348DA9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0.11515699999999995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CCF-4724-96B9-F53348DA9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1.2022209999999998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CCF-4724-96B9-F53348DA9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0.11515699999999995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CCF-4724-96B9-F53348DA9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0.41305600000000009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CCF-4724-96B9-F53348DA9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0.67678500000000064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CCF-4724-96B9-F53348DA93B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6.7979630000000002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CCF-4724-96B9-F53348DA93B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CCF-4724-96B9-F53348DA93B7}"/>
              </c:ext>
            </c:extLst>
          </c:dPt>
          <c:xVal>
            <c:numRef>
              <c:f>Sheet1!$B$12</c:f>
              <c:numCache>
                <c:formatCode>0.000000</c:formatCode>
                <c:ptCount val="1"/>
                <c:pt idx="0">
                  <c:v>6.9980479999999998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CCF-4724-96B9-F53348DA93B7}"/>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baseline="0" dirty="0">
                        <a:effectLst/>
                      </a:rPr>
                      <a:t>Q12. How would you rate the hospital food?</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6CCF-4724-96B9-F53348DA9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CCF-4724-96B9-F53348DA93B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A5D-4DFD-8AB7-A2CE88CBC068}"/>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9B2-4E21-BEEE-A7E710E6997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6.2178469900701998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2E-4ACA-95A3-75B4C433FE2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2E-4ACA-95A3-75B4C433FE2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0.30101900992980024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2E-4ACA-95A3-75B4C433FE2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0.15433399999999953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2E-4ACA-95A3-75B4C433FE2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1.6112260000000003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2E-4ACA-95A3-75B4C433FE2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0.15433400000000042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2E-4ACA-95A3-75B4C433FE2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0.55358099999999943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2E-4ACA-95A3-75B4C433FE2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0.33249700000000004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2E-4ACA-95A3-75B4C433FE2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7.0908189999999998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2E-4ACA-95A3-75B4C433FE2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2E-4ACA-95A3-75B4C433FE2E}"/>
              </c:ext>
            </c:extLst>
          </c:dPt>
          <c:xVal>
            <c:numRef>
              <c:f>Sheet1!$B$12</c:f>
              <c:numCache>
                <c:formatCode>0.000000</c:formatCode>
                <c:ptCount val="1"/>
                <c:pt idx="0">
                  <c:v>7.4788129999999997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2E-4ACA-95A3-75B4C433FE2E}"/>
            </c:ext>
          </c:extLst>
        </c:ser>
        <c:ser>
          <c:idx val="9"/>
          <c:order val="10"/>
          <c:tx>
            <c:v>label</c:v>
          </c:tx>
          <c:spPr>
            <a:ln w="25400" cap="rnd">
              <a:noFill/>
              <a:round/>
            </a:ln>
            <a:effectLst/>
          </c:spPr>
          <c:marker>
            <c:symbol val="none"/>
          </c:marker>
          <c:dLbls>
            <c:dLbl>
              <c:idx val="0"/>
              <c:tx>
                <c:rich>
                  <a:bodyPr/>
                  <a:lstStyle/>
                  <a:p>
                    <a:r>
                      <a:rPr lang="en-GB" dirty="0"/>
                      <a:t>Q13. </a:t>
                    </a:r>
                    <a:r>
                      <a:rPr lang="en-GB" sz="900" b="0" i="0" u="none" strike="noStrike" baseline="0" dirty="0">
                        <a:effectLst/>
                      </a:rPr>
                      <a:t>Did you get enough help from staff to eat your meals?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C2E-4ACA-95A3-75B4C433FE2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2E-4ACA-95A3-75B4C433FE2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4.2808964641373999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211-4053-9720-F1522EE32CD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211-4053-9720-F1522EE32CD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0.41965853586259971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211-4053-9720-F1522EE32CD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0.18790700000000005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211-4053-9720-F1522EE32CD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1.961716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211-4053-9720-F1522EE32CD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0.18790700000000005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211-4053-9720-F1522EE32CD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0.67400100000000052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211-4053-9720-F1522EE32CD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0.91672000000000065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211-4053-9720-F1522EE32CD7}"/>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5.6999969999999998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211-4053-9720-F1522EE32CD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211-4053-9720-F1522EE32CD7}"/>
              </c:ext>
            </c:extLst>
          </c:dPt>
          <c:xVal>
            <c:numRef>
              <c:f>Sheet1!$B$12</c:f>
              <c:numCache>
                <c:formatCode>0.000000</c:formatCode>
                <c:ptCount val="1"/>
                <c:pt idx="0">
                  <c:v>5.8693200000000001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211-4053-9720-F1522EE32CD7}"/>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Q14. </a:t>
                    </a:r>
                    <a:r>
                      <a:rPr lang="en-GB" sz="900" b="0" i="0" u="none" strike="noStrike" baseline="0" dirty="0"/>
                      <a:t>Were you able to get hospital food outside of set meal times? </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C211-4053-9720-F1522EE32CD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211-4053-9720-F1522EE32CD7}"/>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8.5822520000000004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9B93-4B78-A328-AC2BF4E36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0.32403799999999983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9B93-4B78-A328-AC2BF4E36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0.17662200000000006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9B93-4B78-A328-AC2BF4E36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4.9241000000000312E-2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9B93-4B78-A328-AC2BF4E36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0.51406699999999894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9B93-4B78-A328-AC2BF4E36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4.9241000000000312E-2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9B93-4B78-A328-AC2BF4E36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0.17662200000000006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9B93-4B78-A328-AC2BF4E36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7.4892999999999432E-2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9B93-4B78-A328-AC2BF4E36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9.5746439999999993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9B93-4B78-A328-AC2BF4E36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9B93-4B78-A328-AC2BF4E36133}"/>
              </c:ext>
            </c:extLst>
          </c:dPt>
          <c:xVal>
            <c:numRef>
              <c:f>Sheet1!$B$12</c:f>
              <c:numCache>
                <c:formatCode>0.000000</c:formatCode>
                <c:ptCount val="1"/>
                <c:pt idx="0">
                  <c:v>9.3891869999999997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9B93-4B78-A328-AC2BF4E36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Q15. During your time in hospital, did you get enough to drink?</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9B93-4B78-A328-AC2BF4E36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9B93-4B78-A328-AC2BF4E36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434-44A1-AAD7-E985D2DEDDE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156-4D21-9202-9686ABC9C6D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30C-48F4-8288-9C7EDB3C40ED}"/>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563437661721301"/>
          <c:y val="1.3452608840616827E-2"/>
          <c:w val="0.64873124676557392"/>
          <c:h val="0.97309478231876634"/>
        </c:manualLayout>
      </c:layout>
      <c:doughnutChart>
        <c:varyColors val="1"/>
        <c:ser>
          <c:idx val="0"/>
          <c:order val="0"/>
          <c:tx>
            <c:v>data</c:v>
          </c:tx>
          <c:spPr>
            <a:ln>
              <a:noFill/>
            </a:ln>
          </c:spPr>
          <c:dPt>
            <c:idx val="0"/>
            <c:bubble3D val="0"/>
            <c:spPr>
              <a:solidFill>
                <a:srgbClr val="6D276A"/>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6E10-4236-B034-11C75D56644A}"/>
              </c:ext>
            </c:extLst>
          </c:dPt>
          <c:dPt>
            <c:idx val="1"/>
            <c:bubble3D val="0"/>
            <c:spPr>
              <a:solidFill>
                <a:schemeClr val="bg1">
                  <a:lumMod val="85000"/>
                </a:scheme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6E10-4236-B034-11C75D56644A}"/>
              </c:ext>
            </c:extLst>
          </c:dPt>
          <c:cat>
            <c:strRef>
              <c:f>'for chart'!$A$2:$A$3</c:f>
              <c:strCache>
                <c:ptCount val="2"/>
                <c:pt idx="0">
                  <c:v>fill</c:v>
                </c:pt>
                <c:pt idx="1">
                  <c:v>blank</c:v>
                </c:pt>
              </c:strCache>
            </c:strRef>
          </c:cat>
          <c:val>
            <c:numRef>
              <c:f>'for chart'!$B$2:$B$3</c:f>
              <c:numCache>
                <c:formatCode>0.00%</c:formatCode>
                <c:ptCount val="2"/>
                <c:pt idx="0">
                  <c:v>0.84289999999999998</c:v>
                </c:pt>
                <c:pt idx="1">
                  <c:v>0.15710000000000002</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6E10-4236-B034-11C75D56644A}"/>
            </c:ext>
          </c:extLst>
        </c:ser>
        <c:dLbls>
          <c:showLegendKey val="0"/>
          <c:showVal val="0"/>
          <c:showCatName val="0"/>
          <c:showSerName val="0"/>
          <c:showPercent val="0"/>
          <c:showBubbleSize val="0"/>
          <c:showLeaderLines val="1"/>
        </c:dLbls>
        <c:firstSliceAng val="0"/>
        <c:holeSize val="70"/>
      </c:doughnutChart>
      <c:barChart>
        <c:barDir val="col"/>
        <c:grouping val="percentStacked"/>
        <c:varyColors val="0"/>
        <c:ser>
          <c:idx val="1"/>
          <c:order val="1"/>
          <c:tx>
            <c:v>label</c:v>
          </c:tx>
          <c:spPr>
            <a:noFill/>
            <a:ln>
              <a:noFill/>
            </a:ln>
          </c:spPr>
          <c:invertIfNegative val="0"/>
          <c:dLbls>
            <c:dLbl>
              <c:idx val="0"/>
              <c:layout>
                <c:manualLayout>
                  <c:x val="1.9161712785539638E-2"/>
                  <c:y val="4.3911651813959354E-17"/>
                </c:manualLayout>
              </c:layout>
              <c:numFmt formatCode="0%" sourceLinked="0"/>
              <c:spPr>
                <a:noFill/>
                <a:ln>
                  <a:noFill/>
                </a:ln>
                <a:effectLst/>
              </c:spPr>
              <c:txPr>
                <a:bodyPr wrap="none" lIns="38100" tIns="19050" rIns="38100" bIns="19050" anchor="ctr">
                  <a:spAutoFit/>
                </a:bodyPr>
                <a:lstStyle/>
                <a:p>
                  <a:pPr>
                    <a:defRPr sz="2800" b="1">
                      <a:solidFill>
                        <a:srgbClr val="6D276A"/>
                      </a:solidFill>
                      <a:latin typeface="Arial" panose="020B0604020202020204" pitchFamily="34" charset="0"/>
                      <a:cs typeface="Arial" panose="020B0604020202020204" pitchFamily="34" charset="0"/>
                    </a:defRPr>
                  </a:pPr>
                  <a:endParaRPr lang="en-US"/>
                </a:p>
              </c:txPr>
              <c:dLblPos val="ctr"/>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E10-4236-B034-11C75D56644A}"/>
                </c:ext>
              </c:extLst>
            </c:dLbl>
            <c:numFmt formatCode="0%" sourceLinked="0"/>
            <c:spPr>
              <a:noFill/>
              <a:ln>
                <a:noFill/>
              </a:ln>
              <a:effectLst/>
            </c:spPr>
            <c:dLblPos val="ctr"/>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howLeaderLines val="0"/>
              </c:ext>
            </c:extLst>
          </c:dLbls>
          <c:cat>
            <c:numLit>
              <c:formatCode>General</c:formatCode>
              <c:ptCount val="1"/>
              <c:pt idx="0">
                <c:v>0</c:v>
              </c:pt>
            </c:numLit>
          </c:cat>
          <c:val>
            <c:numRef>
              <c:f>'for chart'!$B$2</c:f>
              <c:numCache>
                <c:formatCode>0.00%</c:formatCode>
                <c:ptCount val="1"/>
                <c:pt idx="0">
                  <c:v>0.84289999999999998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6E10-4236-B034-11C75D56644A}"/>
            </c:ext>
          </c:extLst>
        </c:ser>
        <c:dLbls>
          <c:showLegendKey val="0"/>
          <c:showVal val="0"/>
          <c:showCatName val="0"/>
          <c:showSerName val="0"/>
          <c:showPercent val="0"/>
          <c:showBubbleSize val="0"/>
        </c:dLbls>
        <c:gapWidth val="150"/>
        <c:overlap val="100"/>
        <c:axId val="1575408063"/>
        <c:axId val="1575410655"/>
      </c:barChart>
      <c:valAx>
        <c:axId val="1575410655"/>
        <c:scaling>
          <c:orientation val="minMax"/>
        </c:scaling>
        <c:delete val="1"/>
        <c:axPos val="l"/>
        <c:numFmt formatCode="0%" sourceLinked="1"/>
        <c:majorTickMark val="out"/>
        <c:minorTickMark val="none"/>
        <c:tickLblPos val="nextTo"/>
        <c:crossAx val="1575408063"/>
        <c:crosses val="autoZero"/>
        <c:crossBetween val="between"/>
        <c:majorUnit val="0.5"/>
      </c:valAx>
      <c:catAx>
        <c:axId val="1575408063"/>
        <c:scaling>
          <c:orientation val="minMax"/>
        </c:scaling>
        <c:delete val="1"/>
        <c:axPos val="t"/>
        <c:numFmt formatCode="General" sourceLinked="1"/>
        <c:majorTickMark val="out"/>
        <c:minorTickMark val="none"/>
        <c:tickLblPos val="nextTo"/>
        <c:crossAx val="1575410655"/>
        <c:crosses val="max"/>
        <c:auto val="1"/>
        <c:lblAlgn val="ctr"/>
        <c:lblOffset val="100"/>
        <c:tickLblSkip val="1"/>
        <c:tickMarkSkip val="1"/>
        <c:noMultiLvlLbl val="1"/>
      </c:cat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45F-4611-9713-2E637D385E09}"/>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Your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7C75-431E-86D9-0FFF56E1608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Your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Sheet1!$E$2:$E$138</c:f>
              <c:numCache>
                <c:formatCode>0.0</c:formatCode>
                <c:ptCount val="134"/>
                <c:pt idx="0">
                  <c:v>8.0948075204117291</c:v>
                </c:pt>
                <c:pt idx="1">
                  <c:v>8.2799483925768698</c:v>
                </c:pt>
                <c:pt idx="2">
                  <c:v>8.2983213746684097</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C75-431E-86D9-0FFF56E1608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Your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Sheet1!$F$2:$F$138</c:f>
              <c:numCache>
                <c:formatCode>0.0</c:formatCode>
                <c:ptCount val="134"/>
                <c:pt idx="0">
                  <c:v>0</c:v>
                </c:pt>
                <c:pt idx="1">
                  <c:v>0</c:v>
                </c:pt>
                <c:pt idx="2">
                  <c:v>0</c:v>
                </c:pt>
                <c:pt idx="3">
                  <c:v>8.3637105150310695</c:v>
                </c:pt>
                <c:pt idx="4">
                  <c:v>8.36966356575026</c:v>
                </c:pt>
                <c:pt idx="5">
                  <c:v>8.3922118309258895</c:v>
                </c:pt>
                <c:pt idx="6">
                  <c:v>8.3936667812812207</c:v>
                </c:pt>
                <c:pt idx="7">
                  <c:v>8.3966857907269699</c:v>
                </c:pt>
                <c:pt idx="8">
                  <c:v>8.4003174867143606</c:v>
                </c:pt>
                <c:pt idx="9">
                  <c:v>8.4066468916106594</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7C75-431E-86D9-0FFF56E1608C}"/>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Your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8.4262255428354607</c:v>
                </c:pt>
                <c:pt idx="11">
                  <c:v>8.4272311417518093</c:v>
                </c:pt>
                <c:pt idx="12">
                  <c:v>8.4306015621527095</c:v>
                </c:pt>
                <c:pt idx="13">
                  <c:v>8.4354098828395099</c:v>
                </c:pt>
                <c:pt idx="14">
                  <c:v>8.4685430288225998</c:v>
                </c:pt>
                <c:pt idx="15">
                  <c:v>8.4962777997311196</c:v>
                </c:pt>
                <c:pt idx="16">
                  <c:v>8.4963901922443501</c:v>
                </c:pt>
                <c:pt idx="17">
                  <c:v>8.4973185374843396</c:v>
                </c:pt>
                <c:pt idx="18">
                  <c:v>8.5007319044386094</c:v>
                </c:pt>
                <c:pt idx="19">
                  <c:v>8.5031323471990206</c:v>
                </c:pt>
                <c:pt idx="20">
                  <c:v>8.5082350078553297</c:v>
                </c:pt>
                <c:pt idx="21">
                  <c:v>8.5092655761003808</c:v>
                </c:pt>
                <c:pt idx="22">
                  <c:v>8.5157083231678694</c:v>
                </c:pt>
                <c:pt idx="23">
                  <c:v>8.5211986217519406</c:v>
                </c:pt>
                <c:pt idx="24">
                  <c:v>8.5376382963325703</c:v>
                </c:pt>
                <c:pt idx="25">
                  <c:v>8.54033795240532</c:v>
                </c:pt>
                <c:pt idx="26">
                  <c:v>8.5519731502745593</c:v>
                </c:pt>
                <c:pt idx="27">
                  <c:v>8.5568205361441692</c:v>
                </c:pt>
                <c:pt idx="28">
                  <c:v>8.5589506710777403</c:v>
                </c:pt>
                <c:pt idx="29">
                  <c:v>8.5645511251750204</c:v>
                </c:pt>
                <c:pt idx="30">
                  <c:v>8.5836314360091404</c:v>
                </c:pt>
                <c:pt idx="31">
                  <c:v>8.5849520442218399</c:v>
                </c:pt>
                <c:pt idx="32">
                  <c:v>8.5851072313779202</c:v>
                </c:pt>
                <c:pt idx="33">
                  <c:v>8.5885089613429297</c:v>
                </c:pt>
                <c:pt idx="34">
                  <c:v>8.5914130938919993</c:v>
                </c:pt>
                <c:pt idx="35">
                  <c:v>8.5961560661260101</c:v>
                </c:pt>
                <c:pt idx="36">
                  <c:v>8.6084941157086998</c:v>
                </c:pt>
                <c:pt idx="37">
                  <c:v>8.6100043826744308</c:v>
                </c:pt>
                <c:pt idx="38">
                  <c:v>8.6123898962170102</c:v>
                </c:pt>
                <c:pt idx="39">
                  <c:v>8.6137272269692104</c:v>
                </c:pt>
                <c:pt idx="40">
                  <c:v>8.6158705894796999</c:v>
                </c:pt>
                <c:pt idx="41">
                  <c:v>8.6293024128622697</c:v>
                </c:pt>
                <c:pt idx="42">
                  <c:v>8.6293840266488395</c:v>
                </c:pt>
                <c:pt idx="43">
                  <c:v>8.64267455681588</c:v>
                </c:pt>
                <c:pt idx="44">
                  <c:v>8.6440937362854502</c:v>
                </c:pt>
                <c:pt idx="45">
                  <c:v>8.6460989516625801</c:v>
                </c:pt>
                <c:pt idx="46">
                  <c:v>8.6468266049101707</c:v>
                </c:pt>
                <c:pt idx="47">
                  <c:v>8.6537463139152209</c:v>
                </c:pt>
                <c:pt idx="48">
                  <c:v>8.65712284376729</c:v>
                </c:pt>
                <c:pt idx="49">
                  <c:v>8.6572702330338398</c:v>
                </c:pt>
                <c:pt idx="50">
                  <c:v>8.6593458148846594</c:v>
                </c:pt>
                <c:pt idx="51">
                  <c:v>8.6708081071778302</c:v>
                </c:pt>
                <c:pt idx="52">
                  <c:v>8.6753025581118504</c:v>
                </c:pt>
                <c:pt idx="53">
                  <c:v>8.6780259060566998</c:v>
                </c:pt>
                <c:pt idx="54">
                  <c:v>8.6804025975919092</c:v>
                </c:pt>
                <c:pt idx="55">
                  <c:v>8.6815418750917708</c:v>
                </c:pt>
                <c:pt idx="56">
                  <c:v>8.6850199012616702</c:v>
                </c:pt>
                <c:pt idx="57">
                  <c:v>8.6943950008030999</c:v>
                </c:pt>
                <c:pt idx="58">
                  <c:v>8.7002914786020007</c:v>
                </c:pt>
                <c:pt idx="59">
                  <c:v>8.7030257853053303</c:v>
                </c:pt>
                <c:pt idx="60">
                  <c:v>8.7039752091374591</c:v>
                </c:pt>
                <c:pt idx="61">
                  <c:v>8.7154500480448291</c:v>
                </c:pt>
                <c:pt idx="62">
                  <c:v>8.7165141694343102</c:v>
                </c:pt>
                <c:pt idx="63">
                  <c:v>8.7168587578622407</c:v>
                </c:pt>
                <c:pt idx="64">
                  <c:v>8.7188809922345794</c:v>
                </c:pt>
                <c:pt idx="65">
                  <c:v>8.7215081107831001</c:v>
                </c:pt>
                <c:pt idx="66">
                  <c:v>8.7222285339288597</c:v>
                </c:pt>
                <c:pt idx="67">
                  <c:v>8.72316948962286</c:v>
                </c:pt>
                <c:pt idx="68">
                  <c:v>8.7255140998483203</c:v>
                </c:pt>
                <c:pt idx="69">
                  <c:v>8.7327812354902292</c:v>
                </c:pt>
                <c:pt idx="70">
                  <c:v>8.7385898342114796</c:v>
                </c:pt>
                <c:pt idx="71">
                  <c:v>8.7393039339134297</c:v>
                </c:pt>
                <c:pt idx="72">
                  <c:v>8.7406113776464505</c:v>
                </c:pt>
                <c:pt idx="73">
                  <c:v>8.7427343318287107</c:v>
                </c:pt>
                <c:pt idx="74">
                  <c:v>8.7432810473644995</c:v>
                </c:pt>
                <c:pt idx="75">
                  <c:v>8.7453372520789703</c:v>
                </c:pt>
                <c:pt idx="76">
                  <c:v>8.7489396448208101</c:v>
                </c:pt>
                <c:pt idx="77">
                  <c:v>8.7688870671264993</c:v>
                </c:pt>
                <c:pt idx="78">
                  <c:v>8.7730125396788292</c:v>
                </c:pt>
                <c:pt idx="79">
                  <c:v>8.7739328923810103</c:v>
                </c:pt>
                <c:pt idx="80">
                  <c:v>8.7783335378311698</c:v>
                </c:pt>
                <c:pt idx="81">
                  <c:v>8.7874346572768207</c:v>
                </c:pt>
                <c:pt idx="82">
                  <c:v>8.7878214345739991</c:v>
                </c:pt>
                <c:pt idx="83">
                  <c:v>8.7889489389286304</c:v>
                </c:pt>
                <c:pt idx="84">
                  <c:v>8.7935761403615</c:v>
                </c:pt>
                <c:pt idx="85">
                  <c:v>8.8046245543401103</c:v>
                </c:pt>
                <c:pt idx="86">
                  <c:v>8.8107474111583493</c:v>
                </c:pt>
                <c:pt idx="87">
                  <c:v>8.8163349258634298</c:v>
                </c:pt>
                <c:pt idx="88">
                  <c:v>8.8216664883918305</c:v>
                </c:pt>
                <c:pt idx="89">
                  <c:v>8.8410315840277693</c:v>
                </c:pt>
                <c:pt idx="90">
                  <c:v>8.8449669425250992</c:v>
                </c:pt>
                <c:pt idx="91">
                  <c:v>8.8471027498977701</c:v>
                </c:pt>
                <c:pt idx="92">
                  <c:v>8.8512083532340604</c:v>
                </c:pt>
                <c:pt idx="93">
                  <c:v>8.8571184325289494</c:v>
                </c:pt>
                <c:pt idx="94">
                  <c:v>8.8625318024321604</c:v>
                </c:pt>
                <c:pt idx="95">
                  <c:v>8.8626087560682301</c:v>
                </c:pt>
                <c:pt idx="96">
                  <c:v>8.8762771929652793</c:v>
                </c:pt>
                <c:pt idx="97">
                  <c:v>8.8847579578528002</c:v>
                </c:pt>
                <c:pt idx="98">
                  <c:v>8.8874561390072397</c:v>
                </c:pt>
                <c:pt idx="99">
                  <c:v>8.8882860616029404</c:v>
                </c:pt>
                <c:pt idx="100">
                  <c:v>8.8895767673600599</c:v>
                </c:pt>
                <c:pt idx="101">
                  <c:v>8.8924816951648893</c:v>
                </c:pt>
                <c:pt idx="102">
                  <c:v>8.9030808318415993</c:v>
                </c:pt>
                <c:pt idx="103">
                  <c:v>8.9135315098049599</c:v>
                </c:pt>
                <c:pt idx="104">
                  <c:v>8.9257539056016206</c:v>
                </c:pt>
                <c:pt idx="105">
                  <c:v>8.9322065808713198</c:v>
                </c:pt>
                <c:pt idx="106">
                  <c:v>8.9426914360619101</c:v>
                </c:pt>
                <c:pt idx="107">
                  <c:v>8.9470375922594592</c:v>
                </c:pt>
                <c:pt idx="108">
                  <c:v>8.9493939605319799</c:v>
                </c:pt>
                <c:pt idx="109">
                  <c:v>8.9505509269721006</c:v>
                </c:pt>
                <c:pt idx="110">
                  <c:v>8.9638681204234594</c:v>
                </c:pt>
                <c:pt idx="111">
                  <c:v>8.9654171692345201</c:v>
                </c:pt>
                <c:pt idx="112">
                  <c:v>8.9715042572783297</c:v>
                </c:pt>
                <c:pt idx="113">
                  <c:v>8.9864512145613293</c:v>
                </c:pt>
                <c:pt idx="114">
                  <c:v>8.9933596747062001</c:v>
                </c:pt>
                <c:pt idx="115">
                  <c:v>8.9963935297675199</c:v>
                </c:pt>
                <c:pt idx="116">
                  <c:v>9.0100695822494306</c:v>
                </c:pt>
                <c:pt idx="117">
                  <c:v>9.0122219129870107</c:v>
                </c:pt>
                <c:pt idx="118">
                  <c:v>9.0394674495670095</c:v>
                </c:pt>
                <c:pt idx="119">
                  <c:v>9.0557939863293804</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C75-431E-86D9-0FFF56E1608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Your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9.0843564280448401</c:v>
                </c:pt>
                <c:pt idx="121">
                  <c:v>9.1010742775605191</c:v>
                </c:pt>
                <c:pt idx="122">
                  <c:v>9.1413955416725496</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7C75-431E-86D9-0FFF56E1608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Your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9.1617455269453707</c:v>
                </c:pt>
                <c:pt idx="124">
                  <c:v>9.3610604448751307</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C75-431E-86D9-0FFF56E1608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Your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9.3449933278378197</c:v>
                </c:pt>
                <c:pt idx="126">
                  <c:v>9.3726143637942201</c:v>
                </c:pt>
                <c:pt idx="127">
                  <c:v>9.4108053966969507</c:v>
                </c:pt>
                <c:pt idx="128">
                  <c:v>9.4218634866939297</c:v>
                </c:pt>
                <c:pt idx="129">
                  <c:v>9.4358466411624402</c:v>
                </c:pt>
                <c:pt idx="130">
                  <c:v>9.4370394244106102</c:v>
                </c:pt>
                <c:pt idx="131">
                  <c:v>9.4482315427158294</c:v>
                </c:pt>
                <c:pt idx="132">
                  <c:v>9.4891450055341799</c:v>
                </c:pt>
                <c:pt idx="133">
                  <c:v>9.5389919622536095</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7C75-431E-86D9-0FFF56E1608C}"/>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London North West University Healthcare NHS Trust</c:v>
                </c:pt>
                <c:pt idx="2">
                  <c:v>Bedfordshire Hospitals NHS Foundation Trust</c:v>
                </c:pt>
                <c:pt idx="3">
                  <c:v>North Middlesex University Hospital NHS Trust</c:v>
                </c:pt>
                <c:pt idx="4">
                  <c:v>Croydon Health Services NHS Trust</c:v>
                </c:pt>
                <c:pt idx="5">
                  <c:v>The Princess Alexandra Hospital NHS Trust</c:v>
                </c:pt>
                <c:pt idx="6">
                  <c:v>University Hospitals Birmingham NHS Foundation Trust</c:v>
                </c:pt>
                <c:pt idx="7">
                  <c:v>Lewisham and Greenwich NHS Trust</c:v>
                </c:pt>
                <c:pt idx="8">
                  <c:v>The Dudley Group NHS Foundation Trust</c:v>
                </c:pt>
                <c:pt idx="9">
                  <c:v>West Hertfordshire Hospitals NHS Trust</c:v>
                </c:pt>
                <c:pt idx="10">
                  <c:v>Kettering General Hospital NHS Foundation Trust</c:v>
                </c:pt>
                <c:pt idx="11">
                  <c:v>Dartford and Gravesham NHS Trust</c:v>
                </c:pt>
                <c:pt idx="12">
                  <c:v>The Shrewsbury and Telford Hospital NHS Trust</c:v>
                </c:pt>
                <c:pt idx="13">
                  <c:v>The Queen Elizabeth Hospital King's Lynn NHS Foundation Trust</c:v>
                </c:pt>
                <c:pt idx="14">
                  <c:v>United Lincolnshire Hospitals NHS Trust</c:v>
                </c:pt>
                <c:pt idx="15">
                  <c:v>Medway NHS Foundation Trust</c:v>
                </c:pt>
                <c:pt idx="16">
                  <c:v>Northern Care Alliance NHS Foundation Trust</c:v>
                </c:pt>
                <c:pt idx="17">
                  <c:v>Mid and South Essex NHS Foundation Trust</c:v>
                </c:pt>
                <c:pt idx="18">
                  <c:v>University Hospitals Coventry and Warwickshire NHS Trust</c:v>
                </c:pt>
                <c:pt idx="19">
                  <c:v>Tameside and Glossop Integrated Care NHS Foundation Trust</c:v>
                </c:pt>
                <c:pt idx="20">
                  <c:v>The Rotherham NHS Foundation Trust</c:v>
                </c:pt>
                <c:pt idx="21">
                  <c:v>Mid Yorkshire Hospitals NHS Trust</c:v>
                </c:pt>
                <c:pt idx="22">
                  <c:v>Blackpool Teaching Hospitals NHS Foundation Trust</c:v>
                </c:pt>
                <c:pt idx="23">
                  <c:v>Isle of Wight NHS Trust</c:v>
                </c:pt>
                <c:pt idx="24">
                  <c:v>James Paget University Hospitals NHS Foundation Trust</c:v>
                </c:pt>
                <c:pt idx="25">
                  <c:v>Northern Lincolnshire and Goole NHS Foundation Trust</c:v>
                </c:pt>
                <c:pt idx="26">
                  <c:v>East Kent Hospitals University NHS Foundation Trust</c:v>
                </c:pt>
                <c:pt idx="27">
                  <c:v>George Eliot Hospital NHS Trust</c:v>
                </c:pt>
                <c:pt idx="28">
                  <c:v>Worcestershire Acute Hospitals NHS Trust</c:v>
                </c:pt>
                <c:pt idx="29">
                  <c:v>Whittington Health NHS Trust</c:v>
                </c:pt>
                <c:pt idx="30">
                  <c:v>Milton Keynes University Hospital NHS Foundation Trust</c:v>
                </c:pt>
                <c:pt idx="31">
                  <c:v>Frimley Health NHS Foundation Trust</c:v>
                </c:pt>
                <c:pt idx="32">
                  <c:v>Northampton General Hospital NHS Trust</c:v>
                </c:pt>
                <c:pt idx="33">
                  <c:v>Stockport NHS Foundation Trust</c:v>
                </c:pt>
                <c:pt idx="34">
                  <c:v>The Royal Wolverhampton NHS Trust</c:v>
                </c:pt>
                <c:pt idx="35">
                  <c:v>East Sussex Healthcare NHS Trust</c:v>
                </c:pt>
                <c:pt idx="36">
                  <c:v>University Hospitals of Leicester NHS Trust</c:v>
                </c:pt>
                <c:pt idx="37">
                  <c:v>Your Trust</c:v>
                </c:pt>
                <c:pt idx="38">
                  <c:v>Yeovil District Hospital NHS Foundation Trust</c:v>
                </c:pt>
                <c:pt idx="39">
                  <c:v>Gloucestershire Hospitals NHS Foundation Trust</c:v>
                </c:pt>
                <c:pt idx="40">
                  <c:v>Wye Valley NHS Trust</c:v>
                </c:pt>
                <c:pt idx="41">
                  <c:v>Barnsley Hospital NHS Foundation Trust</c:v>
                </c:pt>
                <c:pt idx="42">
                  <c:v>Walsall Healthcare NHS Trust</c:v>
                </c:pt>
                <c:pt idx="43">
                  <c:v>University Hospitals Sussex NHS Foundation Trust</c:v>
                </c:pt>
                <c:pt idx="44">
                  <c:v>University Hospitals of Morecambe Bay NHS Foundation Trust</c:v>
                </c:pt>
                <c:pt idx="45">
                  <c:v>Manchester University NHS Foundation Trust</c:v>
                </c:pt>
                <c:pt idx="46">
                  <c:v>Guy's and St Thomas' NHS Foundation Trust</c:v>
                </c:pt>
                <c:pt idx="47">
                  <c:v>Surrey and Sussex Healthcare NHS Trust</c:v>
                </c:pt>
                <c:pt idx="48">
                  <c:v>Royal Free London NHS Foundation Trust</c:v>
                </c:pt>
                <c:pt idx="49">
                  <c:v>North Cumbria Integrated Care NHS Foundation Trust</c:v>
                </c:pt>
                <c:pt idx="50">
                  <c:v>East Suffolk and North Essex NHS Foundation Trust</c:v>
                </c:pt>
                <c:pt idx="51">
                  <c:v>Bradford Teaching Hospitals NHS Foundation Trust</c:v>
                </c:pt>
                <c:pt idx="52">
                  <c:v>Hull University Teaching Hospitals NHS Trust</c:v>
                </c:pt>
                <c:pt idx="53">
                  <c:v>Epsom and St Helier University Hospitals NHS Trust</c:v>
                </c:pt>
                <c:pt idx="54">
                  <c:v>The Hillingdon Hospitals NHS Foundation Trust</c:v>
                </c:pt>
                <c:pt idx="55">
                  <c:v>Great Western Hospitals NHS Foundation Trust</c:v>
                </c:pt>
                <c:pt idx="56">
                  <c:v>Doncaster and Bassetlaw Teaching Hospitals NHS Foundation Trust</c:v>
                </c:pt>
                <c:pt idx="57">
                  <c:v>Salisbury NHS Foundation Trust</c:v>
                </c:pt>
                <c:pt idx="58">
                  <c:v>University Hospitals Dorset NHS Foundation Trust</c:v>
                </c:pt>
                <c:pt idx="59">
                  <c:v>Sandwell and West Birmingham Hospitals NHS Trust</c:v>
                </c:pt>
                <c:pt idx="60">
                  <c:v>Nottingham University Hospitals NHS Trust</c:v>
                </c:pt>
                <c:pt idx="61">
                  <c:v>Wrightington, Wigan and Leigh NHS Foundation Trust</c:v>
                </c:pt>
                <c:pt idx="62">
                  <c:v>York and Scarborough Teaching Hospitals NHS Foundation Trust</c:v>
                </c:pt>
                <c:pt idx="63">
                  <c:v>Ashford and St Peter's Hospitals NHS Foundation Trust</c:v>
                </c:pt>
                <c:pt idx="64">
                  <c:v>Lancashire Teaching Hospitals NHS Foundation Trust</c:v>
                </c:pt>
                <c:pt idx="65">
                  <c:v>St George's University Hospitals NHS Foundation Trust</c:v>
                </c:pt>
                <c:pt idx="66">
                  <c:v>Imperial College Healthcare NHS Trust</c:v>
                </c:pt>
                <c:pt idx="67">
                  <c:v>Bolton NHS Foundation Trust</c:v>
                </c:pt>
                <c:pt idx="68">
                  <c:v>King's College Hospital NHS Foundation Trust</c:v>
                </c:pt>
                <c:pt idx="69">
                  <c:v>Northern Devon Healthcare NHS Trust</c:v>
                </c:pt>
                <c:pt idx="70">
                  <c:v>East Cheshire NHS Trust</c:v>
                </c:pt>
                <c:pt idx="71">
                  <c:v>Royal Cornwall Hospitals NHS Trust</c:v>
                </c:pt>
                <c:pt idx="72">
                  <c:v>North West Anglia NHS Foundation Trust</c:v>
                </c:pt>
                <c:pt idx="73">
                  <c:v>Southport and Ormskirk Hospital NHS Trust</c:v>
                </c:pt>
                <c:pt idx="74">
                  <c:v>East and North Hertfordshire NHS Trust</c:v>
                </c:pt>
                <c:pt idx="75">
                  <c:v>Homerton University Hospital NHS Foundation Trust</c:v>
                </c:pt>
                <c:pt idx="76">
                  <c:v>Kingston Hospital NHS Foundation Trust</c:v>
                </c:pt>
                <c:pt idx="77">
                  <c:v>Maidstone and Tunbridge Wells NHS Trust</c:v>
                </c:pt>
                <c:pt idx="78">
                  <c:v>Barts Health NHS Trust</c:v>
                </c:pt>
                <c:pt idx="79">
                  <c:v>Mid Cheshire Hospitals NHS Foundation Trust</c:v>
                </c:pt>
                <c:pt idx="80">
                  <c:v>Chelsea and Westminster Hospital NHS Foundation Trust</c:v>
                </c:pt>
                <c:pt idx="81">
                  <c:v>Hampshire Hospitals NHS Foundation Trust</c:v>
                </c:pt>
                <c:pt idx="82">
                  <c:v>Portsmouth Hospitals University NHS Trust</c:v>
                </c:pt>
                <c:pt idx="83">
                  <c:v>University Hospital Southampton NHS Foundation Trust</c:v>
                </c:pt>
                <c:pt idx="84">
                  <c:v>Harrogate and District NHS Foundation Trust</c:v>
                </c:pt>
                <c:pt idx="85">
                  <c:v>University Hospitals Plymouth NHS Trust</c:v>
                </c:pt>
                <c:pt idx="86">
                  <c:v>Norfolk and Norwich University Hospitals NHS Foundation Trust</c:v>
                </c:pt>
                <c:pt idx="87">
                  <c:v>Countess of Chester Hospital NHS Foundation Trust</c:v>
                </c:pt>
                <c:pt idx="88">
                  <c:v>Warrington and Halton Hospitals NHS Foundation Trust</c:v>
                </c:pt>
                <c:pt idx="89">
                  <c:v>Dorset County Hospital NHS Foundation Trust</c:v>
                </c:pt>
                <c:pt idx="90">
                  <c:v>Royal Berkshire NHS Foundation Trust</c:v>
                </c:pt>
                <c:pt idx="91">
                  <c:v>Royal United Hospitals Bath NHS Foundation Trust</c:v>
                </c:pt>
                <c:pt idx="92">
                  <c:v>Buckinghamshire Healthcare NHS Trust</c:v>
                </c:pt>
                <c:pt idx="93">
                  <c:v>Gateshead Health NHS Foundation Trust</c:v>
                </c:pt>
                <c:pt idx="94">
                  <c:v>West Suffolk NHS Foundation Trust</c:v>
                </c:pt>
                <c:pt idx="95">
                  <c:v>Liverpool University Hospitals NHS Foundation Trust</c:v>
                </c:pt>
                <c:pt idx="96">
                  <c:v>Calderdale and Huddersfield NHS Foundation Trust</c:v>
                </c:pt>
                <c:pt idx="97">
                  <c:v>North Tees and Hartlepool NHS Foundation Trust</c:v>
                </c:pt>
                <c:pt idx="98">
                  <c:v>University Hospitals Bristol and Weston NHS Foundation Trust</c:v>
                </c:pt>
                <c:pt idx="99">
                  <c:v>Airedale NHS Foundation Trust</c:v>
                </c:pt>
                <c:pt idx="100">
                  <c:v>University Hospitals of North Midlands NHS Trust</c:v>
                </c:pt>
                <c:pt idx="101">
                  <c:v>Chesterfield Royal Hospital NHS Foundation Trust</c:v>
                </c:pt>
                <c:pt idx="102">
                  <c:v>County Durham and Darlington NHS Foundation Trust</c:v>
                </c:pt>
                <c:pt idx="103">
                  <c:v>Sheffield Teaching Hospitals NHS Foundation Trust</c:v>
                </c:pt>
                <c:pt idx="104">
                  <c:v>Sherwood Forest Hospitals NHS Foundation Trust</c:v>
                </c:pt>
                <c:pt idx="105">
                  <c:v>Wirral University Teaching Hospital NHS Foundation Trust</c:v>
                </c:pt>
                <c:pt idx="106">
                  <c:v>South Tees Hospitals NHS Foundation Trust</c:v>
                </c:pt>
                <c:pt idx="107">
                  <c:v>University College London Hospitals NHS Foundation Trust</c:v>
                </c:pt>
                <c:pt idx="108">
                  <c:v>North Bristol NHS Trust</c:v>
                </c:pt>
                <c:pt idx="109">
                  <c:v>Somerset NHS Foundation Trust</c:v>
                </c:pt>
                <c:pt idx="110">
                  <c:v>Oxford University Hospitals NHS Foundation Trust</c:v>
                </c:pt>
                <c:pt idx="111">
                  <c:v>South Tyneside and Sunderland NHS Foundation Trust</c:v>
                </c:pt>
                <c:pt idx="112">
                  <c:v>St Helens and Knowsley Teaching Hospitals NHS Trust</c:v>
                </c:pt>
                <c:pt idx="113">
                  <c:v>The Leeds Teaching Hospitals NHS Trust</c:v>
                </c:pt>
                <c:pt idx="114">
                  <c:v>Birmingham Women's and Children's NHS Foundation Trust</c:v>
                </c:pt>
                <c:pt idx="115">
                  <c:v>University Hospitals of Derby and Burton NHS Foundation Trust</c:v>
                </c:pt>
                <c:pt idx="116">
                  <c:v>South Warwickshire NHS Foundation Trust</c:v>
                </c:pt>
                <c:pt idx="117">
                  <c:v>Cambridge University Hospitals NHS Foundation Trust</c:v>
                </c:pt>
                <c:pt idx="118">
                  <c:v>Royal Devon and Exeter NHS Foundation Trust</c:v>
                </c:pt>
                <c:pt idx="119">
                  <c:v>Royal Surrey NHS Foundation Trust</c:v>
                </c:pt>
                <c:pt idx="120">
                  <c:v>Torbay and South Devon NHS Foundation Trust</c:v>
                </c:pt>
                <c:pt idx="121">
                  <c:v>The Newcastle upon Tyne Hospitals NHS Foundation Trust</c:v>
                </c:pt>
                <c:pt idx="122">
                  <c:v>Northumbria Healthcare NHS Foundation Trust</c:v>
                </c:pt>
                <c:pt idx="123">
                  <c:v>The Walton Centre NHS Foundation Trust</c:v>
                </c:pt>
                <c:pt idx="124">
                  <c:v>Liverpool Women's NHS Foundation Trust</c:v>
                </c:pt>
                <c:pt idx="125">
                  <c:v>Royal Papworth Hospital NHS Foundation Trust</c:v>
                </c:pt>
                <c:pt idx="126">
                  <c:v>The Christie NHS Foundation Trust</c:v>
                </c:pt>
                <c:pt idx="127">
                  <c:v>The Royal Marsden NHS Foundation Trust</c:v>
                </c:pt>
                <c:pt idx="128">
                  <c:v>Liverpool Heart and Chest Hospital NHS Foundation Trust</c:v>
                </c:pt>
                <c:pt idx="129">
                  <c:v>Queen Victoria Hospital NHS Foundation Trust</c:v>
                </c:pt>
                <c:pt idx="130">
                  <c:v>Royal National Orthopaedic Hospital NHS Trust</c:v>
                </c:pt>
                <c:pt idx="131">
                  <c:v>The Clatterbridge Cancer Centre NHS Foundation Trust</c:v>
                </c:pt>
                <c:pt idx="132">
                  <c:v>The Robert Jones and Agnes Hunt Orthopaedic Hospital NHS Foundation Trust</c:v>
                </c:pt>
                <c:pt idx="133">
                  <c:v>The Royal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8.6100043826744308</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C75-431E-86D9-0FFF56E1608C}"/>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9.4</c:v>
                </c:pt>
                <c:pt idx="1">
                  <c:v>9.4</c:v>
                </c:pt>
                <c:pt idx="2">
                  <c:v>9.4</c:v>
                </c:pt>
                <c:pt idx="3">
                  <c:v>9.4</c:v>
                </c:pt>
                <c:pt idx="4">
                  <c:v>9.1999999999999993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3AA5-4D03-9ADC-8195E60727B6}"/>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0.59999999999999964</c:v>
                </c:pt>
                <c:pt idx="1">
                  <c:v>0.59999999999999964</c:v>
                </c:pt>
                <c:pt idx="2">
                  <c:v>0.59999999999999964</c:v>
                </c:pt>
                <c:pt idx="3">
                  <c:v>0.59999999999999964</c:v>
                </c:pt>
                <c:pt idx="4">
                  <c:v>0.80000000000000071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3AA5-4D03-9ADC-8195E60727B6}"/>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Sheet1!$B$2:$B$6</c:f>
              <c:numCache>
                <c:formatCode>0.0</c:formatCode>
                <c:ptCount val="5"/>
                <c:pt idx="0">
                  <c:v>8.5</c:v>
                </c:pt>
                <c:pt idx="1">
                  <c:v>8.5</c:v>
                </c:pt>
                <c:pt idx="2">
                  <c:v>8.5</c:v>
                </c:pt>
                <c:pt idx="3">
                  <c:v>8.6</c:v>
                </c:pt>
                <c:pt idx="4">
                  <c:v>8.6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B89F-4DA2-BE6A-9768A4D4132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Northern Care Alliance NHS Foundation Trust</c:v>
                </c:pt>
                <c:pt idx="1">
                  <c:v>Tameside and Glossop Integrated Care NHS Foundation Trust</c:v>
                </c:pt>
                <c:pt idx="2">
                  <c:v>Blackpool Teaching Hospitals NHS Foundation Trust</c:v>
                </c:pt>
                <c:pt idx="3">
                  <c:v>Stockport NHS Foundation Trust</c:v>
                </c:pt>
                <c:pt idx="4">
                  <c:v>East Lancashire Hospitals NHS Trust</c:v>
                </c:pt>
              </c:strCache>
            </c:strRef>
          </c:cat>
          <c:val>
            <c:numRef>
              <c:f>Sheet1!$C$2:$C$6</c:f>
              <c:numCache>
                <c:formatCode>0.0</c:formatCode>
                <c:ptCount val="5"/>
                <c:pt idx="0">
                  <c:v>1.5</c:v>
                </c:pt>
                <c:pt idx="1">
                  <c:v>1.5</c:v>
                </c:pt>
                <c:pt idx="2">
                  <c:v>1.5</c:v>
                </c:pt>
                <c:pt idx="3">
                  <c:v>1.4000000000000004</c:v>
                </c:pt>
                <c:pt idx="4">
                  <c:v>1.4000000000000004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B89F-4DA2-BE6A-9768A4D4132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7.8763290000000001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4F-4209-AD22-0B2462DE649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9.2439999999999856E-2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4F-4209-AD22-0B2462DE649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0.2502639999999996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4F-4209-AD22-0B2462DE649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6.9772000000000389E-2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4F-4209-AD22-0B2462DE649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0.72840599999999966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4F-4209-AD22-0B2462DE649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6.9772000000000389E-2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4F-4209-AD22-0B2462DE649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0.2502639999999996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4F-4209-AD22-0B2462DE649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0.18115099999999984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4F-4209-AD22-0B2462DE649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8.4422969999999999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4F-4209-AD22-0B2462DE649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4F-4209-AD22-0B2462DE6492}"/>
              </c:ext>
            </c:extLst>
          </c:dPt>
          <c:xVal>
            <c:numRef>
              <c:f>Sheet1!$B$12</c:f>
              <c:numCache>
                <c:formatCode>0.000000</c:formatCode>
                <c:ptCount val="1"/>
                <c:pt idx="0">
                  <c:v>8.6530079999999998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4F-4209-AD22-0B2462DE6492}"/>
            </c:ext>
          </c:extLst>
        </c:ser>
        <c:ser>
          <c:idx val="9"/>
          <c:order val="10"/>
          <c:tx>
            <c:v>label</c:v>
          </c:tx>
          <c:spPr>
            <a:ln w="25400" cap="rnd">
              <a:noFill/>
              <a:round/>
            </a:ln>
            <a:effectLst/>
          </c:spPr>
          <c:marker>
            <c:symbol val="none"/>
          </c:marker>
          <c:dLbls>
            <c:dLbl>
              <c:idx val="0"/>
              <c:tx>
                <c:rich>
                  <a:bodyPr/>
                  <a:lstStyle/>
                  <a:p>
                    <a:r>
                      <a:rPr lang="en-GB" dirty="0"/>
                      <a:t>Q16. </a:t>
                    </a:r>
                    <a:r>
                      <a:rPr lang="en-GB" sz="900" b="0" i="0" u="none" strike="noStrike" baseline="0" dirty="0">
                        <a:effectLst/>
                      </a:rPr>
                      <a:t>When you asked doctors questions, did you get answers you could understand?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4F-4209-AD22-0B2462DE649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4F-4209-AD22-0B2462DE649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8.5348278285292007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CFD-4CA2-A4A7-5E91547F69D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CFD-4CA2-A4A7-5E91547F69D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0.19414817147079866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CFD-4CA2-A4A7-5E91547F69D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5.8058000000000831E-2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CFD-4CA2-A4A7-5E91547F69D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0.60610999999999926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CFD-4CA2-A4A7-5E91547F69D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5.8056999999999803E-2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CFD-4CA2-A4A7-5E91547F69D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0.20824600000000082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CFD-4CA2-A4A7-5E91547F69D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0.15458899999999964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CFD-4CA2-A4A7-5E91547F69DE}"/>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8.9783200000000001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CFD-4CA2-A4A7-5E91547F69D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CFD-4CA2-A4A7-5E91547F69DE}"/>
              </c:ext>
            </c:extLst>
          </c:dPt>
          <c:xVal>
            <c:numRef>
              <c:f>Sheet1!$B$12</c:f>
              <c:numCache>
                <c:formatCode>0.000000</c:formatCode>
                <c:ptCount val="1"/>
                <c:pt idx="0">
                  <c:v>9.0900890000000008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CFD-4CA2-A4A7-5E91547F69DE}"/>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Q17. </a:t>
                    </a:r>
                    <a:r>
                      <a:rPr lang="en-GB" sz="900" b="0" i="0" u="none" strike="noStrike" baseline="0" dirty="0">
                        <a:effectLst/>
                      </a:rPr>
                      <a:t>Did you have confidence and trust in the doctors treating you?</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1CFD-4CA2-A4A7-5E91547F69D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CFD-4CA2-A4A7-5E91547F69DE}"/>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7.869353764125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E5B-4B2D-8C0C-602B15C531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E5B-4B2D-8C0C-602B15C531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0.16260023587500072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E5B-4B2D-8C0C-602B15C531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8.1980999999998971E-2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E5B-4B2D-8C0C-602B15C531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0.85586800000000096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E5B-4B2D-8C0C-602B15C531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8.1980999999998971E-2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E5B-4B2D-8C0C-602B15C531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0.29405700000000046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E5B-4B2D-8C0C-602B15C531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9.1511000000000564E-2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E5B-4B2D-8C0C-602B15C531B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8.4093959999999992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E5B-4B2D-8C0C-602B15C531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E5B-4B2D-8C0C-602B15C531B8}"/>
              </c:ext>
            </c:extLst>
          </c:dPt>
          <c:xVal>
            <c:numRef>
              <c:f>Sheet1!$B$12</c:f>
              <c:numCache>
                <c:formatCode>0.000000</c:formatCode>
                <c:ptCount val="1"/>
                <c:pt idx="0">
                  <c:v>8.5418690000000002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E5B-4B2D-8C0C-602B15C531B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Q18. </a:t>
                    </a:r>
                    <a:r>
                      <a:rPr lang="en-GB" sz="900" b="0" i="0" u="none" strike="noStrike" baseline="0" dirty="0">
                        <a:effectLst/>
                      </a:rPr>
                      <a:t>When doctors spoke about your care in front of you, were you included in the conversation?</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E5B-4B2D-8C0C-602B15C531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E5B-4B2D-8C0C-602B15C531B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020-4FF3-95EF-68BD909D9C8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097B-4EB8-A12F-C96531A8A9A1}"/>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336-4013-B587-EFC1A19894E3}"/>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566288874176785E-2"/>
          <c:y val="3.4839129178888643E-2"/>
          <c:w val="0.91075844625805058"/>
          <c:h val="0.92510662881328687"/>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1"/>
            <c:invertIfNegative val="0"/>
            <c:bubble3D val="0"/>
            <c:spPr>
              <a:solidFill>
                <a:schemeClr val="accent5">
                  <a:lumMod val="50000"/>
                </a:schemeClr>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033-460F-A08C-6EB1C5C1F2D5}"/>
              </c:ext>
            </c:extLst>
          </c:dPt>
          <c:dPt>
            <c:idx val="2"/>
            <c:invertIfNegative val="0"/>
            <c:bubble3D val="0"/>
            <c:spPr>
              <a:solidFill>
                <a:srgbClr val="419999"/>
              </a:solidFill>
              <a:ln>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033-460F-A08C-6EB1C5C1F2D5}"/>
              </c:ext>
            </c:extLst>
          </c:dPt>
          <c:dLbls>
            <c:dLbl>
              <c:idx val="0"/>
              <c:layout>
                <c:manualLayout>
                  <c:x val="1.4624988396625138E-3"/>
                  <c:y val="1.1313567550906496E-2"/>
                </c:manualLayout>
              </c:layout>
              <c:dLblPos val="outEnd"/>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4-A033-460F-A08C-6EB1C5C1F2D5}"/>
                </c:ext>
              </c:extLst>
            </c:dLbl>
            <c:dLbl>
              <c:idx val="1"/>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A033-460F-A08C-6EB1C5C1F2D5}"/>
                </c:ext>
              </c:extLst>
            </c:dLbl>
            <c:dLbl>
              <c:idx val="2"/>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A033-460F-A08C-6EB1C5C1F2D5}"/>
                </c:ext>
              </c:extLst>
            </c:dLbl>
            <c:numFmt formatCode="[Black][=0]&quot;0%&quot;;[Black][&lt;0.5]&quot;&lt;0.5%&quot;;#&quot;%&quot;" sourceLinked="0"/>
            <c:spPr>
              <a:noFill/>
              <a:ln>
                <a:noFill/>
              </a:ln>
              <a:effectLst/>
            </c:spPr>
            <c:txPr>
              <a:bodyPr rot="0" spcFirstLastPara="1" vertOverflow="ellipsis" vert="horz" wrap="square" lIns="0" tIns="19050" rIns="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15:spPr xmlns:c15="http://schemas.microsoft.com/office/drawing/2012/chart">
                  <a:prstGeom prst="rect">
                    <a:avLst/>
                  </a:prstGeom>
                </c15:spPr>
                <c15:showLeaderLines val="0"/>
              </c:ext>
            </c:extLst>
          </c:dLbls>
          <c:cat>
            <c:strRef>
              <c:f>Sheet1!$A$2:$A$4</c:f>
              <c:strCache>
                <c:ptCount val="3"/>
                <c:pt idx="0">
                  <c:v>Intersex</c:v>
                </c:pt>
                <c:pt idx="1">
                  <c:v>Male</c:v>
                </c:pt>
                <c:pt idx="2">
                  <c:v>Female</c:v>
                </c:pt>
              </c:strCache>
            </c:strRef>
          </c:cat>
          <c:val>
            <c:numRef>
              <c:f>Sheet1!$B$2:$B$4</c:f>
              <c:numCache>
                <c:formatCode>0.000</c:formatCode>
                <c:ptCount val="3"/>
                <c:pt idx="0">
                  <c:v>0.25190000000000001</c:v>
                </c:pt>
                <c:pt idx="1">
                  <c:v>54.156199999999998</c:v>
                </c:pt>
                <c:pt idx="2">
                  <c:v>45.3401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033-460F-A08C-6EB1C5C1F2D5}"/>
            </c:ext>
          </c:extLst>
        </c:ser>
        <c:dLbls>
          <c:showLegendKey val="0"/>
          <c:showVal val="0"/>
          <c:showCatName val="0"/>
          <c:showSerName val="0"/>
          <c:showPercent val="0"/>
          <c:showBubbleSize val="0"/>
        </c:dLbls>
        <c:gapWidth val="15"/>
        <c:axId val="94859120"/>
        <c:axId val="94834800"/>
      </c:barChart>
      <c:catAx>
        <c:axId val="948591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4834800"/>
        <c:crosses val="autoZero"/>
        <c:auto val="1"/>
        <c:lblAlgn val="ctr"/>
        <c:lblOffset val="100"/>
        <c:noMultiLvlLbl val="0"/>
      </c:catAx>
      <c:valAx>
        <c:axId val="94834800"/>
        <c:scaling>
          <c:orientation val="minMax"/>
        </c:scaling>
        <c:delete val="1"/>
        <c:axPos val="b"/>
        <c:numFmt formatCode="0.000" sourceLinked="1"/>
        <c:majorTickMark val="none"/>
        <c:minorTickMark val="none"/>
        <c:tickLblPos val="nextTo"/>
        <c:crossAx val="94859120"/>
        <c:crosses val="autoZero"/>
        <c:crossBetween val="between"/>
      </c:valAx>
      <c:spPr>
        <a:noFill/>
        <a:ln>
          <a:noFill/>
        </a:ln>
        <a:effectLst/>
      </c:spPr>
    </c:plotArea>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CE1-4AFE-8985-A883F18F42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Your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Sheet1!$D$2:$D$138</c:f>
              <c:numCache>
                <c:formatCode>0.0</c:formatCode>
                <c:ptCount val="134"/>
                <c:pt idx="0">
                  <c:v>7.6281715629045799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A2D6-427A-B933-0E559F7D7E1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Your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Sheet1!$E$2:$E$138</c:f>
              <c:numCache>
                <c:formatCode>0.0</c:formatCode>
                <c:ptCount val="134"/>
                <c:pt idx="0">
                  <c:v>0</c:v>
                </c:pt>
                <c:pt idx="1">
                  <c:v>7.7258579578095103</c:v>
                </c:pt>
                <c:pt idx="2">
                  <c:v>7.7284523756474997</c:v>
                </c:pt>
                <c:pt idx="3">
                  <c:v>7.7984697513861896</c:v>
                </c:pt>
                <c:pt idx="4">
                  <c:v>7.8392717128848997</c:v>
                </c:pt>
                <c:pt idx="5">
                  <c:v>7.8566694590551398</c:v>
                </c:pt>
                <c:pt idx="6">
                  <c:v>7.8733909225437504</c:v>
                </c:pt>
                <c:pt idx="7">
                  <c:v>7.8908128387753802</c:v>
                </c:pt>
                <c:pt idx="8">
                  <c:v>7.9083549953324797</c:v>
                </c:pt>
                <c:pt idx="9">
                  <c:v>7.9198210773585203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2D6-427A-B933-0E559F7D7E1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Your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0</c:v>
                </c:pt>
                <c:pt idx="8">
                  <c:v>0</c:v>
                </c:pt>
                <c:pt idx="9">
                  <c:v>0</c:v>
                </c:pt>
                <c:pt idx="10">
                  <c:v>7.9351865078073098</c:v>
                </c:pt>
                <c:pt idx="11">
                  <c:v>7.9678082628137599</c:v>
                </c:pt>
                <c:pt idx="12">
                  <c:v>8.0054942336526107</c:v>
                </c:pt>
                <c:pt idx="13">
                  <c:v>8.0105540680770098</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A2D6-427A-B933-0E559F7D7E10}"/>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Your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8.0430488274876293</c:v>
                </c:pt>
                <c:pt idx="15">
                  <c:v>8.0557653731412806</c:v>
                </c:pt>
                <c:pt idx="16">
                  <c:v>8.0577323104818799</c:v>
                </c:pt>
                <c:pt idx="17">
                  <c:v>8.0661104609041807</c:v>
                </c:pt>
                <c:pt idx="18">
                  <c:v>8.0670900188943708</c:v>
                </c:pt>
                <c:pt idx="19">
                  <c:v>8.0685884443528497</c:v>
                </c:pt>
                <c:pt idx="20">
                  <c:v>8.09111467245455</c:v>
                </c:pt>
                <c:pt idx="21">
                  <c:v>8.1088443043567704</c:v>
                </c:pt>
                <c:pt idx="22">
                  <c:v>8.1160284895226695</c:v>
                </c:pt>
                <c:pt idx="23">
                  <c:v>8.1297313675146992</c:v>
                </c:pt>
                <c:pt idx="24">
                  <c:v>8.1375890623871392</c:v>
                </c:pt>
                <c:pt idx="25">
                  <c:v>8.1415620071789707</c:v>
                </c:pt>
                <c:pt idx="26">
                  <c:v>8.1429445183065496</c:v>
                </c:pt>
                <c:pt idx="27">
                  <c:v>8.16886856996007</c:v>
                </c:pt>
                <c:pt idx="28">
                  <c:v>8.1713213780925695</c:v>
                </c:pt>
                <c:pt idx="29">
                  <c:v>8.1808108845508407</c:v>
                </c:pt>
                <c:pt idx="30">
                  <c:v>8.1931593099862496</c:v>
                </c:pt>
                <c:pt idx="31">
                  <c:v>8.2000714357831992</c:v>
                </c:pt>
                <c:pt idx="32">
                  <c:v>8.2022977301820106</c:v>
                </c:pt>
                <c:pt idx="33">
                  <c:v>8.2114776484707601</c:v>
                </c:pt>
                <c:pt idx="34">
                  <c:v>8.21401725963924</c:v>
                </c:pt>
                <c:pt idx="35">
                  <c:v>8.2161006651357305</c:v>
                </c:pt>
                <c:pt idx="36">
                  <c:v>8.2219999924854594</c:v>
                </c:pt>
                <c:pt idx="37">
                  <c:v>8.2289899771910306</c:v>
                </c:pt>
                <c:pt idx="38">
                  <c:v>8.2486722359197699</c:v>
                </c:pt>
                <c:pt idx="39">
                  <c:v>8.25480062068271</c:v>
                </c:pt>
                <c:pt idx="40">
                  <c:v>8.2598920740200494</c:v>
                </c:pt>
                <c:pt idx="41">
                  <c:v>8.2696965571969905</c:v>
                </c:pt>
                <c:pt idx="42">
                  <c:v>8.2718523142166998</c:v>
                </c:pt>
                <c:pt idx="43">
                  <c:v>8.2718957826284498</c:v>
                </c:pt>
                <c:pt idx="44">
                  <c:v>8.2735444676354692</c:v>
                </c:pt>
                <c:pt idx="45">
                  <c:v>8.2842180696885706</c:v>
                </c:pt>
                <c:pt idx="46">
                  <c:v>8.3043407029008804</c:v>
                </c:pt>
                <c:pt idx="47">
                  <c:v>8.3051255583228194</c:v>
                </c:pt>
                <c:pt idx="48">
                  <c:v>8.3103523674339499</c:v>
                </c:pt>
                <c:pt idx="49">
                  <c:v>8.3112079435878705</c:v>
                </c:pt>
                <c:pt idx="50">
                  <c:v>8.3148243120465608</c:v>
                </c:pt>
                <c:pt idx="51">
                  <c:v>8.3172944778629994</c:v>
                </c:pt>
                <c:pt idx="52">
                  <c:v>8.3207234750116204</c:v>
                </c:pt>
                <c:pt idx="53">
                  <c:v>8.3261468373056502</c:v>
                </c:pt>
                <c:pt idx="54">
                  <c:v>8.3356032115581495</c:v>
                </c:pt>
                <c:pt idx="55">
                  <c:v>8.3419275670763895</c:v>
                </c:pt>
                <c:pt idx="56">
                  <c:v>8.3460795499833509</c:v>
                </c:pt>
                <c:pt idx="57">
                  <c:v>8.3496217147836003</c:v>
                </c:pt>
                <c:pt idx="58">
                  <c:v>8.3588513878327397</c:v>
                </c:pt>
                <c:pt idx="59">
                  <c:v>8.3600491250352995</c:v>
                </c:pt>
                <c:pt idx="60">
                  <c:v>8.3624936253721902</c:v>
                </c:pt>
                <c:pt idx="61">
                  <c:v>8.3641918633978598</c:v>
                </c:pt>
                <c:pt idx="62">
                  <c:v>8.3648651960357494</c:v>
                </c:pt>
                <c:pt idx="63">
                  <c:v>8.3932244670813994</c:v>
                </c:pt>
                <c:pt idx="64">
                  <c:v>8.39842464834061</c:v>
                </c:pt>
                <c:pt idx="65">
                  <c:v>8.4004899570586407</c:v>
                </c:pt>
                <c:pt idx="66">
                  <c:v>8.4034216896263203</c:v>
                </c:pt>
                <c:pt idx="67">
                  <c:v>8.4051785820717697</c:v>
                </c:pt>
                <c:pt idx="68">
                  <c:v>8.4080026998005994</c:v>
                </c:pt>
                <c:pt idx="69">
                  <c:v>8.4111998209241197</c:v>
                </c:pt>
                <c:pt idx="70">
                  <c:v>8.4122227393157694</c:v>
                </c:pt>
                <c:pt idx="71">
                  <c:v>8.4152897255610792</c:v>
                </c:pt>
                <c:pt idx="72">
                  <c:v>8.4277288049207097</c:v>
                </c:pt>
                <c:pt idx="73">
                  <c:v>8.4356060069109393</c:v>
                </c:pt>
                <c:pt idx="74">
                  <c:v>8.4380109120411593</c:v>
                </c:pt>
                <c:pt idx="75">
                  <c:v>8.4392856406467605</c:v>
                </c:pt>
                <c:pt idx="76">
                  <c:v>8.4458413870603408</c:v>
                </c:pt>
                <c:pt idx="77">
                  <c:v>8.4479037677819608</c:v>
                </c:pt>
                <c:pt idx="78">
                  <c:v>8.4501733283779892</c:v>
                </c:pt>
                <c:pt idx="79">
                  <c:v>8.4525725572040304</c:v>
                </c:pt>
                <c:pt idx="80">
                  <c:v>8.4578362205546807</c:v>
                </c:pt>
                <c:pt idx="81">
                  <c:v>8.4588564713151797</c:v>
                </c:pt>
                <c:pt idx="82">
                  <c:v>8.4776546134538702</c:v>
                </c:pt>
                <c:pt idx="83">
                  <c:v>8.4800642482045703</c:v>
                </c:pt>
                <c:pt idx="84">
                  <c:v>8.4845720679272603</c:v>
                </c:pt>
                <c:pt idx="85">
                  <c:v>8.4986513688520304</c:v>
                </c:pt>
                <c:pt idx="86">
                  <c:v>8.5157319833487595</c:v>
                </c:pt>
                <c:pt idx="87">
                  <c:v>8.5185664909789605</c:v>
                </c:pt>
                <c:pt idx="88">
                  <c:v>8.5230940783083895</c:v>
                </c:pt>
                <c:pt idx="89">
                  <c:v>8.5320670670728607</c:v>
                </c:pt>
                <c:pt idx="90">
                  <c:v>8.5322904349813502</c:v>
                </c:pt>
                <c:pt idx="91">
                  <c:v>8.5389795396351094</c:v>
                </c:pt>
                <c:pt idx="92">
                  <c:v>8.5405061162765694</c:v>
                </c:pt>
                <c:pt idx="93">
                  <c:v>8.5417259211585908</c:v>
                </c:pt>
                <c:pt idx="94">
                  <c:v>8.5447780252538799</c:v>
                </c:pt>
                <c:pt idx="95">
                  <c:v>8.5450821837467199</c:v>
                </c:pt>
                <c:pt idx="96">
                  <c:v>8.5574199452645292</c:v>
                </c:pt>
                <c:pt idx="97">
                  <c:v>8.5612566274516499</c:v>
                </c:pt>
                <c:pt idx="98">
                  <c:v>8.5616084604407501</c:v>
                </c:pt>
                <c:pt idx="99">
                  <c:v>8.5655753596548205</c:v>
                </c:pt>
                <c:pt idx="100">
                  <c:v>8.5690497486616408</c:v>
                </c:pt>
                <c:pt idx="101">
                  <c:v>8.5715979163622507</c:v>
                </c:pt>
                <c:pt idx="102">
                  <c:v>8.5737447698634401</c:v>
                </c:pt>
                <c:pt idx="103">
                  <c:v>8.5838965729906906</c:v>
                </c:pt>
                <c:pt idx="104">
                  <c:v>8.5849252296677605</c:v>
                </c:pt>
                <c:pt idx="105">
                  <c:v>8.5891720510071394</c:v>
                </c:pt>
                <c:pt idx="106">
                  <c:v>8.5995854615547902</c:v>
                </c:pt>
                <c:pt idx="107">
                  <c:v>8.6149283813551598</c:v>
                </c:pt>
                <c:pt idx="108">
                  <c:v>8.6263041388311397</c:v>
                </c:pt>
                <c:pt idx="109">
                  <c:v>8.6372179208333595</c:v>
                </c:pt>
                <c:pt idx="110">
                  <c:v>8.6378371547364292</c:v>
                </c:pt>
                <c:pt idx="111">
                  <c:v>8.6477555120375609</c:v>
                </c:pt>
                <c:pt idx="112">
                  <c:v>8.6485284779288705</c:v>
                </c:pt>
                <c:pt idx="113">
                  <c:v>8.6544991324796108</c:v>
                </c:pt>
                <c:pt idx="114">
                  <c:v>8.6762092316985093</c:v>
                </c:pt>
                <c:pt idx="115">
                  <c:v>8.6876649264608794</c:v>
                </c:pt>
                <c:pt idx="116">
                  <c:v>8.6961748202704197</c:v>
                </c:pt>
                <c:pt idx="117">
                  <c:v>8.6992466122596195</c:v>
                </c:pt>
                <c:pt idx="118">
                  <c:v>8.7060856481495197</c:v>
                </c:pt>
                <c:pt idx="119">
                  <c:v>8.7063270066483796</c:v>
                </c:pt>
                <c:pt idx="120">
                  <c:v>8.7165969389813398</c:v>
                </c:pt>
                <c:pt idx="121">
                  <c:v>8.7418330602361802</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2D6-427A-B933-0E559F7D7E1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Your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8.7686322988831193</c:v>
                </c:pt>
                <c:pt idx="123">
                  <c:v>8.7836081804778594</c:v>
                </c:pt>
                <c:pt idx="124">
                  <c:v>8.8137571615297006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A2D6-427A-B933-0E559F7D7E1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Your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8.9518763148650198</c:v>
                </c:pt>
                <c:pt idx="126">
                  <c:v>8.9645748568964692</c:v>
                </c:pt>
                <c:pt idx="127">
                  <c:v>8.9816865976008593</c:v>
                </c:pt>
                <c:pt idx="128">
                  <c:v>9.0833430657650798</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2D6-427A-B933-0E559F7D7E1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Your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9.0582175524666102</c:v>
                </c:pt>
                <c:pt idx="130">
                  <c:v>9.2378127843995905</c:v>
                </c:pt>
                <c:pt idx="131">
                  <c:v>9.2474339748003498</c:v>
                </c:pt>
                <c:pt idx="132">
                  <c:v>9.3583717772294293</c:v>
                </c:pt>
                <c:pt idx="133">
                  <c:v>9.4604523631273896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A2D6-427A-B933-0E559F7D7E10}"/>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Croydon Health Services NHS Trust</c:v>
                </c:pt>
                <c:pt idx="2">
                  <c:v>Lewisham and Greenwich NHS Trust</c:v>
                </c:pt>
                <c:pt idx="3">
                  <c:v>Whittington Health NHS Trust</c:v>
                </c:pt>
                <c:pt idx="4">
                  <c:v>Medway NHS Foundation Trust</c:v>
                </c:pt>
                <c:pt idx="5">
                  <c:v>North Middlesex University Hospital NHS Trust</c:v>
                </c:pt>
                <c:pt idx="6">
                  <c:v>The Princess Alexandra Hospital NHS Trust</c:v>
                </c:pt>
                <c:pt idx="7">
                  <c:v>The Rotherham NHS Foundation Trust</c:v>
                </c:pt>
                <c:pt idx="8">
                  <c:v>University Hospitals Birmingham NHS Foundation Trust</c:v>
                </c:pt>
                <c:pt idx="9">
                  <c:v>London North West University Healthcare NHS Trust</c:v>
                </c:pt>
                <c:pt idx="10">
                  <c:v>Homerton University Hospital NHS Foundation Trust</c:v>
                </c:pt>
                <c:pt idx="11">
                  <c:v>Dartford and Gravesham NHS Trust</c:v>
                </c:pt>
                <c:pt idx="12">
                  <c:v>Barts Health NHS Trust</c:v>
                </c:pt>
                <c:pt idx="13">
                  <c:v>West Hertfordshire Hospitals NHS Trust</c:v>
                </c:pt>
                <c:pt idx="14">
                  <c:v>Tameside and Glossop Integrated Care NHS Foundation Trust</c:v>
                </c:pt>
                <c:pt idx="15">
                  <c:v>Bradford Teaching Hospitals NHS Foundation Trust</c:v>
                </c:pt>
                <c:pt idx="16">
                  <c:v>The Dudley Group NHS Foundation Trust</c:v>
                </c:pt>
                <c:pt idx="17">
                  <c:v>Great Western Hospitals NHS Foundation Trust</c:v>
                </c:pt>
                <c:pt idx="18">
                  <c:v>University Hospitals Coventry and Warwickshire NHS Trust</c:v>
                </c:pt>
                <c:pt idx="19">
                  <c:v>Northern Care Alliance NHS Foundation Trust</c:v>
                </c:pt>
                <c:pt idx="20">
                  <c:v>Mid Yorkshire Hospitals NHS Trust</c:v>
                </c:pt>
                <c:pt idx="21">
                  <c:v>Bedfordshire Hospitals NHS Foundation Trust</c:v>
                </c:pt>
                <c:pt idx="22">
                  <c:v>The Queen Elizabeth Hospital King's Lynn NHS Foundation Trust</c:v>
                </c:pt>
                <c:pt idx="23">
                  <c:v>Walsall Healthcare NHS Trust</c:v>
                </c:pt>
                <c:pt idx="24">
                  <c:v>St George's University Hospitals NHS Foundation Trust</c:v>
                </c:pt>
                <c:pt idx="25">
                  <c:v>Salisbury NHS Foundation Trust</c:v>
                </c:pt>
                <c:pt idx="26">
                  <c:v>Milton Keynes University Hospital NHS Foundation Trust</c:v>
                </c:pt>
                <c:pt idx="27">
                  <c:v>York and Scarborough Teaching Hospitals NHS Foundation Trust</c:v>
                </c:pt>
                <c:pt idx="28">
                  <c:v>Norfolk and Norwich University Hospitals NHS Foundation Trust</c:v>
                </c:pt>
                <c:pt idx="29">
                  <c:v>East Kent Hospitals University NHS Foundation Trust</c:v>
                </c:pt>
                <c:pt idx="30">
                  <c:v>Gloucestershire Hospitals NHS Foundation Trust</c:v>
                </c:pt>
                <c:pt idx="31">
                  <c:v>Royal Free London NHS Foundation Trust</c:v>
                </c:pt>
                <c:pt idx="32">
                  <c:v>Lancashire Teaching Hospitals NHS Foundation Trust</c:v>
                </c:pt>
                <c:pt idx="33">
                  <c:v>Stockport NHS Foundation Trust</c:v>
                </c:pt>
                <c:pt idx="34">
                  <c:v>The Royal Wolverhampton NHS Trust</c:v>
                </c:pt>
                <c:pt idx="35">
                  <c:v>Chelsea and Westminster Hospital NHS Foundation Trust</c:v>
                </c:pt>
                <c:pt idx="36">
                  <c:v>Portsmouth Hospitals University NHS Trust</c:v>
                </c:pt>
                <c:pt idx="37">
                  <c:v>Manchester University NHS Foundation Trust</c:v>
                </c:pt>
                <c:pt idx="38">
                  <c:v>Sandwell and West Birmingham Hospitals NHS Trust</c:v>
                </c:pt>
                <c:pt idx="39">
                  <c:v>The Shrewsbury and Telford Hospital NHS Trust</c:v>
                </c:pt>
                <c:pt idx="40">
                  <c:v>Mid and South Essex NHS Foundation Trust</c:v>
                </c:pt>
                <c:pt idx="41">
                  <c:v>Northampton General Hospital NHS Trust</c:v>
                </c:pt>
                <c:pt idx="42">
                  <c:v>The Hillingdon Hospitals NHS Foundation Trust</c:v>
                </c:pt>
                <c:pt idx="43">
                  <c:v>Kettering General Hospital NHS Foundation Trust</c:v>
                </c:pt>
                <c:pt idx="44">
                  <c:v>Wye Valley NHS Trust</c:v>
                </c:pt>
                <c:pt idx="45">
                  <c:v>King's College Hospital NHS Foundation Trust</c:v>
                </c:pt>
                <c:pt idx="46">
                  <c:v>Barnsley Hospital NHS Foundation Trust</c:v>
                </c:pt>
                <c:pt idx="47">
                  <c:v>Worcestershire Acute Hospitals NHS Trust</c:v>
                </c:pt>
                <c:pt idx="48">
                  <c:v>University Hospitals Dorset NHS Foundation Trust</c:v>
                </c:pt>
                <c:pt idx="49">
                  <c:v>Frimley Health NHS Foundation Trust</c:v>
                </c:pt>
                <c:pt idx="50">
                  <c:v>Mid Cheshire Hospitals NHS Foundation Trust</c:v>
                </c:pt>
                <c:pt idx="51">
                  <c:v>University Hospitals of North Midlands NHS Trust</c:v>
                </c:pt>
                <c:pt idx="52">
                  <c:v>Nottingham University Hospitals NHS Trust</c:v>
                </c:pt>
                <c:pt idx="53">
                  <c:v>Maidstone and Tunbridge Wells NHS Trust</c:v>
                </c:pt>
                <c:pt idx="54">
                  <c:v>East Suffolk and North Essex NHS Foundation Trust</c:v>
                </c:pt>
                <c:pt idx="55">
                  <c:v>Wrightington, Wigan and Leigh NHS Foundation Trust</c:v>
                </c:pt>
                <c:pt idx="56">
                  <c:v>Doncaster and Bassetlaw Teaching Hospitals NHS Foundation Trust</c:v>
                </c:pt>
                <c:pt idx="57">
                  <c:v>University Hospitals of Leicester NHS Trust</c:v>
                </c:pt>
                <c:pt idx="58">
                  <c:v>Imperial College Healthcare NHS Trust</c:v>
                </c:pt>
                <c:pt idx="59">
                  <c:v>Somerset NHS Foundation Trust</c:v>
                </c:pt>
                <c:pt idx="60">
                  <c:v>Guy's and St Thomas' NHS Foundation Trust</c:v>
                </c:pt>
                <c:pt idx="61">
                  <c:v>Bolton NHS Foundation Trust</c:v>
                </c:pt>
                <c:pt idx="62">
                  <c:v>Yeovil District Hospital NHS Foundation Trust</c:v>
                </c:pt>
                <c:pt idx="63">
                  <c:v>George Eliot Hospital NHS Trust</c:v>
                </c:pt>
                <c:pt idx="64">
                  <c:v>East and North Hertfordshire NHS Trust</c:v>
                </c:pt>
                <c:pt idx="65">
                  <c:v>United Lincolnshire Hospitals NHS Trust</c:v>
                </c:pt>
                <c:pt idx="66">
                  <c:v>Hull University Teaching Hospitals NHS Trust</c:v>
                </c:pt>
                <c:pt idx="67">
                  <c:v>Epsom and St Helier University Hospitals NHS Trust</c:v>
                </c:pt>
                <c:pt idx="68">
                  <c:v>Your Trust</c:v>
                </c:pt>
                <c:pt idx="69">
                  <c:v>The Leeds Teaching Hospitals NHS Trust</c:v>
                </c:pt>
                <c:pt idx="70">
                  <c:v>Birmingham Women's and Children's NHS Foundation Trust</c:v>
                </c:pt>
                <c:pt idx="71">
                  <c:v>University Hospitals Sussex NHS Foundation Trust</c:v>
                </c:pt>
                <c:pt idx="72">
                  <c:v>Ashford and St Peter's Hospitals NHS Foundation Trust</c:v>
                </c:pt>
                <c:pt idx="73">
                  <c:v>University Hospitals Plymouth NHS Trust</c:v>
                </c:pt>
                <c:pt idx="74">
                  <c:v>Airedale NHS Foundation Trust</c:v>
                </c:pt>
                <c:pt idx="75">
                  <c:v>Royal Berkshire NHS Foundation Trust</c:v>
                </c:pt>
                <c:pt idx="76">
                  <c:v>University Hospitals Bristol and Weston NHS Foundation Trust</c:v>
                </c:pt>
                <c:pt idx="77">
                  <c:v>Countess of Chester Hospital NHS Foundation Trust</c:v>
                </c:pt>
                <c:pt idx="78">
                  <c:v>Harrogate and District NHS Foundation Trust</c:v>
                </c:pt>
                <c:pt idx="79">
                  <c:v>Dorset County Hospital NHS Foundation Trust</c:v>
                </c:pt>
                <c:pt idx="80">
                  <c:v>North West Anglia NHS Foundation Trust</c:v>
                </c:pt>
                <c:pt idx="81">
                  <c:v>Surrey and Sussex Healthcare NHS Trust</c:v>
                </c:pt>
                <c:pt idx="82">
                  <c:v>Liverpool University Hospitals NHS Foundation Trust</c:v>
                </c:pt>
                <c:pt idx="83">
                  <c:v>Gateshead Health NHS Foundation Trust</c:v>
                </c:pt>
                <c:pt idx="84">
                  <c:v>Kingston Hospital NHS Foundation Trust</c:v>
                </c:pt>
                <c:pt idx="85">
                  <c:v>Isle of Wight NHS Trust</c:v>
                </c:pt>
                <c:pt idx="86">
                  <c:v>University Hospital Southampton NHS Foundation Trust</c:v>
                </c:pt>
                <c:pt idx="87">
                  <c:v>Blackpool Teaching Hospitals NHS Foundation Trust</c:v>
                </c:pt>
                <c:pt idx="88">
                  <c:v>Northern Lincolnshire and Goole NHS Foundation Trust</c:v>
                </c:pt>
                <c:pt idx="89">
                  <c:v>Warrington and Halton Hospitals NHS Foundation Trust</c:v>
                </c:pt>
                <c:pt idx="90">
                  <c:v>Royal Cornwall Hospitals NHS Trust</c:v>
                </c:pt>
                <c:pt idx="91">
                  <c:v>Sheffield Teaching Hospitals NHS Foundation Trust</c:v>
                </c:pt>
                <c:pt idx="92">
                  <c:v>Cambridge University Hospitals NHS Foundation Trust</c:v>
                </c:pt>
                <c:pt idx="93">
                  <c:v>East Sussex Healthcare NHS Trust</c:v>
                </c:pt>
                <c:pt idx="94">
                  <c:v>Buckinghamshire Healthcare NHS Trust</c:v>
                </c:pt>
                <c:pt idx="95">
                  <c:v>Southport and Ormskirk Hospital NHS Trust</c:v>
                </c:pt>
                <c:pt idx="96">
                  <c:v>North Bristol NHS Trust</c:v>
                </c:pt>
                <c:pt idx="97">
                  <c:v>Oxford University Hospitals NHS Foundation Trust</c:v>
                </c:pt>
                <c:pt idx="98">
                  <c:v>Royal National Orthopaedic Hospital NHS Trust</c:v>
                </c:pt>
                <c:pt idx="99">
                  <c:v>University Hospitals of Morecambe Bay NHS Foundation Trust</c:v>
                </c:pt>
                <c:pt idx="100">
                  <c:v>East Cheshire NHS Trust</c:v>
                </c:pt>
                <c:pt idx="101">
                  <c:v>West Suffolk NHS Foundation Trust</c:v>
                </c:pt>
                <c:pt idx="102">
                  <c:v>James Paget University Hospitals NHS Foundation Trust</c:v>
                </c:pt>
                <c:pt idx="103">
                  <c:v>North Tees and Hartlepool NHS Foundation Trust</c:v>
                </c:pt>
                <c:pt idx="104">
                  <c:v>St Helens and Knowsley Teaching Hospitals NHS Trust</c:v>
                </c:pt>
                <c:pt idx="105">
                  <c:v>North Cumbria Integrated Care NHS Foundation Trust</c:v>
                </c:pt>
                <c:pt idx="106">
                  <c:v>Royal United Hospitals Bath NHS Foundation Trust</c:v>
                </c:pt>
                <c:pt idx="107">
                  <c:v>University College London Hospitals NHS Foundation Trust</c:v>
                </c:pt>
                <c:pt idx="108">
                  <c:v>Calderdale and Huddersfield NHS Foundation Trust</c:v>
                </c:pt>
                <c:pt idx="109">
                  <c:v>County Durham and Darlington NHS Foundation Trust</c:v>
                </c:pt>
                <c:pt idx="110">
                  <c:v>South Tyneside and Sunderland NHS Foundation Trust</c:v>
                </c:pt>
                <c:pt idx="111">
                  <c:v>Hampshire Hospitals NHS Foundation Trust</c:v>
                </c:pt>
                <c:pt idx="112">
                  <c:v>South Tees Hospitals NHS Foundation Trust</c:v>
                </c:pt>
                <c:pt idx="113">
                  <c:v>Northern Devon Healthcare NHS Trust</c:v>
                </c:pt>
                <c:pt idx="114">
                  <c:v>Liverpool Women's NHS Foundation Trust</c:v>
                </c:pt>
                <c:pt idx="115">
                  <c:v>Torbay and South Devon NHS Foundation Trust</c:v>
                </c:pt>
                <c:pt idx="116">
                  <c:v>Chesterfield Royal Hospital NHS Foundation Trust</c:v>
                </c:pt>
                <c:pt idx="117">
                  <c:v>The Newcastle upon Tyne Hospitals NHS Foundation Trust</c:v>
                </c:pt>
                <c:pt idx="118">
                  <c:v>Royal Surrey NHS Foundation Trust</c:v>
                </c:pt>
                <c:pt idx="119">
                  <c:v>Wirral University Teaching Hospital NHS Foundation Trust</c:v>
                </c:pt>
                <c:pt idx="120">
                  <c:v>The Walton Centre NHS Foundation Trust</c:v>
                </c:pt>
                <c:pt idx="121">
                  <c:v>Royal Devon and Exeter NHS Foundation Trust</c:v>
                </c:pt>
                <c:pt idx="122">
                  <c:v>University Hospitals of Derby and Burton NHS Foundation Trust</c:v>
                </c:pt>
                <c:pt idx="123">
                  <c:v>Sherwood Forest Hospitals NHS Foundation Trust</c:v>
                </c:pt>
                <c:pt idx="124">
                  <c:v>South Warwickshire NHS Foundation Trust</c:v>
                </c:pt>
                <c:pt idx="125">
                  <c:v>Northumbria Healthcare NHS Foundation Trust</c:v>
                </c:pt>
                <c:pt idx="126">
                  <c:v>The Christie NHS Foundation Trust</c:v>
                </c:pt>
                <c:pt idx="127">
                  <c:v>The Royal Orthopaedic Hospital NHS Foundation Trust</c:v>
                </c:pt>
                <c:pt idx="128">
                  <c:v>The Clatterbridge Cancer Centre NHS Foundation Trust</c:v>
                </c:pt>
                <c:pt idx="129">
                  <c:v>The Royal Marsden NHS Foundation Trust</c:v>
                </c:pt>
                <c:pt idx="130">
                  <c:v>Liverpool Heart and Chest Hospital NHS Foundation Trust</c:v>
                </c:pt>
                <c:pt idx="131">
                  <c:v>Royal Papworth Hospital NHS Foundation Trust</c:v>
                </c:pt>
                <c:pt idx="132">
                  <c:v>The Robert Jones and Agnes Hunt Orthopaedic Hospital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8.4080026998005994</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2D6-427A-B933-0E559F7D7E10}"/>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Sheet1!$B$2:$B$6</c:f>
              <c:numCache>
                <c:formatCode>0.0</c:formatCode>
                <c:ptCount val="5"/>
                <c:pt idx="0">
                  <c:v>9.1999999999999993</c:v>
                </c:pt>
                <c:pt idx="1">
                  <c:v>9.1</c:v>
                </c:pt>
                <c:pt idx="2">
                  <c:v>9</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71D0-4CA5-B6E0-BECA335DD62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Liverpool Heart and Chest Hospital NHS Foundation Trust</c:v>
                </c:pt>
                <c:pt idx="1">
                  <c:v>The Clatterbridge Cancer Centre NHS Foundation Trust</c:v>
                </c:pt>
                <c:pt idx="2">
                  <c:v>The Christie NHS Foundation Trust</c:v>
                </c:pt>
                <c:pt idx="3">
                  <c:v>The Walton Centre NHS Foundation Trust</c:v>
                </c:pt>
                <c:pt idx="4">
                  <c:v>Wirral University Teaching Hospital NHS Foundation Trust</c:v>
                </c:pt>
              </c:strCache>
            </c:strRef>
          </c:cat>
          <c:val>
            <c:numRef>
              <c:f>Sheet1!$C$2:$C$6</c:f>
              <c:numCache>
                <c:formatCode>0.0</c:formatCode>
                <c:ptCount val="5"/>
                <c:pt idx="0">
                  <c:v>0.80000000000000071</c:v>
                </c:pt>
                <c:pt idx="1">
                  <c:v>0.90000000000000036</c:v>
                </c:pt>
                <c:pt idx="2">
                  <c:v>1</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71D0-4CA5-B6E0-BECA335DD62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Sheet1!$B$2:$B$6</c:f>
              <c:numCache>
                <c:formatCode>0.0</c:formatCode>
                <c:ptCount val="5"/>
                <c:pt idx="0">
                  <c:v>8</c:v>
                </c:pt>
                <c:pt idx="1">
                  <c:v>8.1</c:v>
                </c:pt>
                <c:pt idx="2">
                  <c:v>8.1999999999999993</c:v>
                </c:pt>
                <c:pt idx="3">
                  <c:v>8.1999999999999993</c:v>
                </c:pt>
                <c:pt idx="4">
                  <c:v>8.1999999999999993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8E6C-4996-8BD0-AE0E6126191D}"/>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Northern Care Alliance NHS Foundation Trust</c:v>
                </c:pt>
                <c:pt idx="2">
                  <c:v>Lancashire Teaching Hospitals NHS Foundation Trust</c:v>
                </c:pt>
                <c:pt idx="3">
                  <c:v>Stockport NHS Foundation Trust</c:v>
                </c:pt>
                <c:pt idx="4">
                  <c:v>Manchester University NHS Foundation Trust</c:v>
                </c:pt>
              </c:strCache>
            </c:strRef>
          </c:cat>
          <c:val>
            <c:numRef>
              <c:f>Sheet1!$C$2:$C$6</c:f>
              <c:numCache>
                <c:formatCode>0.0</c:formatCode>
                <c:ptCount val="5"/>
                <c:pt idx="0">
                  <c:v>2</c:v>
                </c:pt>
                <c:pt idx="1">
                  <c:v>1.9000000000000004</c:v>
                </c:pt>
                <c:pt idx="2">
                  <c:v>1.8000000000000007</c:v>
                </c:pt>
                <c:pt idx="3">
                  <c:v>1.8000000000000007</c:v>
                </c:pt>
                <c:pt idx="4">
                  <c:v>1.8000000000000007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8E6C-4996-8BD0-AE0E6126191D}"/>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7.8168629999999997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6A8C-417F-9188-E5D169AA581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0.12931800000000049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6A8C-417F-9188-E5D169AA581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0.28121000000000063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6A8C-417F-9188-E5D169AA581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7.8399999999998471E-2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6A8C-417F-9188-E5D169AA581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0.8184780000000007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6A8C-417F-9188-E5D169AA581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7.8398999999999219E-2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6A8C-417F-9188-E5D169AA581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0.28121100000000077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6A8C-417F-9188-E5D169AA581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0.18268800000000063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6A8C-417F-9188-E5D169AA581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8.7508660000000003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6A8C-417F-9188-E5D169AA581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6A8C-417F-9188-E5D169AA5816}"/>
              </c:ext>
            </c:extLst>
          </c:dPt>
          <c:xVal>
            <c:numRef>
              <c:f>Sheet1!$B$12</c:f>
              <c:numCache>
                <c:formatCode>0.000000</c:formatCode>
                <c:ptCount val="1"/>
                <c:pt idx="0">
                  <c:v>8.7150300000000005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6A8C-417F-9188-E5D169AA5816}"/>
            </c:ext>
          </c:extLst>
        </c:ser>
        <c:ser>
          <c:idx val="9"/>
          <c:order val="10"/>
          <c:tx>
            <c:v>label</c:v>
          </c:tx>
          <c:spPr>
            <a:ln w="25400" cap="rnd">
              <a:noFill/>
              <a:round/>
            </a:ln>
            <a:effectLst/>
          </c:spPr>
          <c:marker>
            <c:symbol val="none"/>
          </c:marker>
          <c:dLbls>
            <c:dLbl>
              <c:idx val="0"/>
              <c:tx>
                <c:rich>
                  <a:bodyPr/>
                  <a:lstStyle/>
                  <a:p>
                    <a:r>
                      <a:rPr lang="en-GB" dirty="0"/>
                      <a:t>Q19. When you asked nurses questions, did you get answers you could understand?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6A8C-417F-9188-E5D169AA581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6A8C-417F-9188-E5D169AA581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8.2417689999999997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B8CC-45B6-B791-92ED0A9825B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4.3459000000000358E-2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B8CC-45B6-B791-92ED0A9825B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0.24593499999999935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B8CC-45B6-B791-92ED0A9825B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6.8565000000001319E-2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B8CC-45B6-B791-92ED0A9825B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0.71580900000000014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B8CC-45B6-B791-92ED0A9825B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6.8564999999999543E-2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B8CC-45B6-B791-92ED0A9825B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0.24547803551539893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B8CC-45B6-B791-92ED0A9825B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B8CC-45B6-B791-92ED0A9825B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8.9370630000000002</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B8CC-45B6-B791-92ED0A9825B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B8CC-45B6-B791-92ED0A9825B1}"/>
              </c:ext>
            </c:extLst>
          </c:dPt>
          <c:xVal>
            <c:numRef>
              <c:f>Sheet1!$B$12</c:f>
              <c:numCache>
                <c:formatCode>0.000000</c:formatCode>
                <c:ptCount val="1"/>
                <c:pt idx="0">
                  <c:v>8.9576329999999995</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B8CC-45B6-B791-92ED0A9825B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Q20. Did you have confidence and trust in the nurses treating you? </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B8CC-45B6-B791-92ED0A9825B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B8CC-45B6-B791-92ED0A9825B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7.6806049999999999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7DC7-4FB6-8481-443F14CB810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9.2826000000000519E-2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7DC7-4FB6-8481-443F14CB810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0.30153499999999944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7DC7-4FB6-8481-443F14CB810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8.4065999999999974E-2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7DC7-4FB6-8481-443F14CB810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0.87763499999999972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7DC7-4FB6-8481-443F14CB810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8.4065999999999974E-2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7DC7-4FB6-8481-443F14CB810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0.30153500000000122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7DC7-4FB6-8481-443F14CB810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6.3356999999999886E-2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7DC7-4FB6-8481-443F14CB8106}"/>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8.4558020000000003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7DC7-4FB6-8481-443F14CB810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7DC7-4FB6-8481-443F14CB8106}"/>
              </c:ext>
            </c:extLst>
          </c:dPt>
          <c:xVal>
            <c:numRef>
              <c:f>Sheet1!$B$12</c:f>
              <c:numCache>
                <c:formatCode>0.000000</c:formatCode>
                <c:ptCount val="1"/>
                <c:pt idx="0">
                  <c:v>8.5978499999999993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7DC7-4FB6-8481-443F14CB8106}"/>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 When nurses spoke about your care in front of you, were you included in the conversation?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7DC7-4FB6-8481-443F14CB8106}"/>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7DC7-4FB6-8481-443F14CB8106}"/>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5.9219410000000003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869-42E4-B9B2-C89982DD9F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0.44842300000000002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869-42E4-B9B2-C89982DD9F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0.35355199999999964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869-42E4-B9B2-C89982DD9F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9.8568000000000211E-2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869-42E4-B9B2-C89982DD9F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1.0290340000000002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869-42E4-B9B2-C89982DD9F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9.8567999999999323E-2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869-42E4-B9B2-C89982DD9F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0.35355300000000067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869-42E4-B9B2-C89982DD9F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0.75639900000000004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869-42E4-B9B2-C89982DD9FB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7.4882799999999996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869-42E4-B9B2-C89982DD9F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869-42E4-B9B2-C89982DD9FBF}"/>
              </c:ext>
            </c:extLst>
          </c:dPt>
          <c:xVal>
            <c:numRef>
              <c:f>Sheet1!$B$12</c:f>
              <c:numCache>
                <c:formatCode>0.000000</c:formatCode>
                <c:ptCount val="1"/>
                <c:pt idx="0">
                  <c:v>7.3370009999999999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869-42E4-B9B2-C89982DD9FBF}"/>
            </c:ext>
          </c:extLst>
        </c:ser>
        <c:ser>
          <c:idx val="9"/>
          <c:order val="10"/>
          <c:tx>
            <c:v>label</c:v>
          </c:tx>
          <c:spPr>
            <a:ln w="25400" cap="rnd">
              <a:noFill/>
              <a:round/>
            </a:ln>
            <a:effectLst/>
          </c:spPr>
          <c:marker>
            <c:symbol val="none"/>
          </c:marker>
          <c:dLbls>
            <c:dLbl>
              <c:idx val="0"/>
              <c:layout>
                <c:manualLayout>
                  <c:x val="-0.21686171645348398"/>
                  <c:y val="-7.6949119020082009E-17"/>
                </c:manualLayout>
              </c:layout>
              <c:tx>
                <c:rich>
                  <a:bodyPr/>
                  <a:lstStyle/>
                  <a:p>
                    <a:r>
                      <a:rPr lang="en-GB" dirty="0"/>
                      <a:t>Q22. In your opinion, were there enough nurses on duty to care for you in hospital?</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869-42E4-B9B2-C89982DD9FB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869-42E4-B9B2-C89982DD9FB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349D-46E4-BD6C-0C40863B2E43}"/>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1176-4C69-AC71-9EA41385327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4EF-4AA3-8473-BF37CAFF4F5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F47-4BC9-B84C-6A9D2E2889AF}"/>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C02-4E17-8939-ABA0CDCB1812}"/>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Your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7.2346217666009203</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90-455B-BB13-21106C5DE21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Your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7.5057960723707797</c:v>
                </c:pt>
                <c:pt idx="2">
                  <c:v>7.5065133387334502</c:v>
                </c:pt>
                <c:pt idx="3">
                  <c:v>7.5163272841503597</c:v>
                </c:pt>
                <c:pt idx="4">
                  <c:v>7.5470788152906598</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90-455B-BB13-21106C5DE21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Your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7.5744478463657297</c:v>
                </c:pt>
                <c:pt idx="6">
                  <c:v>7.5818096266776296</c:v>
                </c:pt>
                <c:pt idx="7">
                  <c:v>7.5831982865893597</c:v>
                </c:pt>
                <c:pt idx="8">
                  <c:v>7.6115063350968004</c:v>
                </c:pt>
                <c:pt idx="9">
                  <c:v>7.62835212129903</c:v>
                </c:pt>
                <c:pt idx="10">
                  <c:v>7.6286601351701604</c:v>
                </c:pt>
                <c:pt idx="11">
                  <c:v>7.6324153560335102</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90-455B-BB13-21106C5DE21E}"/>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Your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7.6407934761865599</c:v>
                </c:pt>
                <c:pt idx="13">
                  <c:v>7.6451990443302398</c:v>
                </c:pt>
                <c:pt idx="14">
                  <c:v>7.6457093895295296</c:v>
                </c:pt>
                <c:pt idx="15">
                  <c:v>7.6578596540780399</c:v>
                </c:pt>
                <c:pt idx="16">
                  <c:v>7.6655173846428504</c:v>
                </c:pt>
                <c:pt idx="17">
                  <c:v>7.6667919084007403</c:v>
                </c:pt>
                <c:pt idx="18">
                  <c:v>7.6918727865719898</c:v>
                </c:pt>
                <c:pt idx="19">
                  <c:v>7.7026781751145998</c:v>
                </c:pt>
                <c:pt idx="20">
                  <c:v>7.7357287258237797</c:v>
                </c:pt>
                <c:pt idx="21">
                  <c:v>7.7375812972245601</c:v>
                </c:pt>
                <c:pt idx="22">
                  <c:v>7.7422591210766898</c:v>
                </c:pt>
                <c:pt idx="23">
                  <c:v>7.7472940511824602</c:v>
                </c:pt>
                <c:pt idx="24">
                  <c:v>7.7504955745209099</c:v>
                </c:pt>
                <c:pt idx="25">
                  <c:v>7.7616161694873496</c:v>
                </c:pt>
                <c:pt idx="26">
                  <c:v>7.7645108991132901</c:v>
                </c:pt>
                <c:pt idx="27">
                  <c:v>7.7690356449319298</c:v>
                </c:pt>
                <c:pt idx="28">
                  <c:v>7.7715912740736899</c:v>
                </c:pt>
                <c:pt idx="29">
                  <c:v>7.7756270488565598</c:v>
                </c:pt>
                <c:pt idx="30">
                  <c:v>7.7767682255489099</c:v>
                </c:pt>
                <c:pt idx="31">
                  <c:v>7.7913422230568603</c:v>
                </c:pt>
                <c:pt idx="32">
                  <c:v>7.8065859819241403</c:v>
                </c:pt>
                <c:pt idx="33">
                  <c:v>7.8069742458523397</c:v>
                </c:pt>
                <c:pt idx="34">
                  <c:v>7.8155919576808</c:v>
                </c:pt>
                <c:pt idx="35">
                  <c:v>7.81657157415522</c:v>
                </c:pt>
                <c:pt idx="36">
                  <c:v>7.8301931248561596</c:v>
                </c:pt>
                <c:pt idx="37">
                  <c:v>7.8320675741336396</c:v>
                </c:pt>
                <c:pt idx="38">
                  <c:v>7.8337515216663096</c:v>
                </c:pt>
                <c:pt idx="39">
                  <c:v>7.8381420217417803</c:v>
                </c:pt>
                <c:pt idx="40">
                  <c:v>7.8385824591601097</c:v>
                </c:pt>
                <c:pt idx="41">
                  <c:v>7.8512936925935604</c:v>
                </c:pt>
                <c:pt idx="42">
                  <c:v>7.8543229342901197</c:v>
                </c:pt>
                <c:pt idx="43">
                  <c:v>7.86773357575386</c:v>
                </c:pt>
                <c:pt idx="44">
                  <c:v>7.8849790828598199</c:v>
                </c:pt>
                <c:pt idx="45">
                  <c:v>7.8874969155800096</c:v>
                </c:pt>
                <c:pt idx="46">
                  <c:v>7.8875485923242197</c:v>
                </c:pt>
                <c:pt idx="47">
                  <c:v>7.8880478837763199</c:v>
                </c:pt>
                <c:pt idx="48">
                  <c:v>7.8889254055349598</c:v>
                </c:pt>
                <c:pt idx="49">
                  <c:v>7.8900012197852103</c:v>
                </c:pt>
                <c:pt idx="50">
                  <c:v>7.8901258535593097</c:v>
                </c:pt>
                <c:pt idx="51">
                  <c:v>7.8902332691185899</c:v>
                </c:pt>
                <c:pt idx="52">
                  <c:v>7.8923272937455904</c:v>
                </c:pt>
                <c:pt idx="53">
                  <c:v>7.9129843125905399</c:v>
                </c:pt>
                <c:pt idx="54">
                  <c:v>7.9188198228641298</c:v>
                </c:pt>
                <c:pt idx="55">
                  <c:v>7.9272440232498598</c:v>
                </c:pt>
                <c:pt idx="56">
                  <c:v>7.9281846269200802</c:v>
                </c:pt>
                <c:pt idx="57">
                  <c:v>7.9284313723302002</c:v>
                </c:pt>
                <c:pt idx="58">
                  <c:v>7.9339330478377503</c:v>
                </c:pt>
                <c:pt idx="59">
                  <c:v>7.9393095815075796</c:v>
                </c:pt>
                <c:pt idx="60">
                  <c:v>7.9432813131145803</c:v>
                </c:pt>
                <c:pt idx="61">
                  <c:v>7.94342911438273</c:v>
                </c:pt>
                <c:pt idx="62">
                  <c:v>7.9451730984413604</c:v>
                </c:pt>
                <c:pt idx="63">
                  <c:v>7.9463623388107703</c:v>
                </c:pt>
                <c:pt idx="64">
                  <c:v>7.9474129644971798</c:v>
                </c:pt>
                <c:pt idx="65">
                  <c:v>7.9501046998980396</c:v>
                </c:pt>
                <c:pt idx="66">
                  <c:v>7.9521523547167403</c:v>
                </c:pt>
                <c:pt idx="67">
                  <c:v>7.9604530078838698</c:v>
                </c:pt>
                <c:pt idx="68">
                  <c:v>7.9627907664872302</c:v>
                </c:pt>
                <c:pt idx="69">
                  <c:v>7.9671015154627796</c:v>
                </c:pt>
                <c:pt idx="70">
                  <c:v>7.9693776647183698</c:v>
                </c:pt>
                <c:pt idx="71">
                  <c:v>7.9719493729791902</c:v>
                </c:pt>
                <c:pt idx="72">
                  <c:v>7.9780701418955697</c:v>
                </c:pt>
                <c:pt idx="73">
                  <c:v>7.9782342049172001</c:v>
                </c:pt>
                <c:pt idx="74">
                  <c:v>8.0093242331998695</c:v>
                </c:pt>
                <c:pt idx="75">
                  <c:v>8.0135432648276996</c:v>
                </c:pt>
                <c:pt idx="76">
                  <c:v>8.0138328665581398</c:v>
                </c:pt>
                <c:pt idx="77">
                  <c:v>8.0159084513138108</c:v>
                </c:pt>
                <c:pt idx="78">
                  <c:v>8.0191283309246302</c:v>
                </c:pt>
                <c:pt idx="79">
                  <c:v>8.0204560804271008</c:v>
                </c:pt>
                <c:pt idx="80">
                  <c:v>8.0209895715028097</c:v>
                </c:pt>
                <c:pt idx="81">
                  <c:v>8.0215898484651493</c:v>
                </c:pt>
                <c:pt idx="82">
                  <c:v>8.0223226291431509</c:v>
                </c:pt>
                <c:pt idx="83">
                  <c:v>8.0324482152769292</c:v>
                </c:pt>
                <c:pt idx="84">
                  <c:v>8.0328424576678206</c:v>
                </c:pt>
                <c:pt idx="85">
                  <c:v>8.0345645518161604</c:v>
                </c:pt>
                <c:pt idx="86">
                  <c:v>8.0375903864105709</c:v>
                </c:pt>
                <c:pt idx="87">
                  <c:v>8.0383445437936292</c:v>
                </c:pt>
                <c:pt idx="88">
                  <c:v>8.0412082074952806</c:v>
                </c:pt>
                <c:pt idx="89">
                  <c:v>8.0484821907349193</c:v>
                </c:pt>
                <c:pt idx="90">
                  <c:v>8.0566200276415803</c:v>
                </c:pt>
                <c:pt idx="91">
                  <c:v>8.0622534024417298</c:v>
                </c:pt>
                <c:pt idx="92">
                  <c:v>8.0727013869375401</c:v>
                </c:pt>
                <c:pt idx="93">
                  <c:v>8.0749679356688393</c:v>
                </c:pt>
                <c:pt idx="94">
                  <c:v>8.0832296317457093</c:v>
                </c:pt>
                <c:pt idx="95">
                  <c:v>8.1054257518740993</c:v>
                </c:pt>
                <c:pt idx="96">
                  <c:v>8.1076470294120995</c:v>
                </c:pt>
                <c:pt idx="97">
                  <c:v>8.1083311249856997</c:v>
                </c:pt>
                <c:pt idx="98">
                  <c:v>8.1106100901460803</c:v>
                </c:pt>
                <c:pt idx="99">
                  <c:v>8.1173258639186194</c:v>
                </c:pt>
                <c:pt idx="100">
                  <c:v>8.1292414741733303</c:v>
                </c:pt>
                <c:pt idx="101">
                  <c:v>8.1393930036977995</c:v>
                </c:pt>
                <c:pt idx="102">
                  <c:v>8.1585587459516304</c:v>
                </c:pt>
                <c:pt idx="103">
                  <c:v>8.1665955617109791</c:v>
                </c:pt>
                <c:pt idx="104">
                  <c:v>8.1749731253394504</c:v>
                </c:pt>
                <c:pt idx="105">
                  <c:v>8.1757769578688499</c:v>
                </c:pt>
                <c:pt idx="106">
                  <c:v>8.1759948049344295</c:v>
                </c:pt>
                <c:pt idx="107">
                  <c:v>8.20530293624949</c:v>
                </c:pt>
                <c:pt idx="108">
                  <c:v>8.2156936327284704</c:v>
                </c:pt>
                <c:pt idx="109">
                  <c:v>8.2233085831761699</c:v>
                </c:pt>
                <c:pt idx="110">
                  <c:v>8.2258306947043707</c:v>
                </c:pt>
                <c:pt idx="111">
                  <c:v>8.2293133393744</c:v>
                </c:pt>
                <c:pt idx="112">
                  <c:v>8.2423159314017997</c:v>
                </c:pt>
                <c:pt idx="113">
                  <c:v>8.2609598478228197</c:v>
                </c:pt>
                <c:pt idx="114">
                  <c:v>8.28394040782449</c:v>
                </c:pt>
                <c:pt idx="115">
                  <c:v>8.2958512768531101</c:v>
                </c:pt>
                <c:pt idx="116">
                  <c:v>8.3132759908151996</c:v>
                </c:pt>
                <c:pt idx="117">
                  <c:v>8.33237933959869</c:v>
                </c:pt>
                <c:pt idx="118">
                  <c:v>8.3399675884957993</c:v>
                </c:pt>
                <c:pt idx="119">
                  <c:v>8.3407571503558806</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90-455B-BB13-21106C5DE21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Your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8.4073982508981793</c:v>
                </c:pt>
                <c:pt idx="121">
                  <c:v>8.40749641498555</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90-455B-BB13-21106C5DE21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Your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8.4334195439081903</c:v>
                </c:pt>
                <c:pt idx="123">
                  <c:v>8.5056764837746694</c:v>
                </c:pt>
                <c:pt idx="124">
                  <c:v>8.5947316398660494</c:v>
                </c:pt>
                <c:pt idx="125">
                  <c:v>8.6306585711747292</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90-455B-BB13-21106C5DE21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Your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8.6515379082318091</c:v>
                </c:pt>
                <c:pt idx="127">
                  <c:v>8.7214679115860694</c:v>
                </c:pt>
                <c:pt idx="128">
                  <c:v>8.7450587277939906</c:v>
                </c:pt>
                <c:pt idx="129">
                  <c:v>9.0134296908270493</c:v>
                </c:pt>
                <c:pt idx="130">
                  <c:v>9.06833266673293</c:v>
                </c:pt>
                <c:pt idx="131">
                  <c:v>9.1153048889514707</c:v>
                </c:pt>
                <c:pt idx="132">
                  <c:v>9.1257060292376799</c:v>
                </c:pt>
                <c:pt idx="133">
                  <c:v>9.1286904699901292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90-455B-BB13-21106C5DE21E}"/>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Lewisham and Greenwich NHS Trust</c:v>
                </c:pt>
                <c:pt idx="3">
                  <c:v>Croydon Health Services NHS Trust</c:v>
                </c:pt>
                <c:pt idx="4">
                  <c:v>University Hospitals Birmingham NHS Foundation Trust</c:v>
                </c:pt>
                <c:pt idx="5">
                  <c:v>Dartford and Gravesham NHS Trust</c:v>
                </c:pt>
                <c:pt idx="6">
                  <c:v>Bedfordshire Hospitals NHS Foundation Trust</c:v>
                </c:pt>
                <c:pt idx="7">
                  <c:v>North Middlesex University Hospital NHS Trust</c:v>
                </c:pt>
                <c:pt idx="8">
                  <c:v>York and Scarborough Teaching Hospitals NHS Foundation Trust</c:v>
                </c:pt>
                <c:pt idx="9">
                  <c:v>Medway NHS Foundation Trust</c:v>
                </c:pt>
                <c:pt idx="10">
                  <c:v>Whittington Health NHS Trust</c:v>
                </c:pt>
                <c:pt idx="11">
                  <c:v>The Rotherham NHS Foundation Trust</c:v>
                </c:pt>
                <c:pt idx="12">
                  <c:v>West Hertfordshire Hospitals NHS Trust</c:v>
                </c:pt>
                <c:pt idx="13">
                  <c:v>Milton Keynes University Hospital NHS Foundation Trust</c:v>
                </c:pt>
                <c:pt idx="14">
                  <c:v>London North West University Healthcare NHS Trust</c:v>
                </c:pt>
                <c:pt idx="15">
                  <c:v>University Hospitals Coventry and Warwickshire NHS Trust</c:v>
                </c:pt>
                <c:pt idx="16">
                  <c:v>Great Western Hospitals NHS Foundation Trust</c:v>
                </c:pt>
                <c:pt idx="17">
                  <c:v>Homerton University Hospital NHS Foundation Trust</c:v>
                </c:pt>
                <c:pt idx="18">
                  <c:v>The Dudley Group NHS Foundation Trust</c:v>
                </c:pt>
                <c:pt idx="19">
                  <c:v>The Queen Elizabeth Hospital King's Lynn NHS Foundation Trust</c:v>
                </c:pt>
                <c:pt idx="20">
                  <c:v>Stockport NHS Foundation Trust</c:v>
                </c:pt>
                <c:pt idx="21">
                  <c:v>United Lincolnshire Hospitals NHS Trust</c:v>
                </c:pt>
                <c:pt idx="22">
                  <c:v>Gloucestershire Hospitals NHS Foundation Trust</c:v>
                </c:pt>
                <c:pt idx="23">
                  <c:v>Mid Yorkshire Hospitals NHS Trust</c:v>
                </c:pt>
                <c:pt idx="24">
                  <c:v>Northampton General Hospital NHS Trust</c:v>
                </c:pt>
                <c:pt idx="25">
                  <c:v>Tameside and Glossop Integrated Care NHS Foundation Trust</c:v>
                </c:pt>
                <c:pt idx="26">
                  <c:v>Walsall Healthcare NHS Trust</c:v>
                </c:pt>
                <c:pt idx="27">
                  <c:v>Lancashire Teaching Hospitals NHS Foundation Trust</c:v>
                </c:pt>
                <c:pt idx="28">
                  <c:v>St George's University Hospitals NHS Foundation Trust</c:v>
                </c:pt>
                <c:pt idx="29">
                  <c:v>Worcestershire Acute Hospitals NHS Trust</c:v>
                </c:pt>
                <c:pt idx="30">
                  <c:v>Kettering General Hospital NHS Foundation Trust</c:v>
                </c:pt>
                <c:pt idx="31">
                  <c:v>East Kent Hospitals University NHS Foundation Trust</c:v>
                </c:pt>
                <c:pt idx="32">
                  <c:v>Ashford and St Peter's Hospitals NHS Foundation Trust</c:v>
                </c:pt>
                <c:pt idx="33">
                  <c:v>Mid and South Essex NHS Foundation Trust</c:v>
                </c:pt>
                <c:pt idx="34">
                  <c:v>Bradford Teaching Hospitals NHS Foundation Trust</c:v>
                </c:pt>
                <c:pt idx="35">
                  <c:v>Salisbury NHS Foundation Trust</c:v>
                </c:pt>
                <c:pt idx="36">
                  <c:v>Bolton NHS Foundation Trust</c:v>
                </c:pt>
                <c:pt idx="37">
                  <c:v>Barts Health NHS Trust</c:v>
                </c:pt>
                <c:pt idx="38">
                  <c:v>The Shrewsbury and Telford Hospital NHS Trust</c:v>
                </c:pt>
                <c:pt idx="39">
                  <c:v>Portsmouth Hospitals University NHS Trust</c:v>
                </c:pt>
                <c:pt idx="40">
                  <c:v>Northern Care Alliance NHS Foundation Trust</c:v>
                </c:pt>
                <c:pt idx="41">
                  <c:v>Frimley Health NHS Foundation Trust</c:v>
                </c:pt>
                <c:pt idx="42">
                  <c:v>Sandwell and West Birmingham Hospitals NHS Trust</c:v>
                </c:pt>
                <c:pt idx="43">
                  <c:v>Norfolk and Norwich University Hospitals NHS Foundation Trust</c:v>
                </c:pt>
                <c:pt idx="44">
                  <c:v>Wye Valley NHS Trust</c:v>
                </c:pt>
                <c:pt idx="45">
                  <c:v>The Hillingdon Hospitals NHS Foundation Trust</c:v>
                </c:pt>
                <c:pt idx="46">
                  <c:v>Royal Free London NHS Foundation Trust</c:v>
                </c:pt>
                <c:pt idx="47">
                  <c:v>Barnsley Hospital NHS Foundation Trust</c:v>
                </c:pt>
                <c:pt idx="48">
                  <c:v>University Hospitals Sussex NHS Foundation Trust</c:v>
                </c:pt>
                <c:pt idx="49">
                  <c:v>Isle of Wight NHS Trust</c:v>
                </c:pt>
                <c:pt idx="50">
                  <c:v>Manchester University NHS Foundation Trust</c:v>
                </c:pt>
                <c:pt idx="51">
                  <c:v>King's College Hospital NHS Foundation Trust</c:v>
                </c:pt>
                <c:pt idx="52">
                  <c:v>East and North Hertfordshire NHS Trust</c:v>
                </c:pt>
                <c:pt idx="53">
                  <c:v>Royal Berkshire NHS Foundation Trust</c:v>
                </c:pt>
                <c:pt idx="54">
                  <c:v>The Royal Wolverhampton NHS Trust</c:v>
                </c:pt>
                <c:pt idx="55">
                  <c:v>Doncaster and Bassetlaw Teaching Hospitals NHS Foundation Trust</c:v>
                </c:pt>
                <c:pt idx="56">
                  <c:v>Chelsea and Westminster Hospital NHS Foundation Trust</c:v>
                </c:pt>
                <c:pt idx="57">
                  <c:v>Yeovil District Hospital NHS Foundation Trust</c:v>
                </c:pt>
                <c:pt idx="58">
                  <c:v>Epsom and St Helier University Hospitals NHS Trust</c:v>
                </c:pt>
                <c:pt idx="59">
                  <c:v>University Hospital Southampton NHS Foundation Trust</c:v>
                </c:pt>
                <c:pt idx="60">
                  <c:v>University Hospitals Dorset NHS Foundation Trust</c:v>
                </c:pt>
                <c:pt idx="61">
                  <c:v>East Sussex Healthcare NHS Trust</c:v>
                </c:pt>
                <c:pt idx="62">
                  <c:v>Countess of Chester Hospital NHS Foundation Trust</c:v>
                </c:pt>
                <c:pt idx="63">
                  <c:v>Surrey and Sussex Healthcare NHS Trust</c:v>
                </c:pt>
                <c:pt idx="64">
                  <c:v>East Suffolk and North Essex NHS Foundation Trust</c:v>
                </c:pt>
                <c:pt idx="65">
                  <c:v>Royal Cornwall Hospitals NHS Trust</c:v>
                </c:pt>
                <c:pt idx="66">
                  <c:v>University Hospitals Plymouth NHS Trust</c:v>
                </c:pt>
                <c:pt idx="67">
                  <c:v>Dorset County Hospital NHS Foundation Trust</c:v>
                </c:pt>
                <c:pt idx="68">
                  <c:v>University Hospitals of Leicester NHS Trust</c:v>
                </c:pt>
                <c:pt idx="69">
                  <c:v>George Eliot Hospital NHS Trust</c:v>
                </c:pt>
                <c:pt idx="70">
                  <c:v>Nottingham University Hospitals NHS Trust</c:v>
                </c:pt>
                <c:pt idx="71">
                  <c:v>Airedale NHS Foundation Trust</c:v>
                </c:pt>
                <c:pt idx="72">
                  <c:v>Northern Lincolnshire and Goole NHS Foundation Trust</c:v>
                </c:pt>
                <c:pt idx="73">
                  <c:v>Kingston Hospital NHS Foundation Trust</c:v>
                </c:pt>
                <c:pt idx="74">
                  <c:v>Wrightington, Wigan and Leigh NHS Foundation Trust</c:v>
                </c:pt>
                <c:pt idx="75">
                  <c:v>Cambridge University Hospitals NHS Foundation Trust</c:v>
                </c:pt>
                <c:pt idx="76">
                  <c:v>Hull University Teaching Hospitals NHS Trust</c:v>
                </c:pt>
                <c:pt idx="77">
                  <c:v>North West Anglia NHS Foundation Trust</c:v>
                </c:pt>
                <c:pt idx="78">
                  <c:v>Southport and Ormskirk Hospital NHS Trust</c:v>
                </c:pt>
                <c:pt idx="79">
                  <c:v>Royal United Hospitals Bath NHS Foundation Trust</c:v>
                </c:pt>
                <c:pt idx="80">
                  <c:v>Somerset NHS Foundation Trust</c:v>
                </c:pt>
                <c:pt idx="81">
                  <c:v>Imperial College Healthcare NHS Trust</c:v>
                </c:pt>
                <c:pt idx="82">
                  <c:v>Hampshire Hospitals NHS Foundation Trust</c:v>
                </c:pt>
                <c:pt idx="83">
                  <c:v>University Hospitals of Morecambe Bay NHS Foundation Trust</c:v>
                </c:pt>
                <c:pt idx="84">
                  <c:v>Harrogate and District NHS Foundation Trust</c:v>
                </c:pt>
                <c:pt idx="85">
                  <c:v>Birmingham Women's and Children's NHS Foundation Trust</c:v>
                </c:pt>
                <c:pt idx="86">
                  <c:v>The Leeds Teaching Hospitals NHS Trust</c:v>
                </c:pt>
                <c:pt idx="87">
                  <c:v>Mid Cheshire Hospitals NHS Foundation Trust</c:v>
                </c:pt>
                <c:pt idx="88">
                  <c:v>East Cheshire NHS Trust</c:v>
                </c:pt>
                <c:pt idx="89">
                  <c:v>Your Trust</c:v>
                </c:pt>
                <c:pt idx="90">
                  <c:v>Buckinghamshire Healthcare NHS Trust</c:v>
                </c:pt>
                <c:pt idx="91">
                  <c:v>South Tyneside and Sunderland NHS Foundation Trust</c:v>
                </c:pt>
                <c:pt idx="92">
                  <c:v>Warrington and Halton Hospitals NHS Foundation Trust</c:v>
                </c:pt>
                <c:pt idx="93">
                  <c:v>Royal Surrey NHS Foundation Trust</c:v>
                </c:pt>
                <c:pt idx="94">
                  <c:v>Blackpool Teaching Hospitals NHS Foundation Trust</c:v>
                </c:pt>
                <c:pt idx="95">
                  <c:v>Maidstone and Tunbridge Wells NHS Trust</c:v>
                </c:pt>
                <c:pt idx="96">
                  <c:v>University Hospitals Bristol and Weston NHS Foundation Trust</c:v>
                </c:pt>
                <c:pt idx="97">
                  <c:v>University Hospitals of North Midlands NHS Trust</c:v>
                </c:pt>
                <c:pt idx="98">
                  <c:v>Guy's and St Thomas' NHS Foundation Trust</c:v>
                </c:pt>
                <c:pt idx="99">
                  <c:v>Calderdale and Huddersfield NHS Foundation Trust</c:v>
                </c:pt>
                <c:pt idx="100">
                  <c:v>North Cumbria Integrated Care NHS Foundation Trust</c:v>
                </c:pt>
                <c:pt idx="101">
                  <c:v>University College London Hospitals NHS Foundation Trust</c:v>
                </c:pt>
                <c:pt idx="102">
                  <c:v>Oxford University Hospitals NHS Foundation Trust</c:v>
                </c:pt>
                <c:pt idx="103">
                  <c:v>James Paget University Hospitals NHS Foundation Trust</c:v>
                </c:pt>
                <c:pt idx="104">
                  <c:v>Liverpool University Hospitals NHS Foundation Trust</c:v>
                </c:pt>
                <c:pt idx="105">
                  <c:v>Sheffield Teaching Hospitals NHS Foundation Trust</c:v>
                </c:pt>
                <c:pt idx="106">
                  <c:v>North Tees and Hartlepool NHS Foundation Trust</c:v>
                </c:pt>
                <c:pt idx="107">
                  <c:v>Torbay and South Devon NHS Foundation Trust</c:v>
                </c:pt>
                <c:pt idx="108">
                  <c:v>County Durham and Darlington NHS Foundation Trust</c:v>
                </c:pt>
                <c:pt idx="109">
                  <c:v>Chesterfield Royal Hospital NHS Foundation Trust</c:v>
                </c:pt>
                <c:pt idx="110">
                  <c:v>West Suffolk NHS Foundation Trust</c:v>
                </c:pt>
                <c:pt idx="111">
                  <c:v>South Tees Hospitals NHS Foundation Trust</c:v>
                </c:pt>
                <c:pt idx="112">
                  <c:v>St Helens and Knowsley Teaching Hospitals NHS Trust</c:v>
                </c:pt>
                <c:pt idx="113">
                  <c:v>The Newcastle upon Tyne Hospitals NHS Foundation Trust</c:v>
                </c:pt>
                <c:pt idx="114">
                  <c:v>Gateshead Health NHS Foundation Trust</c:v>
                </c:pt>
                <c:pt idx="115">
                  <c:v>Royal Devon and Exeter NHS Foundation Trust</c:v>
                </c:pt>
                <c:pt idx="116">
                  <c:v>Wirral University Teaching Hospital NHS Foundation Trust</c:v>
                </c:pt>
                <c:pt idx="117">
                  <c:v>Northern Devon Healthcare NHS Trust</c:v>
                </c:pt>
                <c:pt idx="118">
                  <c:v>University Hospitals of Derby and Burton NHS Foundation Trust</c:v>
                </c:pt>
                <c:pt idx="119">
                  <c:v>South Warwickshire NHS Foundation Trust</c:v>
                </c:pt>
                <c:pt idx="120">
                  <c:v>North Bristol NHS Trust</c:v>
                </c:pt>
                <c:pt idx="121">
                  <c:v>Sherwood Forest Hospitals NHS Foundation Trust</c:v>
                </c:pt>
                <c:pt idx="122">
                  <c:v>The Walton Centre NHS Foundation Trust</c:v>
                </c:pt>
                <c:pt idx="123">
                  <c:v>Liverpool Women's NHS Foundation Trust</c:v>
                </c:pt>
                <c:pt idx="124">
                  <c:v>Northumbria Healthcare NHS Foundation Trust</c:v>
                </c:pt>
                <c:pt idx="125">
                  <c:v>The Christie NHS Foundation Trust</c:v>
                </c:pt>
                <c:pt idx="126">
                  <c:v>The Royal Marsden NHS Foundation Trust</c:v>
                </c:pt>
                <c:pt idx="127">
                  <c:v>The Royal Orthopaedic Hospital NHS Foundation Trust</c:v>
                </c:pt>
                <c:pt idx="128">
                  <c:v>Royal National Orthopaedic Hospital NHS Trust</c:v>
                </c:pt>
                <c:pt idx="129">
                  <c:v>Liverpool Heart and Chest Hospital NHS Foundation Trust</c:v>
                </c:pt>
                <c:pt idx="130">
                  <c:v>Royal Papworth Hospital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8.0484821907349193</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90-455B-BB13-21106C5DE21E}"/>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Sheet1!$B$2:$B$6</c:f>
              <c:numCache>
                <c:formatCode>0.0</c:formatCode>
                <c:ptCount val="5"/>
                <c:pt idx="0">
                  <c:v>9.1</c:v>
                </c:pt>
                <c:pt idx="1">
                  <c:v>9</c:v>
                </c:pt>
                <c:pt idx="2">
                  <c:v>8.6</c:v>
                </c:pt>
                <c:pt idx="3">
                  <c:v>8.5</c:v>
                </c:pt>
                <c:pt idx="4">
                  <c:v>8.4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FF6D-4DE4-AA44-EC51D8FC1020}"/>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Clatterbridge Cancer Centre NHS Foundation Trust</c:v>
                </c:pt>
                <c:pt idx="1">
                  <c:v>Liverpool Heart and Chest Hospital NHS Foundation Trust</c:v>
                </c:pt>
                <c:pt idx="2">
                  <c:v>The Christie NHS Foundation Trust</c:v>
                </c:pt>
                <c:pt idx="3">
                  <c:v>Liverpool Women's NHS Foundation Trust</c:v>
                </c:pt>
                <c:pt idx="4">
                  <c:v>The Walton Centre NHS Foundation Trust</c:v>
                </c:pt>
              </c:strCache>
            </c:strRef>
          </c:cat>
          <c:val>
            <c:numRef>
              <c:f>Sheet1!$C$2:$C$6</c:f>
              <c:numCache>
                <c:formatCode>0.0</c:formatCode>
                <c:ptCount val="5"/>
                <c:pt idx="0">
                  <c:v>0.90000000000000036</c:v>
                </c:pt>
                <c:pt idx="1">
                  <c:v>1</c:v>
                </c:pt>
                <c:pt idx="2">
                  <c:v>1.4000000000000004</c:v>
                </c:pt>
                <c:pt idx="3">
                  <c:v>1.5</c:v>
                </c:pt>
                <c:pt idx="4">
                  <c:v>1.5999999999999996</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FF6D-4DE4-AA44-EC51D8FC1020}"/>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Sheet1!$B$2:$B$6</c:f>
              <c:numCache>
                <c:formatCode>0.0</c:formatCode>
                <c:ptCount val="5"/>
                <c:pt idx="0">
                  <c:v>7.7</c:v>
                </c:pt>
                <c:pt idx="1">
                  <c:v>7.8</c:v>
                </c:pt>
                <c:pt idx="2">
                  <c:v>7.8</c:v>
                </c:pt>
                <c:pt idx="3">
                  <c:v>7.8</c:v>
                </c:pt>
                <c:pt idx="4">
                  <c:v>7.8</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D2D4-4621-B7E7-FE124E08A588}"/>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Stockport NHS Foundation Trust</c:v>
                </c:pt>
                <c:pt idx="1">
                  <c:v>Tameside and Glossop Integrated Care NHS Foundation Trust</c:v>
                </c:pt>
                <c:pt idx="2">
                  <c:v>Lancashire Teaching Hospitals NHS Foundation Trust</c:v>
                </c:pt>
                <c:pt idx="3">
                  <c:v>Bolton NHS Foundation Trust</c:v>
                </c:pt>
                <c:pt idx="4">
                  <c:v>Northern Care Alliance NHS Foundation Trust</c:v>
                </c:pt>
              </c:strCache>
            </c:strRef>
          </c:cat>
          <c:val>
            <c:numRef>
              <c:f>Sheet1!$C$2:$C$6</c:f>
              <c:numCache>
                <c:formatCode>0.0</c:formatCode>
                <c:ptCount val="5"/>
                <c:pt idx="0">
                  <c:v>2.2999999999999998</c:v>
                </c:pt>
                <c:pt idx="1">
                  <c:v>2.2000000000000002</c:v>
                </c:pt>
                <c:pt idx="2">
                  <c:v>2.2000000000000002</c:v>
                </c:pt>
                <c:pt idx="3">
                  <c:v>2.2000000000000002</c:v>
                </c:pt>
                <c:pt idx="4">
                  <c:v>2.2000000000000002</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D2D4-4621-B7E7-FE124E08A588}"/>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6.6778250000000003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A20B-4878-9637-24339AA7D66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0.38525099999999934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A20B-4878-9637-24339AA7D66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0.29673700000000025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A20B-4878-9637-24339AA7D66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8.2729000000000497E-2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A20B-4878-9637-24339AA7D66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0.86367200000000022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A20B-4878-9637-24339AA7D66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8.2727999999999469E-2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A20B-4878-9637-24339AA7D66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0.2967379999999995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A20B-4878-9637-24339AA7D66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0.20601300000000045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A20B-4878-9637-24339AA7D66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7.6327049999999996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A20B-4878-9637-24339AA7D66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A20B-4878-9637-24339AA7D663}"/>
              </c:ext>
            </c:extLst>
          </c:dPt>
          <c:xVal>
            <c:numRef>
              <c:f>Sheet1!$B$12</c:f>
              <c:numCache>
                <c:formatCode>0.000000</c:formatCode>
                <c:ptCount val="1"/>
                <c:pt idx="0">
                  <c:v>7.8743780000000001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A20B-4878-9637-24339AA7D663}"/>
            </c:ext>
          </c:extLst>
        </c:ser>
        <c:ser>
          <c:idx val="9"/>
          <c:order val="10"/>
          <c:tx>
            <c:v>label</c:v>
          </c:tx>
          <c:spPr>
            <a:ln w="25400" cap="rnd">
              <a:noFill/>
              <a:round/>
            </a:ln>
            <a:effectLst/>
          </c:spPr>
          <c:marker>
            <c:symbol val="none"/>
          </c:marker>
          <c:dLbls>
            <c:dLbl>
              <c:idx val="0"/>
              <c:tx>
                <c:rich>
                  <a:bodyPr/>
                  <a:lstStyle/>
                  <a:p>
                    <a:r>
                      <a:rPr lang="en-GB" dirty="0"/>
                      <a:t>Q23. Thinking about your care and treatment, were you told something by a</a:t>
                    </a:r>
                    <a:r>
                      <a:rPr lang="en-GB" baseline="0" dirty="0"/>
                      <a:t> member of staff that was different to what you had been told by another member of staff?</a:t>
                    </a:r>
                    <a:r>
                      <a:rPr lang="en-GB" dirty="0"/>
                      <a:t> </a:t>
                    </a:r>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A20B-4878-9637-24339AA7D66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A20B-4878-9637-24339AA7D66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6.3133342992705996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5B44-454E-A8E3-26851979913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5B44-454E-A8E3-26851979913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0.20085670072940065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5B44-454E-A8E3-26851979913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8.7644999999999307E-2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5B44-454E-A8E3-26851979913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0.91499400000000009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5B44-454E-A8E3-26851979913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8.7644000000000055E-2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5B44-454E-A8E3-26851979913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0.3143710000000004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5B44-454E-A8E3-26851979913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0.62432200000000027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5B44-454E-A8E3-26851979913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7.0376510000000003</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5B44-454E-A8E3-26851979913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5B44-454E-A8E3-268519799133}"/>
              </c:ext>
            </c:extLst>
          </c:dPt>
          <c:xVal>
            <c:numRef>
              <c:f>Sheet1!$B$12</c:f>
              <c:numCache>
                <c:formatCode>0.000000</c:formatCode>
                <c:ptCount val="1"/>
                <c:pt idx="0">
                  <c:v>7.0593329999999996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5B44-454E-A8E3-26851979913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Q24. To what extent did staff looking after you involve you in decisions about your care and treatment?</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5B44-454E-A8E3-26851979913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5B44-454E-A8E3-26851979913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8.2928405323962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D080-40D9-B33D-ECF2A94A383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D080-40D9-B33D-ECF2A94A383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0.12401146760380044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D080-40D9-B33D-ECF2A94A383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6.4342999999999151E-2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D080-40D9-B33D-ECF2A94A383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0.67172500000000035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D080-40D9-B33D-ECF2A94A383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6.4343000000000927E-2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D080-40D9-B33D-ECF2A94A383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0.23078899999999969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D080-40D9-B33D-ECF2A94A383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0.26411099999999976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D080-40D9-B33D-ECF2A94A3831}"/>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8.7515680000000007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D080-40D9-B33D-ECF2A94A383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D080-40D9-B33D-ECF2A94A3831}"/>
              </c:ext>
            </c:extLst>
          </c:dPt>
          <c:xVal>
            <c:numRef>
              <c:f>Sheet1!$B$12</c:f>
              <c:numCache>
                <c:formatCode>0.000000</c:formatCode>
                <c:ptCount val="1"/>
                <c:pt idx="0">
                  <c:v>8.8170579999999994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D080-40D9-B33D-ECF2A94A3831}"/>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Q25 How much information about your condition or treatment was given to you?</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D080-40D9-B33D-ECF2A94A383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D080-40D9-B33D-ECF2A94A3831}"/>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6.4119330000000003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1D96-4DA3-8F49-67C23738A5F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0.14516499999999954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1D96-4DA3-8F49-67C23738A5F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0.39189600000000002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1D96-4DA3-8F49-67C23738A5F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0.10925700000000038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1D96-4DA3-8F49-67C23738A5F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1.1406349999999996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1D96-4DA3-8F49-67C23738A5F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0.10925699999999949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1D96-4DA3-8F49-67C23738A5F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0.39189600000000091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1D96-4DA3-8F49-67C23738A5F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0.52920499999999926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1D96-4DA3-8F49-67C23738A5F5}"/>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7.6426170000000004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1D96-4DA3-8F49-67C23738A5F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1D96-4DA3-8F49-67C23738A5F5}"/>
              </c:ext>
            </c:extLst>
          </c:dPt>
          <c:xVal>
            <c:numRef>
              <c:f>Sheet1!$B$12</c:f>
              <c:numCache>
                <c:formatCode>0.000000</c:formatCode>
                <c:ptCount val="1"/>
                <c:pt idx="0">
                  <c:v>7.6285689999999997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1D96-4DA3-8F49-67C23738A5F5}"/>
            </c:ext>
          </c:extLst>
        </c:ser>
        <c:ser>
          <c:idx val="9"/>
          <c:order val="10"/>
          <c:tx>
            <c:v>label</c:v>
          </c:tx>
          <c:spPr>
            <a:ln w="25400" cap="rnd">
              <a:noFill/>
              <a:round/>
            </a:ln>
            <a:effectLst/>
          </c:spPr>
          <c:marker>
            <c:symbol val="none"/>
          </c:marker>
          <c:dLbls>
            <c:dLbl>
              <c:idx val="0"/>
              <c:tx>
                <c:rich>
                  <a:bodyPr/>
                  <a:lstStyle/>
                  <a:p>
                    <a:r>
                      <a:rPr lang="en-GB" dirty="0"/>
                      <a:t>Q26. Did</a:t>
                    </a:r>
                    <a:r>
                      <a:rPr lang="en-GB" baseline="0" dirty="0"/>
                      <a:t> you feel able to talk to members of hospital staff about your worries and fears?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1D96-4DA3-8F49-67C23738A5F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1D96-4DA3-8F49-67C23738A5F5}"/>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5.2582149723846001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C600-4E2C-BDD3-8E0AA603421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C600-4E2C-BDD3-8E0AA603421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0.14244402761539998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C600-4E2C-BDD3-8E0AA603421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0.1455529999999996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C600-4E2C-BDD3-8E0AA603421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1.5195490000000005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C600-4E2C-BDD3-8E0AA603421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0.1455529999999996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C600-4E2C-BDD3-8E0AA603421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0.52208200000000016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C600-4E2C-BDD3-8E0AA603421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1.5823170000000006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C600-4E2C-BDD3-8E0AA6034212}"/>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6.6858719999999998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C600-4E2C-BDD3-8E0AA603421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C600-4E2C-BDD3-8E0AA6034212}"/>
              </c:ext>
            </c:extLst>
          </c:dPt>
          <c:xVal>
            <c:numRef>
              <c:f>Sheet1!$B$12</c:f>
              <c:numCache>
                <c:formatCode>0.000000</c:formatCode>
                <c:ptCount val="1"/>
                <c:pt idx="0">
                  <c:v>6.3059859999999999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C600-4E2C-BDD3-8E0AA6034212}"/>
            </c:ext>
          </c:extLst>
        </c:ser>
        <c:ser>
          <c:idx val="9"/>
          <c:order val="10"/>
          <c:tx>
            <c:v>label</c:v>
          </c:tx>
          <c:spPr>
            <a:ln w="25400" cap="rnd">
              <a:noFill/>
              <a:round/>
            </a:ln>
            <a:effectLst/>
          </c:spPr>
          <c:marker>
            <c:symbol val="none"/>
          </c:marker>
          <c:dLbls>
            <c:dLbl>
              <c:idx val="0"/>
              <c:layout>
                <c:manualLayout>
                  <c:x val="-0.22561618970022168"/>
                  <c:y val="8.3945463210405007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Q27. Were you able to discuss your condition or treatment with hospital staff without being overhead?</a:t>
                    </a:r>
                  </a:p>
                </c:rich>
              </c:tx>
              <c:dLblPos val="r"/>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layout>
                    <c:manualLayout>
                      <c:w val="0.20610433943889347"/>
                      <c:h val="0.37618804312549448"/>
                    </c:manualLayout>
                  </c15:layout>
                  <c15:showDataLabelsRange val="0"/>
                </c:ext>
                <c:ext xmlns:c16="http://schemas.microsoft.com/office/drawing/2014/chart" uri="{C3380CC4-5D6E-409C-BE32-E72D297353CC}">
                  <c16:uniqueId val="{0000000B-C600-4E2C-BDD3-8E0AA603421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C600-4E2C-BDD3-8E0AA6034212}"/>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1399112579586402E-2"/>
          <c:y val="0.14017880548238018"/>
          <c:w val="0.41045138558928662"/>
          <c:h val="0.78796669527569352"/>
        </c:manualLayout>
      </c:layout>
      <c:doughnutChart>
        <c:varyColors val="1"/>
        <c:ser>
          <c:idx val="0"/>
          <c:order val="0"/>
          <c:tx>
            <c:strRef>
              <c:f>Feuil1!$B$1</c:f>
              <c:strCache>
                <c:ptCount val="1"/>
                <c:pt idx="0">
                  <c:v>Percentage</c:v>
                </c:pt>
              </c:strCache>
            </c:strRef>
          </c:tx>
          <c:spPr>
            <a:ln>
              <a:noFill/>
            </a:ln>
          </c:spPr>
          <c:dPt>
            <c:idx val="0"/>
            <c:bubble3D val="0"/>
            <c:spPr>
              <a:solidFill>
                <a:srgbClr val="70AD47"/>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A5F2-4490-B334-DA8A28D3CAB2}"/>
              </c:ext>
            </c:extLst>
          </c:dPt>
          <c:dPt>
            <c:idx val="1"/>
            <c:bubble3D val="0"/>
            <c:spPr>
              <a:solidFill>
                <a:srgbClr val="E87722"/>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A5F2-4490-B334-DA8A28D3CAB2}"/>
              </c:ext>
            </c:extLst>
          </c:dPt>
          <c:dPt>
            <c:idx val="2"/>
            <c:bubble3D val="0"/>
            <c:spPr>
              <a:solidFill>
                <a:sysClr val="window" lastClr="FFFFFF">
                  <a:lumMod val="50000"/>
                </a:sysClr>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A5F2-4490-B334-DA8A28D3CAB2}"/>
              </c:ext>
            </c:extLst>
          </c:dPt>
          <c:dPt>
            <c:idx val="3"/>
            <c:bubble3D val="0"/>
            <c:spPr>
              <a:solidFill>
                <a:srgbClr val="2F469C"/>
              </a:solidFill>
              <a:ln w="19050">
                <a:no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A5F2-4490-B334-DA8A28D3CAB2}"/>
              </c:ext>
            </c:extLst>
          </c:dPt>
          <c:dLbls>
            <c:dLbl>
              <c:idx val="0"/>
              <c:layout>
                <c:manualLayout>
                  <c:x val="0.1360455961040731"/>
                  <c:y val="-0.1358586295954805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1-A5F2-4490-B334-DA8A28D3CAB2}"/>
                </c:ext>
              </c:extLst>
            </c:dLbl>
            <c:dLbl>
              <c:idx val="1"/>
              <c:layout>
                <c:manualLayout>
                  <c:x val="0.16542481414609542"/>
                  <c:y val="6.2591461412335417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3-A5F2-4490-B334-DA8A28D3CAB2}"/>
                </c:ext>
              </c:extLst>
            </c:dLbl>
            <c:dLbl>
              <c:idx val="2"/>
              <c:layout>
                <c:manualLayout>
                  <c:x val="0.10611442898809212"/>
                  <c:y val="0.21229769030288709"/>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5-A5F2-4490-B334-DA8A28D3CAB2}"/>
                </c:ext>
              </c:extLst>
            </c:dLbl>
            <c:dLbl>
              <c:idx val="3"/>
              <c:layout>
                <c:manualLayout>
                  <c:x val="-9.3473585719402633E-2"/>
                  <c:y val="9.358407489465273E-2"/>
                </c:manualLayout>
              </c:layout>
              <c:showLegendKey val="0"/>
              <c:showVal val="1"/>
              <c:showCatName val="0"/>
              <c:showSerName val="0"/>
              <c:showPercent val="0"/>
              <c:showBubbleSize val="0"/>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 xmlns:c16="http://schemas.microsoft.com/office/drawing/2014/chart" uri="{C3380CC4-5D6E-409C-BE32-E72D297353CC}">
                  <c16:uniqueId val="{00000007-A5F2-4490-B334-DA8A28D3CAB2}"/>
                </c:ext>
              </c:extLst>
            </c:dLbl>
            <c:numFmt formatCode="0&quot;%&quot;"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Feuil1!$A$2:$A$5</c:f>
              <c:strCache>
                <c:ptCount val="4"/>
                <c:pt idx="0">
                  <c:v>16-35</c:v>
                </c:pt>
                <c:pt idx="1">
                  <c:v>36-50</c:v>
                </c:pt>
                <c:pt idx="2">
                  <c:v>51-65</c:v>
                </c:pt>
                <c:pt idx="3">
                  <c:v>66+</c:v>
                </c:pt>
              </c:strCache>
            </c:strRef>
          </c:cat>
          <c:val>
            <c:numRef>
              <c:f>Feuil1!$B$2:$B$5</c:f>
              <c:numCache>
                <c:formatCode>0.00"%"</c:formatCode>
                <c:ptCount val="4"/>
                <c:pt idx="0">
                  <c:v>4.6569000000000003</c:v>
                </c:pt>
                <c:pt idx="1">
                  <c:v>7.8430999999999997</c:v>
                </c:pt>
                <c:pt idx="2">
                  <c:v>29.166699999999999</c:v>
                </c:pt>
                <c:pt idx="3">
                  <c:v>58.333300000000001</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8-A5F2-4490-B334-DA8A28D3CAB2}"/>
            </c:ext>
          </c:extLst>
        </c:ser>
        <c:dLbls>
          <c:showLegendKey val="0"/>
          <c:showVal val="1"/>
          <c:showCatName val="0"/>
          <c:showSerName val="0"/>
          <c:showPercent val="0"/>
          <c:showBubbleSize val="0"/>
          <c:showLeaderLines val="1"/>
        </c:dLbls>
        <c:firstSliceAng val="0"/>
        <c:holeSize val="70"/>
      </c:doughnutChart>
      <c:spPr>
        <a:noFill/>
        <a:ln>
          <a:noFill/>
        </a:ln>
        <a:effectLst/>
      </c:spPr>
    </c:plotArea>
    <c:legend>
      <c:legendPos val="r"/>
      <c:layout>
        <c:manualLayout>
          <c:xMode val="edge"/>
          <c:yMode val="edge"/>
          <c:x val="0.78014342000423975"/>
          <c:y val="0.12659381888438051"/>
          <c:w val="0.16679000884496462"/>
          <c:h val="0.74336620280039267"/>
        </c:manualLayout>
      </c:layout>
      <c:overlay val="0"/>
      <c:spPr>
        <a:noFill/>
        <a:ln>
          <a:solidFill>
            <a:srgbClr val="404B5B"/>
          </a:solid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AB6D-405B-B770-D75748602B1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5910-4E7C-8D01-AF5DD3B9B76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9.0448468312789991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30F-4961-A1FF-B0742AA7000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30F-4961-A1FF-B0742AA7000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0.12302816872100131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30F-4961-A1FF-B0742AA7000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3.8971999999999341E-2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30F-4961-A1FF-B0742AA7000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0.40686100000000103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30F-4961-A1FF-B0742AA7000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3.8971999999999341E-2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30F-4961-A1FF-B0742AA7000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0.13978799999999936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30F-4961-A1FF-B0742AA7000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0.15314300000000003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30F-4961-A1FF-B0742AA7000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9.4996369999999999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30F-4961-A1FF-B0742AA7000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30F-4961-A1FF-B0742AA70009}"/>
              </c:ext>
            </c:extLst>
          </c:dPt>
          <c:xVal>
            <c:numRef>
              <c:f>Sheet1!$B$12</c:f>
              <c:numCache>
                <c:formatCode>0.000000</c:formatCode>
                <c:ptCount val="1"/>
                <c:pt idx="0">
                  <c:v>9.4102779999999999</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30F-4961-A1FF-B0742AA70009}"/>
            </c:ext>
          </c:extLst>
        </c:ser>
        <c:ser>
          <c:idx val="9"/>
          <c:order val="10"/>
          <c:tx>
            <c:v>label</c:v>
          </c:tx>
          <c:spPr>
            <a:ln w="25400" cap="rnd">
              <a:noFill/>
              <a:round/>
            </a:ln>
            <a:effectLst/>
          </c:spPr>
          <c:marker>
            <c:symbol val="none"/>
          </c:marker>
          <c:dLbls>
            <c:dLbl>
              <c:idx val="0"/>
              <c:tx>
                <c:rich>
                  <a:bodyPr/>
                  <a:lstStyle/>
                  <a:p>
                    <a:r>
                      <a:rPr lang="en-GB" dirty="0"/>
                      <a:t>Q28. Were</a:t>
                    </a:r>
                    <a:r>
                      <a:rPr lang="en-GB" baseline="0" dirty="0"/>
                      <a:t> you given enough privacy when being examined or treated?</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E30F-4961-A1FF-B0742AA7000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30F-4961-A1FF-B0742AA7000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8.0675899999999992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A49-4F91-909C-846576EA814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0.19954099999999997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A49-4F91-909C-846576EA814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0.21117000000000097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A49-4F91-909C-846576EA814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5.8871999999999147E-2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A49-4F91-909C-846576EA814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0.61462100000000142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A49-4F91-909C-846576EA814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5.8871999999999147E-2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A49-4F91-909C-846576EA814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0.21117000000000097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A49-4F91-909C-846576EA814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0.18908499999999862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A49-4F91-909C-846576EA8148}"/>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8.8445110000000007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A49-4F91-909C-846576EA814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A49-4F91-909C-846576EA8148}"/>
              </c:ext>
            </c:extLst>
          </c:dPt>
          <c:xVal>
            <c:numRef>
              <c:f>Sheet1!$B$12</c:f>
              <c:numCache>
                <c:formatCode>0.000000</c:formatCode>
                <c:ptCount val="1"/>
                <c:pt idx="0">
                  <c:v>8.8444839999999996</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A49-4F91-909C-846576EA8148}"/>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Q29. Do you think the hospital staff did everything they could to help control your pain?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3A49-4F91-909C-846576EA814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A49-4F91-909C-846576EA8148}"/>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7.3364060239353996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D32-449C-8744-7A66C6BD2F7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D32-449C-8744-7A66C6BD2F7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0.25359497606460035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D32-449C-8744-7A66C6BD2F7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8.8866000000000334E-2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D32-449C-8744-7A66C6BD2F7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0.92774799999999935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D32-449C-8744-7A66C6BD2F7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8.8865999999999445E-2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D32-449C-8744-7A66C6BD2F7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0.3187540000000002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D32-449C-8744-7A66C6BD2F7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0.42531199999999991</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D32-449C-8744-7A66C6BD2F73}"/>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8.2932980000000001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D32-449C-8744-7A66C6BD2F7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D32-449C-8744-7A66C6BD2F73}"/>
              </c:ext>
            </c:extLst>
          </c:dPt>
          <c:xVal>
            <c:numRef>
              <c:f>Sheet1!$B$12</c:f>
              <c:numCache>
                <c:formatCode>0.000000</c:formatCode>
                <c:ptCount val="1"/>
                <c:pt idx="0">
                  <c:v>8.1427409999999991</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D32-449C-8744-7A66C6BD2F73}"/>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Q30. Were you able to get a member of staff to help you when you needed attention?</a:t>
                    </a: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D32-449C-8744-7A66C6BD2F7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D32-449C-8744-7A66C6BD2F73}"/>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B951-4C35-AEFB-B2F3DBA4FFA5}"/>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BD0-409D-8A8E-5D8F8FDB87B0}"/>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2B8-4C19-BFC2-B2FD60690689}"/>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2AC-47F2-8807-C0315544B21F}"/>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Your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Sheet1!$D$2:$D$138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F9BF-4BC3-B892-6C7684CD473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Your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Sheet1!$E$2:$E$138</c:f>
              <c:numCache>
                <c:formatCode>0.0</c:formatCode>
                <c:ptCount val="134"/>
                <c:pt idx="0">
                  <c:v>7.31828443241674</c:v>
                </c:pt>
                <c:pt idx="1">
                  <c:v>7.4969309317207999</c:v>
                </c:pt>
                <c:pt idx="2">
                  <c:v>7.5262075389938499</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F9BF-4BC3-B892-6C7684CD473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Your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Sheet1!$F$2:$F$138</c:f>
              <c:numCache>
                <c:formatCode>0.0</c:formatCode>
                <c:ptCount val="134"/>
                <c:pt idx="0">
                  <c:v>0</c:v>
                </c:pt>
                <c:pt idx="1">
                  <c:v>0</c:v>
                </c:pt>
                <c:pt idx="2">
                  <c:v>0</c:v>
                </c:pt>
                <c:pt idx="3">
                  <c:v>7.68075346005869</c:v>
                </c:pt>
                <c:pt idx="4">
                  <c:v>7.7058505745772301</c:v>
                </c:pt>
                <c:pt idx="5">
                  <c:v>7.7204231390066997</c:v>
                </c:pt>
                <c:pt idx="6">
                  <c:v>7.7291051237730901</c:v>
                </c:pt>
                <c:pt idx="7">
                  <c:v>7.72981064983958</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F9BF-4BC3-B892-6C7684CD4739}"/>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Your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7.7752466678127696</c:v>
                </c:pt>
                <c:pt idx="9">
                  <c:v>7.7791274749821904</c:v>
                </c:pt>
                <c:pt idx="10">
                  <c:v>7.7800548372543501</c:v>
                </c:pt>
                <c:pt idx="11">
                  <c:v>7.7811064862291204</c:v>
                </c:pt>
                <c:pt idx="12">
                  <c:v>7.7815263224576201</c:v>
                </c:pt>
                <c:pt idx="13">
                  <c:v>7.7934044127727304</c:v>
                </c:pt>
                <c:pt idx="14">
                  <c:v>7.8239138208435701</c:v>
                </c:pt>
                <c:pt idx="15">
                  <c:v>7.8261655547013396</c:v>
                </c:pt>
                <c:pt idx="16">
                  <c:v>7.8456564176901402</c:v>
                </c:pt>
                <c:pt idx="17">
                  <c:v>7.8466602326931199</c:v>
                </c:pt>
                <c:pt idx="18">
                  <c:v>7.8470258373398201</c:v>
                </c:pt>
                <c:pt idx="19">
                  <c:v>7.8556509060719</c:v>
                </c:pt>
                <c:pt idx="20">
                  <c:v>7.8638982537673598</c:v>
                </c:pt>
                <c:pt idx="21">
                  <c:v>7.8661778970448903</c:v>
                </c:pt>
                <c:pt idx="22">
                  <c:v>7.8744538400321904</c:v>
                </c:pt>
                <c:pt idx="23">
                  <c:v>7.8870896988913497</c:v>
                </c:pt>
                <c:pt idx="24">
                  <c:v>7.88847505095573</c:v>
                </c:pt>
                <c:pt idx="25">
                  <c:v>7.8899144089774396</c:v>
                </c:pt>
                <c:pt idx="26">
                  <c:v>7.9045078894314198</c:v>
                </c:pt>
                <c:pt idx="27">
                  <c:v>7.9364738695408299</c:v>
                </c:pt>
                <c:pt idx="28">
                  <c:v>7.9374830639893599</c:v>
                </c:pt>
                <c:pt idx="29">
                  <c:v>7.9525692579558402</c:v>
                </c:pt>
                <c:pt idx="30">
                  <c:v>7.9547922946209697</c:v>
                </c:pt>
                <c:pt idx="31">
                  <c:v>7.9586361759075999</c:v>
                </c:pt>
                <c:pt idx="32">
                  <c:v>7.9685178643873904</c:v>
                </c:pt>
                <c:pt idx="33">
                  <c:v>7.9685995559805196</c:v>
                </c:pt>
                <c:pt idx="34">
                  <c:v>7.9708221338964798</c:v>
                </c:pt>
                <c:pt idx="35">
                  <c:v>7.9767744344410803</c:v>
                </c:pt>
                <c:pt idx="36">
                  <c:v>7.9775635716192603</c:v>
                </c:pt>
                <c:pt idx="37">
                  <c:v>7.9811759796461796</c:v>
                </c:pt>
                <c:pt idx="38">
                  <c:v>7.9947899197401799</c:v>
                </c:pt>
                <c:pt idx="39">
                  <c:v>8.0082588674830202</c:v>
                </c:pt>
                <c:pt idx="40">
                  <c:v>8.0150035237340997</c:v>
                </c:pt>
                <c:pt idx="41">
                  <c:v>8.0245597385618801</c:v>
                </c:pt>
                <c:pt idx="42">
                  <c:v>8.05421034663207</c:v>
                </c:pt>
                <c:pt idx="43">
                  <c:v>8.0556849595346893</c:v>
                </c:pt>
                <c:pt idx="44">
                  <c:v>8.0564245037668805</c:v>
                </c:pt>
                <c:pt idx="45">
                  <c:v>8.0610658149110304</c:v>
                </c:pt>
                <c:pt idx="46">
                  <c:v>8.0628960984777205</c:v>
                </c:pt>
                <c:pt idx="47">
                  <c:v>8.0696397454304591</c:v>
                </c:pt>
                <c:pt idx="48">
                  <c:v>8.0698379055432099</c:v>
                </c:pt>
                <c:pt idx="49">
                  <c:v>8.0753211744436406</c:v>
                </c:pt>
                <c:pt idx="50">
                  <c:v>8.07612059057114</c:v>
                </c:pt>
                <c:pt idx="51">
                  <c:v>8.0779249028028399</c:v>
                </c:pt>
                <c:pt idx="52">
                  <c:v>8.07808255583757</c:v>
                </c:pt>
                <c:pt idx="53">
                  <c:v>8.0857277127364906</c:v>
                </c:pt>
                <c:pt idx="54">
                  <c:v>8.08807640171241</c:v>
                </c:pt>
                <c:pt idx="55">
                  <c:v>8.0884882747488405</c:v>
                </c:pt>
                <c:pt idx="56">
                  <c:v>8.0889036026453596</c:v>
                </c:pt>
                <c:pt idx="57">
                  <c:v>8.0977578531419692</c:v>
                </c:pt>
                <c:pt idx="58">
                  <c:v>8.0978767580127204</c:v>
                </c:pt>
                <c:pt idx="59">
                  <c:v>8.1025963138569601</c:v>
                </c:pt>
                <c:pt idx="60">
                  <c:v>8.1028119232965903</c:v>
                </c:pt>
                <c:pt idx="61">
                  <c:v>8.1107955828576301</c:v>
                </c:pt>
                <c:pt idx="62">
                  <c:v>8.1124156634209594</c:v>
                </c:pt>
                <c:pt idx="63">
                  <c:v>8.1128464992462401</c:v>
                </c:pt>
                <c:pt idx="64">
                  <c:v>8.1138420833749798</c:v>
                </c:pt>
                <c:pt idx="65">
                  <c:v>8.1203081073599908</c:v>
                </c:pt>
                <c:pt idx="66">
                  <c:v>8.1227264598155493</c:v>
                </c:pt>
                <c:pt idx="67">
                  <c:v>8.1300221821777701</c:v>
                </c:pt>
                <c:pt idx="68">
                  <c:v>8.1304793912305797</c:v>
                </c:pt>
                <c:pt idx="69">
                  <c:v>8.1347043902005893</c:v>
                </c:pt>
                <c:pt idx="70">
                  <c:v>8.1557327212366495</c:v>
                </c:pt>
                <c:pt idx="71">
                  <c:v>8.1589793347045596</c:v>
                </c:pt>
                <c:pt idx="72">
                  <c:v>8.1630651868156594</c:v>
                </c:pt>
                <c:pt idx="73">
                  <c:v>8.1650123623493496</c:v>
                </c:pt>
                <c:pt idx="74">
                  <c:v>8.1651218490400304</c:v>
                </c:pt>
                <c:pt idx="75">
                  <c:v>8.1728540806614003</c:v>
                </c:pt>
                <c:pt idx="76">
                  <c:v>8.1752966665443196</c:v>
                </c:pt>
                <c:pt idx="77">
                  <c:v>8.1819685372069504</c:v>
                </c:pt>
                <c:pt idx="78">
                  <c:v>8.1875120199214209</c:v>
                </c:pt>
                <c:pt idx="79">
                  <c:v>8.1885087622536901</c:v>
                </c:pt>
                <c:pt idx="80">
                  <c:v>8.2045402082749206</c:v>
                </c:pt>
                <c:pt idx="81">
                  <c:v>8.2062907332870108</c:v>
                </c:pt>
                <c:pt idx="82">
                  <c:v>8.2109942243966803</c:v>
                </c:pt>
                <c:pt idx="83">
                  <c:v>8.2149286500524408</c:v>
                </c:pt>
                <c:pt idx="84">
                  <c:v>8.2155165495468498</c:v>
                </c:pt>
                <c:pt idx="85">
                  <c:v>8.2196720679348108</c:v>
                </c:pt>
                <c:pt idx="86">
                  <c:v>8.2370270798605603</c:v>
                </c:pt>
                <c:pt idx="87">
                  <c:v>8.2374783864438204</c:v>
                </c:pt>
                <c:pt idx="88">
                  <c:v>8.2452194026333405</c:v>
                </c:pt>
                <c:pt idx="89">
                  <c:v>8.2470250936150595</c:v>
                </c:pt>
                <c:pt idx="90">
                  <c:v>8.2479064248450698</c:v>
                </c:pt>
                <c:pt idx="91">
                  <c:v>8.2480577333369496</c:v>
                </c:pt>
                <c:pt idx="92">
                  <c:v>8.2566662783479892</c:v>
                </c:pt>
                <c:pt idx="93">
                  <c:v>8.2583167836229094</c:v>
                </c:pt>
                <c:pt idx="94">
                  <c:v>8.2759773624977004</c:v>
                </c:pt>
                <c:pt idx="95">
                  <c:v>8.2762516568212998</c:v>
                </c:pt>
                <c:pt idx="96">
                  <c:v>8.2792221709405496</c:v>
                </c:pt>
                <c:pt idx="97">
                  <c:v>8.2896773243352602</c:v>
                </c:pt>
                <c:pt idx="98">
                  <c:v>8.3044253151139102</c:v>
                </c:pt>
                <c:pt idx="99">
                  <c:v>8.3250064381249196</c:v>
                </c:pt>
                <c:pt idx="100">
                  <c:v>8.32702555125217</c:v>
                </c:pt>
                <c:pt idx="101">
                  <c:v>8.3389551428202608</c:v>
                </c:pt>
                <c:pt idx="102">
                  <c:v>8.3510574314666393</c:v>
                </c:pt>
                <c:pt idx="103">
                  <c:v>8.3615340021175708</c:v>
                </c:pt>
                <c:pt idx="104">
                  <c:v>8.3616838887822702</c:v>
                </c:pt>
                <c:pt idx="105">
                  <c:v>8.3653140606649998</c:v>
                </c:pt>
                <c:pt idx="106">
                  <c:v>8.37477130372395</c:v>
                </c:pt>
                <c:pt idx="107">
                  <c:v>8.3817802944746997</c:v>
                </c:pt>
                <c:pt idx="108">
                  <c:v>8.3822420908695996</c:v>
                </c:pt>
                <c:pt idx="109">
                  <c:v>8.3991499508225598</c:v>
                </c:pt>
                <c:pt idx="110">
                  <c:v>8.3993169466170894</c:v>
                </c:pt>
                <c:pt idx="111">
                  <c:v>8.4176443408867208</c:v>
                </c:pt>
                <c:pt idx="112">
                  <c:v>8.4250156511152294</c:v>
                </c:pt>
                <c:pt idx="113">
                  <c:v>8.4266847573558792</c:v>
                </c:pt>
                <c:pt idx="114">
                  <c:v>8.4310019925014004</c:v>
                </c:pt>
                <c:pt idx="115">
                  <c:v>8.4417150638963303</c:v>
                </c:pt>
                <c:pt idx="116">
                  <c:v>8.4470724258543992</c:v>
                </c:pt>
                <c:pt idx="117">
                  <c:v>8.4750406636645703</c:v>
                </c:pt>
                <c:pt idx="118">
                  <c:v>8.4766485710901005</c:v>
                </c:pt>
                <c:pt idx="119">
                  <c:v>8.4876854029883901</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F9BF-4BC3-B892-6C7684CD473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Your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8.5212077151427206</c:v>
                </c:pt>
                <c:pt idx="121">
                  <c:v>8.5842426524536499</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F9BF-4BC3-B892-6C7684CD473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Your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8.5428039967715392</c:v>
                </c:pt>
                <c:pt idx="123">
                  <c:v>8.5744100448782206</c:v>
                </c:pt>
                <c:pt idx="124">
                  <c:v>8.6481087444625295</c:v>
                </c:pt>
                <c:pt idx="125">
                  <c:v>8.6741511618019302</c:v>
                </c:pt>
                <c:pt idx="126">
                  <c:v>8.7003840053192807</c:v>
                </c:pt>
                <c:pt idx="127">
                  <c:v>8.7172556729902801</c:v>
                </c:pt>
                <c:pt idx="128">
                  <c:v>8.8060766611854309</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F9BF-4BC3-B892-6C7684CD473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Your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8.7652041771748195</c:v>
                </c:pt>
                <c:pt idx="130">
                  <c:v>8.8030232247520601</c:v>
                </c:pt>
                <c:pt idx="131">
                  <c:v>8.8471886142515501</c:v>
                </c:pt>
                <c:pt idx="132">
                  <c:v>8.8656264992890996</c:v>
                </c:pt>
                <c:pt idx="133">
                  <c:v>9.1931974882658096</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F9BF-4BC3-B892-6C7684CD4739}"/>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Lewisham and Greenwich NHS Trust</c:v>
                </c:pt>
                <c:pt idx="2">
                  <c:v>West Hertfordshire Hospitals NHS Trust</c:v>
                </c:pt>
                <c:pt idx="3">
                  <c:v>Surrey and Sussex Healthcare NHS Trust</c:v>
                </c:pt>
                <c:pt idx="4">
                  <c:v>Mid and South Essex NHS Foundation Trust</c:v>
                </c:pt>
                <c:pt idx="5">
                  <c:v>Dartford and Gravesham NHS Trust</c:v>
                </c:pt>
                <c:pt idx="6">
                  <c:v>University Hospitals of North Midlands NHS Trust</c:v>
                </c:pt>
                <c:pt idx="7">
                  <c:v>London North West University Healthcare NHS Trust</c:v>
                </c:pt>
                <c:pt idx="8">
                  <c:v>The Dudley Group NHS Foundation Trust</c:v>
                </c:pt>
                <c:pt idx="9">
                  <c:v>Bedfordshire Hospitals NHS Foundation Trust</c:v>
                </c:pt>
                <c:pt idx="10">
                  <c:v>Whittington Health NHS Trust</c:v>
                </c:pt>
                <c:pt idx="11">
                  <c:v>Sandwell and West Birmingham Hospitals NHS Trust</c:v>
                </c:pt>
                <c:pt idx="12">
                  <c:v>Northampton General Hospital NHS Trust</c:v>
                </c:pt>
                <c:pt idx="13">
                  <c:v>Ashford and St Peter's Hospitals NHS Foundation Trust</c:v>
                </c:pt>
                <c:pt idx="14">
                  <c:v>Worcestershire Acute Hospitals NHS Trust</c:v>
                </c:pt>
                <c:pt idx="15">
                  <c:v>University Hospitals Birmingham NHS Foundation Trust</c:v>
                </c:pt>
                <c:pt idx="16">
                  <c:v>Tameside and Glossop Integrated Care NHS Foundation Trust</c:v>
                </c:pt>
                <c:pt idx="17">
                  <c:v>Milton Keynes University Hospital NHS Foundation Trust</c:v>
                </c:pt>
                <c:pt idx="18">
                  <c:v>Kettering General Hospital NHS Foundation Trust</c:v>
                </c:pt>
                <c:pt idx="19">
                  <c:v>Northern Lincolnshire and Goole NHS Foundation Trust</c:v>
                </c:pt>
                <c:pt idx="20">
                  <c:v>King's College Hospital NHS Foundation Trust</c:v>
                </c:pt>
                <c:pt idx="21">
                  <c:v>Hull University Teaching Hospitals NHS Trust</c:v>
                </c:pt>
                <c:pt idx="22">
                  <c:v>East Cheshire NHS Trust</c:v>
                </c:pt>
                <c:pt idx="23">
                  <c:v>Royal Berkshire NHS Foundation Trust</c:v>
                </c:pt>
                <c:pt idx="24">
                  <c:v>The Princess Alexandra Hospital NHS Trust</c:v>
                </c:pt>
                <c:pt idx="25">
                  <c:v>Mid Yorkshire Hospitals NHS Trust</c:v>
                </c:pt>
                <c:pt idx="26">
                  <c:v>The Rotherham NHS Foundation Trust</c:v>
                </c:pt>
                <c:pt idx="27">
                  <c:v>Manchester University NHS Foundation Trust</c:v>
                </c:pt>
                <c:pt idx="28">
                  <c:v>Bradford Teaching Hospitals NHS Foundation Trust</c:v>
                </c:pt>
                <c:pt idx="29">
                  <c:v>Frimley Health NHS Foundation Trust</c:v>
                </c:pt>
                <c:pt idx="30">
                  <c:v>Croydon Health Services NHS Trust</c:v>
                </c:pt>
                <c:pt idx="31">
                  <c:v>University Hospitals of Morecambe Bay NHS Foundation Trust</c:v>
                </c:pt>
                <c:pt idx="32">
                  <c:v>Wye Valley NHS Trust</c:v>
                </c:pt>
                <c:pt idx="33">
                  <c:v>The Queen Elizabeth Hospital King's Lynn NHS Foundation Trust</c:v>
                </c:pt>
                <c:pt idx="34">
                  <c:v>Epsom and St Helier University Hospitals NHS Trust</c:v>
                </c:pt>
                <c:pt idx="35">
                  <c:v>United Lincolnshire Hospitals NHS Trust</c:v>
                </c:pt>
                <c:pt idx="36">
                  <c:v>St George's University Hospitals NHS Foundation Trust</c:v>
                </c:pt>
                <c:pt idx="37">
                  <c:v>Kingston Hospital NHS Foundation Trust</c:v>
                </c:pt>
                <c:pt idx="38">
                  <c:v>York and Scarborough Teaching Hospitals NHS Foundation Trust</c:v>
                </c:pt>
                <c:pt idx="39">
                  <c:v>Gloucestershire Hospitals NHS Foundation Trust</c:v>
                </c:pt>
                <c:pt idx="40">
                  <c:v>University Hospitals Coventry and Warwickshire NHS Trust</c:v>
                </c:pt>
                <c:pt idx="41">
                  <c:v>Barts Health NHS Trust</c:v>
                </c:pt>
                <c:pt idx="42">
                  <c:v>Royal Surrey NHS Foundation Trust</c:v>
                </c:pt>
                <c:pt idx="43">
                  <c:v>East Kent Hospitals University NHS Foundation Trust</c:v>
                </c:pt>
                <c:pt idx="44">
                  <c:v>Royal United Hospitals Bath NHS Foundation Trust</c:v>
                </c:pt>
                <c:pt idx="45">
                  <c:v>University Hospitals of Leicester NHS Trust</c:v>
                </c:pt>
                <c:pt idx="46">
                  <c:v>North Middlesex University Hospital NHS Trust</c:v>
                </c:pt>
                <c:pt idx="47">
                  <c:v>Walsall Healthcare NHS Trust</c:v>
                </c:pt>
                <c:pt idx="48">
                  <c:v>North Bristol NHS Trust</c:v>
                </c:pt>
                <c:pt idx="49">
                  <c:v>Your Trust</c:v>
                </c:pt>
                <c:pt idx="50">
                  <c:v>Mid Cheshire Hospitals NHS Foundation Trust</c:v>
                </c:pt>
                <c:pt idx="51">
                  <c:v>Medway NHS Foundation Trust</c:v>
                </c:pt>
                <c:pt idx="52">
                  <c:v>East Sussex Healthcare NHS Trust</c:v>
                </c:pt>
                <c:pt idx="53">
                  <c:v>Isle of Wight NHS Trust</c:v>
                </c:pt>
                <c:pt idx="54">
                  <c:v>University Hospital Southampton NHS Foundation Trust</c:v>
                </c:pt>
                <c:pt idx="55">
                  <c:v>Stockport NHS Foundation Trust</c:v>
                </c:pt>
                <c:pt idx="56">
                  <c:v>Nottingham University Hospitals NHS Trust</c:v>
                </c:pt>
                <c:pt idx="57">
                  <c:v>Northern Devon Healthcare NHS Trust</c:v>
                </c:pt>
                <c:pt idx="58">
                  <c:v>Doncaster and Bassetlaw Teaching Hospitals NHS Foundation Trust</c:v>
                </c:pt>
                <c:pt idx="59">
                  <c:v>North West Anglia NHS Foundation Trust</c:v>
                </c:pt>
                <c:pt idx="60">
                  <c:v>The Shrewsbury and Telford Hospital NHS Trust</c:v>
                </c:pt>
                <c:pt idx="61">
                  <c:v>Imperial College Healthcare NHS Trust</c:v>
                </c:pt>
                <c:pt idx="62">
                  <c:v>University College London Hospitals NHS Foundation Trust</c:v>
                </c:pt>
                <c:pt idx="63">
                  <c:v>George Eliot Hospital NHS Trust</c:v>
                </c:pt>
                <c:pt idx="64">
                  <c:v>Norfolk and Norwich University Hospitals NHS Foundation Trust</c:v>
                </c:pt>
                <c:pt idx="65">
                  <c:v>Royal Cornwall Hospitals NHS Trust</c:v>
                </c:pt>
                <c:pt idx="66">
                  <c:v>Royal Free London NHS Foundation Trust</c:v>
                </c:pt>
                <c:pt idx="67">
                  <c:v>Cambridge University Hospitals NHS Foundation Trust</c:v>
                </c:pt>
                <c:pt idx="68">
                  <c:v>Salisbury NHS Foundation Trust</c:v>
                </c:pt>
                <c:pt idx="69">
                  <c:v>Guy's and St Thomas' NHS Foundation Trust</c:v>
                </c:pt>
                <c:pt idx="70">
                  <c:v>South Tees Hospitals NHS Foundation Trust</c:v>
                </c:pt>
                <c:pt idx="71">
                  <c:v>East and North Hertfordshire NHS Trust</c:v>
                </c:pt>
                <c:pt idx="72">
                  <c:v>Southport and Ormskirk Hospital NHS Trust</c:v>
                </c:pt>
                <c:pt idx="73">
                  <c:v>University Hospitals Plymouth NHS Trust</c:v>
                </c:pt>
                <c:pt idx="74">
                  <c:v>Dorset County Hospital NHS Foundation Trust</c:v>
                </c:pt>
                <c:pt idx="75">
                  <c:v>Northern Care Alliance NHS Foundation Trust</c:v>
                </c:pt>
                <c:pt idx="76">
                  <c:v>Bolton NHS Foundation Trust</c:v>
                </c:pt>
                <c:pt idx="77">
                  <c:v>James Paget University Hospitals NHS Foundation Trust</c:v>
                </c:pt>
                <c:pt idx="78">
                  <c:v>Blackpool Teaching Hospitals NHS Foundation Trust</c:v>
                </c:pt>
                <c:pt idx="79">
                  <c:v>Airedale NHS Foundation Trust</c:v>
                </c:pt>
                <c:pt idx="80">
                  <c:v>Countess of Chester Hospital NHS Foundation Trust</c:v>
                </c:pt>
                <c:pt idx="81">
                  <c:v>University Hospitals Sussex NHS Foundation Trust</c:v>
                </c:pt>
                <c:pt idx="82">
                  <c:v>Chelsea and Westminster Hospital NHS Foundation Trust</c:v>
                </c:pt>
                <c:pt idx="83">
                  <c:v>Great Western Hospitals NHS Foundation Trust</c:v>
                </c:pt>
                <c:pt idx="84">
                  <c:v>The Leeds Teaching Hospitals NHS Trust</c:v>
                </c:pt>
                <c:pt idx="85">
                  <c:v>Harrogate and District NHS Foundation Trust</c:v>
                </c:pt>
                <c:pt idx="86">
                  <c:v>Sherwood Forest Hospitals NHS Foundation Trust</c:v>
                </c:pt>
                <c:pt idx="87">
                  <c:v>Oxford University Hospitals NHS Foundation Trust</c:v>
                </c:pt>
                <c:pt idx="88">
                  <c:v>South Tyneside and Sunderland NHS Foundation Trust</c:v>
                </c:pt>
                <c:pt idx="89">
                  <c:v>Wrightington, Wigan and Leigh NHS Foundation Trust</c:v>
                </c:pt>
                <c:pt idx="90">
                  <c:v>North Cumbria Integrated Care NHS Foundation Trust</c:v>
                </c:pt>
                <c:pt idx="91">
                  <c:v>Homerton University Hospital NHS Foundation Trust</c:v>
                </c:pt>
                <c:pt idx="92">
                  <c:v>East Suffolk and North Essex NHS Foundation Trust</c:v>
                </c:pt>
                <c:pt idx="93">
                  <c:v>Barnsley Hospital NHS Foundation Trust</c:v>
                </c:pt>
                <c:pt idx="94">
                  <c:v>Lancashire Teaching Hospitals NHS Foundation Trust</c:v>
                </c:pt>
                <c:pt idx="95">
                  <c:v>Hampshire Hospitals NHS Foundation Trust</c:v>
                </c:pt>
                <c:pt idx="96">
                  <c:v>Maidstone and Tunbridge Wells NHS Trust</c:v>
                </c:pt>
                <c:pt idx="97">
                  <c:v>Buckinghamshire Healthcare NHS Trust</c:v>
                </c:pt>
                <c:pt idx="98">
                  <c:v>Portsmouth Hospitals University NHS Trust</c:v>
                </c:pt>
                <c:pt idx="99">
                  <c:v>Yeovil District Hospital NHS Foundation Trust</c:v>
                </c:pt>
                <c:pt idx="100">
                  <c:v>The Newcastle upon Tyne Hospitals NHS Foundation Trust</c:v>
                </c:pt>
                <c:pt idx="101">
                  <c:v>The Royal Wolverhampton NHS Trust</c:v>
                </c:pt>
                <c:pt idx="102">
                  <c:v>University Hospitals Bristol and Weston NHS Foundation Trust</c:v>
                </c:pt>
                <c:pt idx="103">
                  <c:v>North Tees and Hartlepool NHS Foundation Trust</c:v>
                </c:pt>
                <c:pt idx="104">
                  <c:v>County Durham and Darlington NHS Foundation Trust</c:v>
                </c:pt>
                <c:pt idx="105">
                  <c:v>Calderdale and Huddersfield NHS Foundation Trust</c:v>
                </c:pt>
                <c:pt idx="106">
                  <c:v>South Warwickshire NHS Foundation Trust</c:v>
                </c:pt>
                <c:pt idx="107">
                  <c:v>Torbay and South Devon NHS Foundation Trust</c:v>
                </c:pt>
                <c:pt idx="108">
                  <c:v>Royal Devon and Exeter NHS Foundation Trust</c:v>
                </c:pt>
                <c:pt idx="109">
                  <c:v>University Hospitals of Derby and Burton NHS Foundation Trust</c:v>
                </c:pt>
                <c:pt idx="110">
                  <c:v>Sheffield Teaching Hospitals NHS Foundation Trust</c:v>
                </c:pt>
                <c:pt idx="111">
                  <c:v>Chesterfield Royal Hospital NHS Foundation Trust</c:v>
                </c:pt>
                <c:pt idx="112">
                  <c:v>The Hillingdon Hospitals NHS Foundation Trust</c:v>
                </c:pt>
                <c:pt idx="113">
                  <c:v>Birmingham Women's and Children's NHS Foundation Trust</c:v>
                </c:pt>
                <c:pt idx="114">
                  <c:v>Somerset NHS Foundation Trust</c:v>
                </c:pt>
                <c:pt idx="115">
                  <c:v>The Walton Centre NHS Foundation Trust</c:v>
                </c:pt>
                <c:pt idx="116">
                  <c:v>Warrington and Halton Hospitals NHS Foundation Trust</c:v>
                </c:pt>
                <c:pt idx="117">
                  <c:v>University Hospitals Dorset NHS Foundation Trust</c:v>
                </c:pt>
                <c:pt idx="118">
                  <c:v>Liverpool University Hospitals NHS Foundation Trust</c:v>
                </c:pt>
                <c:pt idx="119">
                  <c:v>Northumbria Healthcare NHS Foundation Trust</c:v>
                </c:pt>
                <c:pt idx="120">
                  <c:v>West Suffolk NHS Foundation Trust</c:v>
                </c:pt>
                <c:pt idx="121">
                  <c:v>Wirral University Teaching Hospital NHS Foundation Trust</c:v>
                </c:pt>
                <c:pt idx="122">
                  <c:v>The Royal Orthopaedic Hospital NHS Foundation Trust</c:v>
                </c:pt>
                <c:pt idx="123">
                  <c:v>Royal Papworth Hospital NHS Foundation Trust</c:v>
                </c:pt>
                <c:pt idx="124">
                  <c:v>Gateshead Health NHS Foundation Trust</c:v>
                </c:pt>
                <c:pt idx="125">
                  <c:v>St Helens and Knowsley Teaching Hospitals NHS Trust</c:v>
                </c:pt>
                <c:pt idx="126">
                  <c:v>Liverpool Women's NHS Foundation Trust</c:v>
                </c:pt>
                <c:pt idx="127">
                  <c:v>Queen Victoria Hospital NHS Foundation Trust</c:v>
                </c:pt>
                <c:pt idx="128">
                  <c:v>The Clatterbridge Cancer Centre NHS Foundation Trust</c:v>
                </c:pt>
                <c:pt idx="129">
                  <c:v>Liverpool Heart and Chest Hospital NHS Foundation Trust</c:v>
                </c:pt>
                <c:pt idx="130">
                  <c:v>The Royal Marsden NHS Foundation Trust</c:v>
                </c:pt>
                <c:pt idx="131">
                  <c:v>Royal National Orthopaedic Hospital NHS Trust</c:v>
                </c:pt>
                <c:pt idx="132">
                  <c:v>The Christie NHS Foundation Trust</c:v>
                </c:pt>
                <c:pt idx="133">
                  <c:v>The Robert Jones and Agnes Hunt Orthopaedic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8.0753211744436406</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F9BF-4BC3-B892-6C7684CD4739}"/>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General</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58F-4815-9686-11D9496EE2F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6D276A"/>
    </a:solidFill>
  </c:spPr>
  <c:txPr>
    <a:bodyPr/>
    <a:lstStyle/>
    <a:p>
      <a:pPr>
        <a:defRPr sz="1800"/>
      </a:pPr>
      <a:endParaRPr lang="en-US"/>
    </a:p>
  </c:txPr>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rgbClr val="9C8BA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Sheet1!$B$2:$B$6</c:f>
              <c:numCache>
                <c:formatCode>0.0</c:formatCode>
                <c:ptCount val="5"/>
                <c:pt idx="0">
                  <c:v>8.9</c:v>
                </c:pt>
                <c:pt idx="1">
                  <c:v>8.8000000000000007</c:v>
                </c:pt>
                <c:pt idx="2">
                  <c:v>8.8000000000000007</c:v>
                </c:pt>
                <c:pt idx="3">
                  <c:v>8.6999999999999993</c:v>
                </c:pt>
                <c:pt idx="4">
                  <c:v>8.6999999999999993</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53AE-409C-B770-887DB6D4565B}"/>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The Christie NHS Foundation Trust</c:v>
                </c:pt>
                <c:pt idx="1">
                  <c:v>The Clatterbridge Cancer Centre NHS Foundation Trust</c:v>
                </c:pt>
                <c:pt idx="2">
                  <c:v>Liverpool Heart and Chest Hospital NHS Foundation Trust</c:v>
                </c:pt>
                <c:pt idx="3">
                  <c:v>Liverpool Women's NHS Foundation Trust</c:v>
                </c:pt>
                <c:pt idx="4">
                  <c:v>St Helens and Knowsley Teaching Hospitals NHS Trust</c:v>
                </c:pt>
              </c:strCache>
            </c:strRef>
          </c:cat>
          <c:val>
            <c:numRef>
              <c:f>Sheet1!$C$2:$C$6</c:f>
              <c:numCache>
                <c:formatCode>0.0</c:formatCode>
                <c:ptCount val="5"/>
                <c:pt idx="0">
                  <c:v>1.0999999999999996</c:v>
                </c:pt>
                <c:pt idx="1">
                  <c:v>1.1999999999999993</c:v>
                </c:pt>
                <c:pt idx="2">
                  <c:v>1.1999999999999993</c:v>
                </c:pt>
                <c:pt idx="3">
                  <c:v>1.3000000000000007</c:v>
                </c:pt>
                <c:pt idx="4">
                  <c:v>1.3000000000000007</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53AE-409C-B770-887DB6D4565B}"/>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Series 1</c:v>
                </c:pt>
              </c:strCache>
            </c:strRef>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inBase"/>
            <c:showLegendKey val="0"/>
            <c:showVal val="1"/>
            <c:showCatName val="0"/>
            <c:showSerName val="0"/>
            <c:showPercent val="0"/>
            <c:showBubbleSize val="0"/>
            <c:showLeaderLines val="0"/>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Sheet1!$B$2:$B$6</c:f>
              <c:numCache>
                <c:formatCode>0.0</c:formatCode>
                <c:ptCount val="5"/>
                <c:pt idx="0">
                  <c:v>7.8</c:v>
                </c:pt>
                <c:pt idx="1">
                  <c:v>7.9</c:v>
                </c:pt>
                <c:pt idx="2">
                  <c:v>7.9</c:v>
                </c:pt>
                <c:pt idx="3">
                  <c:v>8</c:v>
                </c:pt>
                <c:pt idx="4">
                  <c:v>8.1</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0-446C-41B7-BFC6-F8BACA210B27}"/>
            </c:ext>
          </c:extLst>
        </c:ser>
        <c:ser>
          <c:idx val="1"/>
          <c:order val="1"/>
          <c:tx>
            <c:strRef>
              <c:f>Sheet1!$C$1</c:f>
              <c:strCache>
                <c:ptCount val="1"/>
                <c:pt idx="0">
                  <c:v>Column1</c:v>
                </c:pt>
              </c:strCache>
            </c:strRef>
          </c:tx>
          <c:spPr>
            <a:solidFill>
              <a:schemeClr val="bg1">
                <a:lumMod val="95000"/>
              </a:schemeClr>
            </a:solidFill>
            <a:ln>
              <a:noFill/>
            </a:ln>
            <a:effectLst/>
          </c:spPr>
          <c:invertIfNegative val="0"/>
          <c:cat>
            <c:strRef>
              <c:f>Sheet1!$A$2:$A$6</c:f>
              <c:strCache>
                <c:ptCount val="5"/>
                <c:pt idx="0">
                  <c:v>Tameside and Glossop Integrated Care NHS Foundation Trust</c:v>
                </c:pt>
                <c:pt idx="1">
                  <c:v>East Cheshire NHS Trust</c:v>
                </c:pt>
                <c:pt idx="2">
                  <c:v>Manchester University NHS Foundation Trust</c:v>
                </c:pt>
                <c:pt idx="3">
                  <c:v>University Hospitals of Morecambe Bay NHS Foundation Trust</c:v>
                </c:pt>
                <c:pt idx="4">
                  <c:v>East Lancashire Hospitals NHS Trust</c:v>
                </c:pt>
              </c:strCache>
            </c:strRef>
          </c:cat>
          <c:val>
            <c:numRef>
              <c:f>Sheet1!$C$2:$C$6</c:f>
              <c:numCache>
                <c:formatCode>0.0</c:formatCode>
                <c:ptCount val="5"/>
                <c:pt idx="0">
                  <c:v>2.2000000000000002</c:v>
                </c:pt>
                <c:pt idx="1">
                  <c:v>2.0999999999999996</c:v>
                </c:pt>
                <c:pt idx="2">
                  <c:v>2.0999999999999996</c:v>
                </c:pt>
                <c:pt idx="3">
                  <c:v>2</c:v>
                </c:pt>
                <c:pt idx="4">
                  <c:v>1.9000000000000004</c:v>
                </c:pt>
              </c:numCache>
            </c:numRef>
          </c:val>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http://schemas.microsoft.com/office/drawing/2014/chart" uri="{C3380CC4-5D6E-409C-BE32-E72D297353CC}">
              <c16:uniqueId val="{00000001-446C-41B7-BFC6-F8BACA210B27}"/>
            </c:ext>
          </c:extLst>
        </c:ser>
        <c:dLbls>
          <c:showLegendKey val="0"/>
          <c:showVal val="0"/>
          <c:showCatName val="0"/>
          <c:showSerName val="0"/>
          <c:showPercent val="0"/>
          <c:showBubbleSize val="0"/>
        </c:dLbls>
        <c:gapWidth val="47"/>
        <c:overlap val="100"/>
        <c:axId val="561437376"/>
        <c:axId val="1644214128"/>
      </c:barChart>
      <c:catAx>
        <c:axId val="5614373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644214128"/>
        <c:crosses val="autoZero"/>
        <c:auto val="1"/>
        <c:lblAlgn val="ctr"/>
        <c:lblOffset val="100"/>
        <c:noMultiLvlLbl val="0"/>
      </c:catAx>
      <c:valAx>
        <c:axId val="1644214128"/>
        <c:scaling>
          <c:orientation val="minMax"/>
          <c:max val="10"/>
          <c:min val="0"/>
        </c:scaling>
        <c:delete val="1"/>
        <c:axPos val="t"/>
        <c:numFmt formatCode="0.0" sourceLinked="1"/>
        <c:majorTickMark val="out"/>
        <c:minorTickMark val="none"/>
        <c:tickLblPos val="nextTo"/>
        <c:crossAx val="561437376"/>
        <c:crosses val="autoZero"/>
        <c:crossBetween val="between"/>
      </c:valAx>
      <c:spPr>
        <a:noFill/>
        <a:ln>
          <a:noFill/>
        </a:ln>
        <a:effectLst/>
      </c:spPr>
    </c:plotArea>
    <c:plotVisOnly val="1"/>
    <c:dispBlanksAs val="gap"/>
    <c:extLst xmlns:c16r3="http://schemas.microsoft.com/office/drawing/2017/03/chart" xmlns:c16="http://schemas.microsoft.com/office/drawing/2014/chart" xmlns:c15="http://schemas.microsoft.com/office/drawing/2012/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8.2180739999999997</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323C-4832-88E3-D1D89A26A26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0.10233500000000006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323C-4832-88E3-D1D89A26A26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0.21585600000000049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323C-4832-88E3-D1D89A26A26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6.017899999999976E-2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323C-4832-88E3-D1D89A26A26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0.62826100000000018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323C-4832-88E3-D1D89A26A26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6.017899999999976E-2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323C-4832-88E3-D1D89A26A26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0.21585600000000049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323C-4832-88E3-D1D89A26A26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0.14969699999999975</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323C-4832-88E3-D1D89A26A26F}"/>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9.0372920000000008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323C-4832-88E3-D1D89A26A26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323C-4832-88E3-D1D89A26A26F}"/>
              </c:ext>
            </c:extLst>
          </c:dPt>
          <c:xVal>
            <c:numRef>
              <c:f>Sheet1!$B$12</c:f>
              <c:numCache>
                <c:formatCode>0.000000</c:formatCode>
                <c:ptCount val="1"/>
                <c:pt idx="0">
                  <c:v>8.9105749999999997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323C-4832-88E3-D1D89A26A26F}"/>
            </c:ext>
          </c:extLst>
        </c:ser>
        <c:ser>
          <c:idx val="9"/>
          <c:order val="10"/>
          <c:tx>
            <c:v>label</c:v>
          </c:tx>
          <c:spPr>
            <a:ln w="25400" cap="rnd">
              <a:noFill/>
              <a:round/>
            </a:ln>
            <a:effectLst/>
          </c:spPr>
          <c:marker>
            <c:symbol val="none"/>
          </c:marker>
          <c:dLbls>
            <c:dLbl>
              <c:idx val="0"/>
              <c:tx>
                <c:rich>
                  <a:bodyPr/>
                  <a:lstStyle/>
                  <a:p>
                    <a:r>
                      <a:rPr lang="en-GB" dirty="0"/>
                      <a:t>Q32. </a:t>
                    </a:r>
                    <a:r>
                      <a:rPr lang="en-GB" sz="900" b="0" i="0" u="none" strike="noStrike" baseline="0" dirty="0">
                        <a:effectLst/>
                      </a:rPr>
                      <a:t>Beforehand, how well did hospital staff answer your questions about the operations or procedures?</a:t>
                    </a:r>
                    <a:endParaRPr lang="en-GB" dirty="0"/>
                  </a:p>
                </c:rich>
              </c:tx>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howDataLabelsRange val="0"/>
                </c:ext>
                <c:ext xmlns:c16="http://schemas.microsoft.com/office/drawing/2014/chart" uri="{C3380CC4-5D6E-409C-BE32-E72D297353CC}">
                  <c16:uniqueId val="{0000000B-323C-4832-88E3-D1D89A26A26F}"/>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323C-4832-88E3-D1D89A26A26F}"/>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6.391038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FF97-40F7-8FA1-DC62EBE83B2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0.47752499999999998</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FF97-40F7-8FA1-DC62EBE83B2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0.28179200000000026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FF97-40F7-8FA1-DC62EBE83B2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7.8560999999999659E-2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FF97-40F7-8FA1-DC62EBE83B2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0.82016899999999993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FF97-40F7-8FA1-DC62EBE83B2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7.8561999999999799E-2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FF97-40F7-8FA1-DC62EBE83B2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0.28179100000000012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FF97-40F7-8FA1-DC62EBE83B2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0.35941799999999979</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FF97-40F7-8FA1-DC62EBE83B29}"/>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7.6452030000000004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FF97-40F7-8FA1-DC62EBE83B2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FF97-40F7-8FA1-DC62EBE83B29}"/>
              </c:ext>
            </c:extLst>
          </c:dPt>
          <c:xVal>
            <c:numRef>
              <c:f>Sheet1!$B$12</c:f>
              <c:numCache>
                <c:formatCode>0.000000</c:formatCode>
                <c:ptCount val="1"/>
                <c:pt idx="0">
                  <c:v>7.6390010000000004</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FF97-40F7-8FA1-DC62EBE83B29}"/>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Q33. </a:t>
                    </a:r>
                    <a:r>
                      <a:rPr lang="en-GB" sz="900" b="0" i="0" u="none" strike="noStrike" baseline="0" dirty="0">
                        <a:effectLst/>
                      </a:rPr>
                      <a:t>Beforehand, how well did hospital staff explain how you might feel after you had the operations or procedures?</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FF97-40F7-8FA1-DC62EBE83B2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FF97-40F7-8FA1-DC62EBE83B29}"/>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0.0</c:formatCode>
                <c:ptCount val="1"/>
                <c:pt idx="0">
                  <c:v>7.0301311923101002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0-EDCA-4985-BC96-50841001E34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0.0</c:formatCode>
                <c:ptCount val="1"/>
                <c:pt idx="0">
                  <c:v>0</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1-EDCA-4985-BC96-50841001E34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0.0</c:formatCode>
                <c:ptCount val="1"/>
                <c:pt idx="0">
                  <c:v>0.31754880768990024</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2-EDCA-4985-BC96-50841001E34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0.0</c:formatCode>
                <c:ptCount val="1"/>
                <c:pt idx="0">
                  <c:v>9.2283999999999367E-2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3-EDCA-4985-BC96-50841001E34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0.0</c:formatCode>
                <c:ptCount val="1"/>
                <c:pt idx="0">
                  <c:v>0.96343700000000076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4-EDCA-4985-BC96-50841001E34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0.0</c:formatCode>
                <c:ptCount val="1"/>
                <c:pt idx="0">
                  <c:v>9.2283999999999367E-2</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5-EDCA-4985-BC96-50841001E34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0.0</c:formatCode>
                <c:ptCount val="1"/>
                <c:pt idx="0">
                  <c:v>0.33101500000000073</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6-EDCA-4985-BC96-50841001E34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0.0</c:formatCode>
                <c:ptCount val="1"/>
                <c:pt idx="0">
                  <c:v>0.39692799999999906</c:v>
                </c:pt>
              </c:numCache>
            </c:numRef>
          </c:val>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7-EDCA-4985-BC96-50841001E34D}"/>
            </c:ext>
          </c:extLst>
        </c:ser>
        <c:dLbls>
          <c:showLegendKey val="0"/>
          <c:showVal val="0"/>
          <c:showCatName val="0"/>
          <c:showSerName val="0"/>
          <c:showPercent val="0"/>
          <c:showBubbleSize val="0"/>
        </c:dLbls>
        <c:gapWidth val="0"/>
        <c:overlap val="100"/>
        <c:axId val="718716863"/>
        <c:axId val="726741151"/>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0.000000</c:formatCode>
                <c:ptCount val="1"/>
                <c:pt idx="0">
                  <c:v>7.5434679999999998</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8-EDCA-4985-BC96-50841001E34D}"/>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9-EDCA-4985-BC96-50841001E34D}"/>
              </c:ext>
            </c:extLst>
          </c:dPt>
          <c:xVal>
            <c:numRef>
              <c:f>Sheet1!$B$12</c:f>
              <c:numCache>
                <c:formatCode>0.000000</c:formatCode>
                <c:ptCount val="1"/>
                <c:pt idx="0">
                  <c:v>7.9216819999999997</c:v>
                </c:pt>
              </c:numCache>
            </c:numRef>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A-EDCA-4985-BC96-50841001E34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Q34. </a:t>
                    </a:r>
                    <a:r>
                      <a:rPr lang="en-GB" sz="900" b="0" i="0" u="none" strike="noStrike" baseline="0" dirty="0">
                        <a:effectLst/>
                      </a:rPr>
                      <a:t>After the operations or procedures, how well did hospital staff explain how the operation or procedure had gone?</a:t>
                    </a:r>
                    <a:endParaRPr lang="en-GB" sz="900" b="0" i="0" u="none" strike="noStrike" kern="1200" baseline="0" dirty="0">
                      <a:solidFill>
                        <a:prstClr val="black"/>
                      </a:solidFill>
                      <a:latin typeface="Arial" panose="020B0604020202020204" pitchFamily="34" charset="0"/>
                      <a:cs typeface="Arial" panose="020B0604020202020204" pitchFamily="34" charset="0"/>
                    </a:endParaRPr>
                  </a:p>
                </c:rich>
              </c:tx>
              <c:spPr>
                <a:noFill/>
                <a:ln>
                  <a:noFill/>
                </a:ln>
                <a:effectLst/>
              </c:spPr>
              <c:dLblPos val="l"/>
              <c:showLegendKey val="0"/>
              <c:showVal val="0"/>
              <c:showCatName val="0"/>
              <c:showSerName val="0"/>
              <c:showPercent val="0"/>
              <c:showBubbleSize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B-EDCA-4985-BC96-50841001E34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http://schemas.microsoft.com/office/drawing/2014/chart" uri="{C3380CC4-5D6E-409C-BE32-E72D297353CC}">
              <c16:uniqueId val="{0000000C-EDCA-4985-BC96-50841001E34D}"/>
            </c:ext>
          </c:extLst>
        </c:ser>
        <c:dLbls>
          <c:showLegendKey val="0"/>
          <c:showVal val="0"/>
          <c:showCatName val="0"/>
          <c:showSerName val="0"/>
          <c:showPercent val="0"/>
          <c:showBubbleSize val="0"/>
        </c:dLbls>
        <c:axId val="928553743"/>
        <c:axId val="671257007"/>
      </c:scatterChart>
      <c:catAx>
        <c:axId val="718716863"/>
        <c:scaling>
          <c:orientation val="minMax"/>
        </c:scaling>
        <c:delete val="1"/>
        <c:axPos val="l"/>
        <c:numFmt formatCode="General" sourceLinked="1"/>
        <c:majorTickMark val="out"/>
        <c:minorTickMark val="none"/>
        <c:tickLblPos val="nextTo"/>
        <c:crossAx val="726741151"/>
        <c:crosses val="autoZero"/>
        <c:auto val="1"/>
        <c:lblAlgn val="ctr"/>
        <c:lblOffset val="100"/>
        <c:noMultiLvlLbl val="0"/>
      </c:catAx>
      <c:valAx>
        <c:axId val="726741151"/>
        <c:scaling>
          <c:orientation val="minMax"/>
          <c:max val="10"/>
          <c:min val="0"/>
        </c:scaling>
        <c:delete val="1"/>
        <c:axPos val="b"/>
        <c:majorGridlines>
          <c:spPr>
            <a:ln w="9525" cap="flat" cmpd="sng" algn="ctr">
              <a:solidFill>
                <a:schemeClr val="tx1">
                  <a:lumMod val="15000"/>
                  <a:lumOff val="85000"/>
                </a:schemeClr>
              </a:solidFill>
              <a:round/>
            </a:ln>
            <a:effectLst/>
          </c:spPr>
        </c:majorGridlines>
        <c:numFmt formatCode="0.0" sourceLinked="1"/>
        <c:majorTickMark val="out"/>
        <c:minorTickMark val="none"/>
        <c:tickLblPos val="nextTo"/>
        <c:crossAx val="718716863"/>
        <c:crosses val="autoZero"/>
        <c:crossBetween val="between"/>
      </c:valAx>
      <c:valAx>
        <c:axId val="671257007"/>
        <c:scaling>
          <c:orientation val="minMax"/>
          <c:min val="0"/>
        </c:scaling>
        <c:delete val="1"/>
        <c:axPos val="r"/>
        <c:numFmt formatCode="#;;0" sourceLinked="0"/>
        <c:majorTickMark val="out"/>
        <c:minorTickMark val="none"/>
        <c:tickLblPos val="nextTo"/>
        <c:crossAx val="928553743"/>
        <c:crosses val="max"/>
        <c:crossBetween val="midCat"/>
        <c:majorUnit val="1"/>
      </c:valAx>
      <c:valAx>
        <c:axId val="928553743"/>
        <c:scaling>
          <c:orientation val="minMax"/>
          <c:max val="10"/>
          <c:min val="0"/>
        </c:scaling>
        <c:delete val="0"/>
        <c:axPos val="t"/>
        <c:numFmt formatCode="0.0" sourceLinked="0"/>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671257007"/>
        <c:crosses val="max"/>
        <c:crossBetween val="midCat"/>
      </c:valAx>
      <c:spPr>
        <a:solidFill>
          <a:schemeClr val="bg1">
            <a:lumMod val="95000"/>
          </a:schemeClr>
        </a:solidFill>
        <a:ln>
          <a:noFill/>
        </a:ln>
        <a:effectLst/>
      </c:spPr>
    </c:plotArea>
    <c:plotVisOnly val="1"/>
    <c:dispBlanksAs val="gap"/>
    <c:extLst xmlns:mc="http://schemas.openxmlformats.org/markup-compatibility/2006" xmlns:c14="http://schemas.microsoft.com/office/drawing/2007/8/2/chart" xmlns:c16="http://schemas.microsoft.com/office/drawing/2014/chart" xmlns:c15="http://schemas.microsoft.com/office/drawing/2012/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DC27-474E-9917-9FEBFD7DBBD4}"/>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9C0100"/>
    </a:solidFill>
  </c:spPr>
  <c:txPr>
    <a:bodyPr/>
    <a:lstStyle/>
    <a:p>
      <a:pPr>
        <a:defRPr sz="1800"/>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7265-4EC2-9170-7FD9D732C65C}"/>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solidFill>
                  <a:srgbClr val="FFFFFF"/>
                </a:solidFill>
              </a:defRPr>
            </a:pPr>
            <a:r>
              <a:rPr lang="en-GB" sz="1400" dirty="0">
                <a:solidFill>
                  <a:srgbClr val="FFFFFF"/>
                </a:solidFill>
              </a:rPr>
              <a:t>Ipsos Ribbon Rules</a:t>
            </a:r>
          </a:p>
        </c:rich>
      </c:tx>
      <c:overlay val="0"/>
    </c:title>
    <c:autoTitleDeleted val="0"/>
    <c:plotArea>
      <c:layout/>
      <c:pieChart>
        <c:varyColors val="1"/>
        <c:ser>
          <c:idx val="0"/>
          <c:order val="0"/>
          <c:val>
            <c:numRef>
              <c:f>'Chart Rules'!$A$1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F3DE-4F52-86FC-E70F90889947}"/>
            </c:ext>
          </c:extLst>
        </c:ser>
        <c:dLbls>
          <c:showLegendKey val="0"/>
          <c:showVal val="0"/>
          <c:showCatName val="0"/>
          <c:showSerName val="0"/>
          <c:showPercent val="0"/>
          <c:showBubbleSize val="0"/>
          <c:showLeaderLines val="1"/>
        </c:dLbls>
        <c:firstSliceAng val="0"/>
      </c:pie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chemeClr val="tx1"/>
    </a:solidFill>
  </c:spPr>
  <c:txPr>
    <a:bodyPr/>
    <a:lstStyle/>
    <a:p>
      <a:pPr>
        <a:defRPr sz="1800"/>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FFFFFF"/>
                </a:solidFill>
              </a:defRPr>
            </a:pPr>
            <a:r>
              <a:rPr lang="en-GB" sz="1200" dirty="0">
                <a:solidFill>
                  <a:srgbClr val="FFFFFF"/>
                </a:solidFill>
              </a:rPr>
              <a:t>Ipsos Calculation Object</a:t>
            </a:r>
          </a:p>
        </c:rich>
      </c:tx>
      <c:overlay val="0"/>
    </c:title>
    <c:autoTitleDeleted val="0"/>
    <c:view3D>
      <c:rotX val="30"/>
      <c:rotY val="0"/>
      <c:rAngAx val="0"/>
    </c:view3D>
    <c:floor>
      <c:thickness val="0"/>
    </c:floor>
    <c:sideWall>
      <c:thickness val="0"/>
    </c:sideWall>
    <c:backWall>
      <c:thickness val="0"/>
    </c:backWall>
    <c:plotArea>
      <c:layout/>
      <c:pie3DChart>
        <c:varyColors val="1"/>
        <c:ser>
          <c:idx val="0"/>
          <c:order val="0"/>
          <c:val>
            <c:numRef>
              <c:f>Calculations!$A$1</c:f>
              <c:numCache>
                <c:formatCode>0.0</c:formatCode>
                <c:ptCount val="1"/>
                <c:pt idx="0">
                  <c:v>0</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C80E-41B1-973A-7EC31C05DC3B}"/>
            </c:ext>
          </c:extLst>
        </c:ser>
        <c:dLbls>
          <c:showLegendKey val="0"/>
          <c:showVal val="0"/>
          <c:showCatName val="0"/>
          <c:showSerName val="0"/>
          <c:showPercent val="0"/>
          <c:showBubbleSize val="0"/>
          <c:showLeaderLines val="1"/>
        </c:dLbls>
      </c:pie3DChart>
    </c:plotArea>
    <c:legend>
      <c:legendPos val="r"/>
      <c:overlay val="0"/>
      <c:txPr>
        <a:bodyPr/>
        <a:lstStyle/>
        <a:p>
          <a:pPr rtl="0">
            <a:defRPr/>
          </a:pPr>
          <a:endParaRPr lang="en-US"/>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solidFill>
      <a:srgbClr val="000000"/>
    </a:solidFill>
  </c:spPr>
  <c:txPr>
    <a:bodyPr/>
    <a:lstStyle/>
    <a:p>
      <a:pPr>
        <a:defRPr sz="1800"/>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86569593891601"/>
          <c:y val="0.30012284170979003"/>
          <c:w val="0.89713430406108396"/>
          <c:h val="0.66598794761529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Your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Sheet1!$D$2:$D$138</c:f>
              <c:numCache>
                <c:formatCode>0.0</c:formatCode>
                <c:ptCount val="134"/>
                <c:pt idx="0">
                  <c:v>6.2403461381618799</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5B0D-401E-AA8B-85AE6C8A0DB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Your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Sheet1!$E$2:$E$138</c:f>
              <c:numCache>
                <c:formatCode>0.0</c:formatCode>
                <c:ptCount val="134"/>
                <c:pt idx="0">
                  <c:v>0</c:v>
                </c:pt>
                <c:pt idx="1">
                  <c:v>6.6019369621246504</c:v>
                </c:pt>
                <c:pt idx="2">
                  <c:v>6.6485694491547296</c:v>
                </c:pt>
                <c:pt idx="3">
                  <c:v>6.6502957680582702</c:v>
                </c:pt>
                <c:pt idx="4">
                  <c:v>6.6793060297384699</c:v>
                </c:pt>
                <c:pt idx="5">
                  <c:v>6.6863900239486904</c:v>
                </c:pt>
                <c:pt idx="6">
                  <c:v>6.7321769742095796</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5B0D-401E-AA8B-85AE6C8A0DB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Your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Sheet1!$F$2:$F$138</c:f>
              <c:numCache>
                <c:formatCode>0.0</c:formatCode>
                <c:ptCount val="134"/>
                <c:pt idx="0">
                  <c:v>0</c:v>
                </c:pt>
                <c:pt idx="1">
                  <c:v>0</c:v>
                </c:pt>
                <c:pt idx="2">
                  <c:v>0</c:v>
                </c:pt>
                <c:pt idx="3">
                  <c:v>0</c:v>
                </c:pt>
                <c:pt idx="4">
                  <c:v>0</c:v>
                </c:pt>
                <c:pt idx="5">
                  <c:v>0</c:v>
                </c:pt>
                <c:pt idx="6">
                  <c:v>0</c:v>
                </c:pt>
                <c:pt idx="7">
                  <c:v>6.7334522556226402</c:v>
                </c:pt>
                <c:pt idx="8">
                  <c:v>6.7725658082724101</c:v>
                </c:pt>
                <c:pt idx="9">
                  <c:v>6.7745280216334898</c:v>
                </c:pt>
                <c:pt idx="10">
                  <c:v>6.7768509589532799</c:v>
                </c:pt>
                <c:pt idx="11">
                  <c:v>6.7926972814954203</c:v>
                </c:pt>
                <c:pt idx="12">
                  <c:v>6.80056079780144</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5B0D-401E-AA8B-85AE6C8A0DB1}"/>
            </c:ext>
          </c:extLst>
        </c:ser>
        <c:ser>
          <c:idx val="3"/>
          <c:order val="3"/>
          <c:tx>
            <c:strRef>
              <c:f>Sheet1!$G$1</c:f>
              <c:strCache>
                <c:ptCount val="1"/>
                <c:pt idx="0">
                  <c:v>About the same</c:v>
                </c:pt>
              </c:strCache>
            </c:strRef>
          </c:tx>
          <c:spPr>
            <a:solidFill>
              <a:srgbClr val="D9D9D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Your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Sheet1!$G$2:$G$138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6.6228705437913202</c:v>
                </c:pt>
                <c:pt idx="14">
                  <c:v>6.8254152008523299</c:v>
                </c:pt>
                <c:pt idx="15">
                  <c:v>6.8261125071226996</c:v>
                </c:pt>
                <c:pt idx="16">
                  <c:v>6.8344011157280598</c:v>
                </c:pt>
                <c:pt idx="17">
                  <c:v>6.8665058213405299</c:v>
                </c:pt>
                <c:pt idx="18">
                  <c:v>6.8777426778605397</c:v>
                </c:pt>
                <c:pt idx="19">
                  <c:v>6.8940010578032602</c:v>
                </c:pt>
                <c:pt idx="20">
                  <c:v>6.8953692096422703</c:v>
                </c:pt>
                <c:pt idx="21">
                  <c:v>6.8969671015205503</c:v>
                </c:pt>
                <c:pt idx="22">
                  <c:v>6.9052943879147204</c:v>
                </c:pt>
                <c:pt idx="23">
                  <c:v>6.9134889319517798</c:v>
                </c:pt>
                <c:pt idx="24">
                  <c:v>6.9218004772890698</c:v>
                </c:pt>
                <c:pt idx="25">
                  <c:v>6.9284332548866496</c:v>
                </c:pt>
                <c:pt idx="26">
                  <c:v>6.9306979112328797</c:v>
                </c:pt>
                <c:pt idx="27">
                  <c:v>6.9712701562513297</c:v>
                </c:pt>
                <c:pt idx="28">
                  <c:v>6.9762522558001203</c:v>
                </c:pt>
                <c:pt idx="29">
                  <c:v>6.9872946512488898</c:v>
                </c:pt>
                <c:pt idx="30">
                  <c:v>6.9938978960684199</c:v>
                </c:pt>
                <c:pt idx="31">
                  <c:v>7.0056977785523404</c:v>
                </c:pt>
                <c:pt idx="32">
                  <c:v>7.0095293395712899</c:v>
                </c:pt>
                <c:pt idx="33">
                  <c:v>7.0099284650842399</c:v>
                </c:pt>
                <c:pt idx="34">
                  <c:v>7.0127710434372403</c:v>
                </c:pt>
                <c:pt idx="35">
                  <c:v>7.0165615442208296</c:v>
                </c:pt>
                <c:pt idx="36">
                  <c:v>7.0217918000168202</c:v>
                </c:pt>
                <c:pt idx="37">
                  <c:v>7.0446770043119402</c:v>
                </c:pt>
                <c:pt idx="38">
                  <c:v>7.0461096167287103</c:v>
                </c:pt>
                <c:pt idx="39">
                  <c:v>7.0492558653116504</c:v>
                </c:pt>
                <c:pt idx="40">
                  <c:v>7.0543111898836504</c:v>
                </c:pt>
                <c:pt idx="41">
                  <c:v>7.0558412714482701</c:v>
                </c:pt>
                <c:pt idx="42">
                  <c:v>7.06155377375259</c:v>
                </c:pt>
                <c:pt idx="43">
                  <c:v>7.0627146421640399</c:v>
                </c:pt>
                <c:pt idx="44">
                  <c:v>7.0703614349801498</c:v>
                </c:pt>
                <c:pt idx="45">
                  <c:v>7.0736583587941197</c:v>
                </c:pt>
                <c:pt idx="46">
                  <c:v>7.0780649603955403</c:v>
                </c:pt>
                <c:pt idx="47">
                  <c:v>7.0826118513374698</c:v>
                </c:pt>
                <c:pt idx="48">
                  <c:v>7.08493618362521</c:v>
                </c:pt>
                <c:pt idx="49">
                  <c:v>7.0867695854352704</c:v>
                </c:pt>
                <c:pt idx="50">
                  <c:v>7.0890488703074404</c:v>
                </c:pt>
                <c:pt idx="51">
                  <c:v>7.0914540777459996</c:v>
                </c:pt>
                <c:pt idx="52">
                  <c:v>7.0974851365993903</c:v>
                </c:pt>
                <c:pt idx="53">
                  <c:v>7.1150235371307398</c:v>
                </c:pt>
                <c:pt idx="54">
                  <c:v>7.1158500527196802</c:v>
                </c:pt>
                <c:pt idx="55">
                  <c:v>7.1168173463824296</c:v>
                </c:pt>
                <c:pt idx="56">
                  <c:v>7.1198005535419</c:v>
                </c:pt>
                <c:pt idx="57">
                  <c:v>7.1199581507733303</c:v>
                </c:pt>
                <c:pt idx="58">
                  <c:v>7.1256203379688996</c:v>
                </c:pt>
                <c:pt idx="59">
                  <c:v>7.1271797705789703</c:v>
                </c:pt>
                <c:pt idx="60">
                  <c:v>7.1311255851573296</c:v>
                </c:pt>
                <c:pt idx="61">
                  <c:v>7.1361873397011601</c:v>
                </c:pt>
                <c:pt idx="62">
                  <c:v>7.1403072353433297</c:v>
                </c:pt>
                <c:pt idx="63">
                  <c:v>7.1475708170573302</c:v>
                </c:pt>
                <c:pt idx="64">
                  <c:v>7.1491189530969796</c:v>
                </c:pt>
                <c:pt idx="65">
                  <c:v>7.1492563127601301</c:v>
                </c:pt>
                <c:pt idx="66">
                  <c:v>7.1495489586932504</c:v>
                </c:pt>
                <c:pt idx="67">
                  <c:v>7.16118969433297</c:v>
                </c:pt>
                <c:pt idx="68">
                  <c:v>7.1684642057091201</c:v>
                </c:pt>
                <c:pt idx="69">
                  <c:v>7.17466467113685</c:v>
                </c:pt>
                <c:pt idx="70">
                  <c:v>7.1853354041976596</c:v>
                </c:pt>
                <c:pt idx="71">
                  <c:v>7.1857359413520898</c:v>
                </c:pt>
                <c:pt idx="72">
                  <c:v>7.1868148579857198</c:v>
                </c:pt>
                <c:pt idx="73">
                  <c:v>7.1932885592979998</c:v>
                </c:pt>
                <c:pt idx="74">
                  <c:v>7.2054495537360497</c:v>
                </c:pt>
                <c:pt idx="75">
                  <c:v>7.2074172042965801</c:v>
                </c:pt>
                <c:pt idx="76">
                  <c:v>7.2225591927496904</c:v>
                </c:pt>
                <c:pt idx="77">
                  <c:v>7.23233576680098</c:v>
                </c:pt>
                <c:pt idx="78">
                  <c:v>7.2347379744128304</c:v>
                </c:pt>
                <c:pt idx="79">
                  <c:v>7.2376894326330001</c:v>
                </c:pt>
                <c:pt idx="80">
                  <c:v>7.2379133990110303</c:v>
                </c:pt>
                <c:pt idx="81">
                  <c:v>7.24263173316616</c:v>
                </c:pt>
                <c:pt idx="82">
                  <c:v>7.2488763956862101</c:v>
                </c:pt>
                <c:pt idx="83">
                  <c:v>7.2500177979474199</c:v>
                </c:pt>
                <c:pt idx="84">
                  <c:v>7.2620783049703599</c:v>
                </c:pt>
                <c:pt idx="85">
                  <c:v>7.2630022990060503</c:v>
                </c:pt>
                <c:pt idx="86">
                  <c:v>7.2921724767199496</c:v>
                </c:pt>
                <c:pt idx="87">
                  <c:v>7.3064224721302997</c:v>
                </c:pt>
                <c:pt idx="88">
                  <c:v>7.3074395181520702</c:v>
                </c:pt>
                <c:pt idx="89">
                  <c:v>7.3136115466750899</c:v>
                </c:pt>
                <c:pt idx="90">
                  <c:v>7.3224730391238104</c:v>
                </c:pt>
                <c:pt idx="91">
                  <c:v>7.3413267612538</c:v>
                </c:pt>
                <c:pt idx="92">
                  <c:v>7.3522508670163704</c:v>
                </c:pt>
                <c:pt idx="93">
                  <c:v>7.3533343187210196</c:v>
                </c:pt>
                <c:pt idx="94">
                  <c:v>7.3594468060790303</c:v>
                </c:pt>
                <c:pt idx="95">
                  <c:v>7.3613366857821898</c:v>
                </c:pt>
                <c:pt idx="96">
                  <c:v>7.3619295658924404</c:v>
                </c:pt>
                <c:pt idx="97">
                  <c:v>7.37749264072212</c:v>
                </c:pt>
                <c:pt idx="98">
                  <c:v>7.3827876080434596</c:v>
                </c:pt>
                <c:pt idx="99">
                  <c:v>7.3829358722555396</c:v>
                </c:pt>
                <c:pt idx="100">
                  <c:v>7.3850993626827499</c:v>
                </c:pt>
                <c:pt idx="101">
                  <c:v>7.3855434383802798</c:v>
                </c:pt>
                <c:pt idx="102">
                  <c:v>7.386243974358</c:v>
                </c:pt>
                <c:pt idx="103">
                  <c:v>7.3924492128260404</c:v>
                </c:pt>
                <c:pt idx="104">
                  <c:v>7.39551255914796</c:v>
                </c:pt>
                <c:pt idx="105">
                  <c:v>7.4193692901400796</c:v>
                </c:pt>
                <c:pt idx="106">
                  <c:v>7.4283656260062898</c:v>
                </c:pt>
                <c:pt idx="107">
                  <c:v>7.4304005322324498</c:v>
                </c:pt>
                <c:pt idx="108">
                  <c:v>7.4446279507890196</c:v>
                </c:pt>
                <c:pt idx="109">
                  <c:v>7.47244974861625</c:v>
                </c:pt>
                <c:pt idx="110">
                  <c:v>7.48012097924014</c:v>
                </c:pt>
                <c:pt idx="111">
                  <c:v>7.4894045015814497</c:v>
                </c:pt>
                <c:pt idx="112">
                  <c:v>7.48995079869424</c:v>
                </c:pt>
                <c:pt idx="113">
                  <c:v>7.5102409975304001</c:v>
                </c:pt>
                <c:pt idx="114">
                  <c:v>7.5108559179700798</c:v>
                </c:pt>
                <c:pt idx="115">
                  <c:v>7.5176235419892503</c:v>
                </c:pt>
                <c:pt idx="116">
                  <c:v>7.5226448836852304</c:v>
                </c:pt>
                <c:pt idx="117">
                  <c:v>7.5307447128587501</c:v>
                </c:pt>
                <c:pt idx="118">
                  <c:v>7.5405274529138504</c:v>
                </c:pt>
                <c:pt idx="119">
                  <c:v>7.5538963351401502</c:v>
                </c:pt>
                <c:pt idx="120">
                  <c:v>7.5874760363783897</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5B0D-401E-AA8B-85AE6C8A0DB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Your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Sheet1!$H$2:$H$138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7.5836972399696201</c:v>
                </c:pt>
                <c:pt idx="122">
                  <c:v>7.6371503623290602</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5B0D-401E-AA8B-85AE6C8A0DB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Your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Sheet1!$I$2:$I$138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7.6999069321796698</c:v>
                </c:pt>
                <c:pt idx="124">
                  <c:v>7.8075845446772796</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5B0D-401E-AA8B-85AE6C8A0DB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Your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Sheet1!$J$2:$J$138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8.0260682725815098</c:v>
                </c:pt>
                <c:pt idx="126">
                  <c:v>8.0749109342100507</c:v>
                </c:pt>
                <c:pt idx="127">
                  <c:v>8.0895033254235695</c:v>
                </c:pt>
                <c:pt idx="128">
                  <c:v>8.2126363247782894</c:v>
                </c:pt>
                <c:pt idx="129">
                  <c:v>8.2189094369164106</c:v>
                </c:pt>
                <c:pt idx="130">
                  <c:v>8.2221066108642198</c:v>
                </c:pt>
                <c:pt idx="131">
                  <c:v>8.3789938915212598</c:v>
                </c:pt>
                <c:pt idx="132">
                  <c:v>8.4761622281399998</c:v>
                </c:pt>
                <c:pt idx="133">
                  <c:v>8.6153823794243092</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6-5B0D-401E-AA8B-85AE6C8A0DB1}"/>
            </c:ext>
          </c:extLst>
        </c:ser>
        <c:dLbls>
          <c:showLegendKey val="0"/>
          <c:showVal val="0"/>
          <c:showCatName val="0"/>
          <c:showSerName val="0"/>
          <c:showPercent val="0"/>
          <c:showBubbleSize val="0"/>
        </c:dLbls>
        <c:gapWidth val="50"/>
        <c:overlap val="100"/>
        <c:axId val="2072690767"/>
        <c:axId val="69429343"/>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Sheet1!$A$2:$A$138</c:f>
              <c:strCache>
                <c:ptCount val="134"/>
                <c:pt idx="0">
                  <c:v>Barking, Havering and Redbridge University Hospitals NHS Trust</c:v>
                </c:pt>
                <c:pt idx="1">
                  <c:v>The Princess Alexandra Hospital NHS Trust</c:v>
                </c:pt>
                <c:pt idx="2">
                  <c:v>Dartford and Gravesham NHS Trust</c:v>
                </c:pt>
                <c:pt idx="3">
                  <c:v>Lewisham and Greenwich NHS Trust</c:v>
                </c:pt>
                <c:pt idx="4">
                  <c:v>Sandwell and West Birmingham Hospitals NHS Trust</c:v>
                </c:pt>
                <c:pt idx="5">
                  <c:v>West Hertfordshire Hospitals NHS Trust</c:v>
                </c:pt>
                <c:pt idx="6">
                  <c:v>The Queen Elizabeth Hospital King's Lynn NHS Foundation Trust</c:v>
                </c:pt>
                <c:pt idx="7">
                  <c:v>Croydon Health Services NHS Trust</c:v>
                </c:pt>
                <c:pt idx="8">
                  <c:v>Walsall Healthcare NHS Trust</c:v>
                </c:pt>
                <c:pt idx="9">
                  <c:v>Bedfordshire Hospitals NHS Foundation Trust</c:v>
                </c:pt>
                <c:pt idx="10">
                  <c:v>London North West University Healthcare NHS Trust</c:v>
                </c:pt>
                <c:pt idx="11">
                  <c:v>Mid and South Essex NHS Foundation Trust</c:v>
                </c:pt>
                <c:pt idx="12">
                  <c:v>Medway NHS Foundation Trust</c:v>
                </c:pt>
                <c:pt idx="13">
                  <c:v>Birmingham Women's and Children's NHS Foundation Trust</c:v>
                </c:pt>
                <c:pt idx="14">
                  <c:v>North Middlesex University Hospital NHS Trust</c:v>
                </c:pt>
                <c:pt idx="15">
                  <c:v>Yeovil District Hospital NHS Foundation Trust</c:v>
                </c:pt>
                <c:pt idx="16">
                  <c:v>Tameside and Glossop Integrated Care NHS Foundation Trust</c:v>
                </c:pt>
                <c:pt idx="17">
                  <c:v>Great Western Hospitals NHS Foundation Trust</c:v>
                </c:pt>
                <c:pt idx="18">
                  <c:v>University Hospitals Birmingham NHS Foundation Trust</c:v>
                </c:pt>
                <c:pt idx="19">
                  <c:v>The Rotherham NHS Foundation Trust</c:v>
                </c:pt>
                <c:pt idx="20">
                  <c:v>Lancashire Teaching Hospitals NHS Foundation Trust</c:v>
                </c:pt>
                <c:pt idx="21">
                  <c:v>Kettering General Hospital NHS Foundation Trust</c:v>
                </c:pt>
                <c:pt idx="22">
                  <c:v>Whittington Health NHS Trust</c:v>
                </c:pt>
                <c:pt idx="23">
                  <c:v>Barts Health NHS Trust</c:v>
                </c:pt>
                <c:pt idx="24">
                  <c:v>Mid Yorkshire Hospitals NHS Trust</c:v>
                </c:pt>
                <c:pt idx="25">
                  <c:v>King's College Hospital NHS Foundation Trust</c:v>
                </c:pt>
                <c:pt idx="26">
                  <c:v>Gloucestershire Hospitals NHS Foundation Trust</c:v>
                </c:pt>
                <c:pt idx="27">
                  <c:v>North West Anglia NHS Foundation Trust</c:v>
                </c:pt>
                <c:pt idx="28">
                  <c:v>Portsmouth Hospitals University NHS Trust</c:v>
                </c:pt>
                <c:pt idx="29">
                  <c:v>United Lincolnshire Hospitals NHS Trust</c:v>
                </c:pt>
                <c:pt idx="30">
                  <c:v>Homerton University Hospital NHS Foundation Trust</c:v>
                </c:pt>
                <c:pt idx="31">
                  <c:v>Worcestershire Acute Hospitals NHS Trust</c:v>
                </c:pt>
                <c:pt idx="32">
                  <c:v>Bradford Teaching Hospitals NHS Foundation Trust</c:v>
                </c:pt>
                <c:pt idx="33">
                  <c:v>Royal Free London NHS Foundation Trust</c:v>
                </c:pt>
                <c:pt idx="34">
                  <c:v>Manchester University NHS Foundation Trust</c:v>
                </c:pt>
                <c:pt idx="35">
                  <c:v>Wye Valley NHS Trust</c:v>
                </c:pt>
                <c:pt idx="36">
                  <c:v>East and North Hertfordshire NHS Trust</c:v>
                </c:pt>
                <c:pt idx="37">
                  <c:v>St George's University Hospitals NHS Foundation Trust</c:v>
                </c:pt>
                <c:pt idx="38">
                  <c:v>East Kent Hospitals University NHS Foundation Trust</c:v>
                </c:pt>
                <c:pt idx="39">
                  <c:v>The Dudley Group NHS Foundation Trust</c:v>
                </c:pt>
                <c:pt idx="40">
                  <c:v>Ashford and St Peter's Hospitals NHS Foundation Trust</c:v>
                </c:pt>
                <c:pt idx="41">
                  <c:v>Northern Lincolnshire and Goole NHS Foundation Trust</c:v>
                </c:pt>
                <c:pt idx="42">
                  <c:v>Isle of Wight NHS Trust</c:v>
                </c:pt>
                <c:pt idx="43">
                  <c:v>University Hospitals Sussex NHS Foundation Trust</c:v>
                </c:pt>
                <c:pt idx="44">
                  <c:v>James Paget University Hospitals NHS Foundation Trust</c:v>
                </c:pt>
                <c:pt idx="45">
                  <c:v>York and Scarborough Teaching Hospitals NHS Foundation Trust</c:v>
                </c:pt>
                <c:pt idx="46">
                  <c:v>George Eliot Hospital NHS Trust</c:v>
                </c:pt>
                <c:pt idx="47">
                  <c:v>Kingston Hospital NHS Foundation Trust</c:v>
                </c:pt>
                <c:pt idx="48">
                  <c:v>University Hospitals Coventry and Warwickshire NHS Trust</c:v>
                </c:pt>
                <c:pt idx="49">
                  <c:v>Surrey and Sussex Healthcare NHS Trust</c:v>
                </c:pt>
                <c:pt idx="50">
                  <c:v>Blackpool Teaching Hospitals NHS Foundation Trust</c:v>
                </c:pt>
                <c:pt idx="51">
                  <c:v>Mid Cheshire Hospitals NHS Foundation Trust</c:v>
                </c:pt>
                <c:pt idx="52">
                  <c:v>Stockport NHS Foundation Trust</c:v>
                </c:pt>
                <c:pt idx="53">
                  <c:v>Wrightington, Wigan and Leigh NHS Foundation Trust</c:v>
                </c:pt>
                <c:pt idx="54">
                  <c:v>University Hospitals Plymouth NHS Trust</c:v>
                </c:pt>
                <c:pt idx="55">
                  <c:v>Hull University Teaching Hospitals NHS Trust</c:v>
                </c:pt>
                <c:pt idx="56">
                  <c:v>Southport and Ormskirk Hospital NHS Trust</c:v>
                </c:pt>
                <c:pt idx="57">
                  <c:v>Nottingham University Hospitals NHS Trust</c:v>
                </c:pt>
                <c:pt idx="58">
                  <c:v>Norfolk and Norwich University Hospitals NHS Foundation Trust</c:v>
                </c:pt>
                <c:pt idx="59">
                  <c:v>Bolton NHS Foundation Trust</c:v>
                </c:pt>
                <c:pt idx="60">
                  <c:v>The Royal Wolverhampton NHS Trust</c:v>
                </c:pt>
                <c:pt idx="61">
                  <c:v>Milton Keynes University Hospital NHS Foundation Trust</c:v>
                </c:pt>
                <c:pt idx="62">
                  <c:v>Your Trust</c:v>
                </c:pt>
                <c:pt idx="63">
                  <c:v>Royal United Hospitals Bath NHS Foundation Trust</c:v>
                </c:pt>
                <c:pt idx="64">
                  <c:v>Salisbury NHS Foundation Trust</c:v>
                </c:pt>
                <c:pt idx="65">
                  <c:v>Dorset County Hospital NHS Foundation Trust</c:v>
                </c:pt>
                <c:pt idx="66">
                  <c:v>University Hospitals Bristol and Weston NHS Foundation Trust</c:v>
                </c:pt>
                <c:pt idx="67">
                  <c:v>The Shrewsbury and Telford Hospital NHS Trust</c:v>
                </c:pt>
                <c:pt idx="68">
                  <c:v>The Hillingdon Hospitals NHS Foundation Trust</c:v>
                </c:pt>
                <c:pt idx="69">
                  <c:v>Northern Care Alliance NHS Foundation Trust</c:v>
                </c:pt>
                <c:pt idx="70">
                  <c:v>Warrington and Halton Hospitals NHS Foundation Trust</c:v>
                </c:pt>
                <c:pt idx="71">
                  <c:v>University Hospitals of Morecambe Bay NHS Foundation Trust</c:v>
                </c:pt>
                <c:pt idx="72">
                  <c:v>Northampton General Hospital NHS Trust</c:v>
                </c:pt>
                <c:pt idx="73">
                  <c:v>East Sussex Healthcare NHS Trust</c:v>
                </c:pt>
                <c:pt idx="74">
                  <c:v>Countess of Chester Hospital NHS Foundation Trust</c:v>
                </c:pt>
                <c:pt idx="75">
                  <c:v>Doncaster and Bassetlaw Teaching Hospitals NHS Foundation Trust</c:v>
                </c:pt>
                <c:pt idx="76">
                  <c:v>Frimley Health NHS Foundation Trust</c:v>
                </c:pt>
                <c:pt idx="77">
                  <c:v>Chelsea and Westminster Hospital NHS Foundation Trust</c:v>
                </c:pt>
                <c:pt idx="78">
                  <c:v>Maidstone and Tunbridge Wells NHS Trust</c:v>
                </c:pt>
                <c:pt idx="79">
                  <c:v>University Hospital Southampton NHS Foundation Trust</c:v>
                </c:pt>
                <c:pt idx="80">
                  <c:v>East Cheshire NHS Trust</c:v>
                </c:pt>
                <c:pt idx="81">
                  <c:v>Chesterfield Royal Hospital NHS Foundation Trust</c:v>
                </c:pt>
                <c:pt idx="82">
                  <c:v>University Hospitals of North Midlands NHS Trust</c:v>
                </c:pt>
                <c:pt idx="83">
                  <c:v>Airedale NHS Foundation Trust</c:v>
                </c:pt>
                <c:pt idx="84">
                  <c:v>Cambridge University Hospitals NHS Foundation Trust</c:v>
                </c:pt>
                <c:pt idx="85">
                  <c:v>The Leeds Teaching Hospitals NHS Trust</c:v>
                </c:pt>
                <c:pt idx="86">
                  <c:v>North Cumbria Integrated Care NHS Foundation Trust</c:v>
                </c:pt>
                <c:pt idx="87">
                  <c:v>North Bristol NHS Trust</c:v>
                </c:pt>
                <c:pt idx="88">
                  <c:v>Sherwood Forest Hospitals NHS Foundation Trust</c:v>
                </c:pt>
                <c:pt idx="89">
                  <c:v>Epsom and St Helier University Hospitals NHS Trust</c:v>
                </c:pt>
                <c:pt idx="90">
                  <c:v>East Suffolk and North Essex NHS Foundation Trust</c:v>
                </c:pt>
                <c:pt idx="91">
                  <c:v>Guy's and St Thomas' NHS Foundation Trust</c:v>
                </c:pt>
                <c:pt idx="92">
                  <c:v>Hampshire Hospitals NHS Foundation Trust</c:v>
                </c:pt>
                <c:pt idx="93">
                  <c:v>Somerset NHS Foundation Trust</c:v>
                </c:pt>
                <c:pt idx="94">
                  <c:v>Royal Berkshire NHS Foundation Trust</c:v>
                </c:pt>
                <c:pt idx="95">
                  <c:v>Buckinghamshire Healthcare NHS Trust</c:v>
                </c:pt>
                <c:pt idx="96">
                  <c:v>Liverpool University Hospitals NHS Foundation Trust</c:v>
                </c:pt>
                <c:pt idx="97">
                  <c:v>University College London Hospitals NHS Foundation Trust</c:v>
                </c:pt>
                <c:pt idx="98">
                  <c:v>University Hospitals of Leicester NHS Trust</c:v>
                </c:pt>
                <c:pt idx="99">
                  <c:v>Northern Devon Healthcare NHS Trust</c:v>
                </c:pt>
                <c:pt idx="100">
                  <c:v>Barnsley Hospital NHS Foundation Trust</c:v>
                </c:pt>
                <c:pt idx="101">
                  <c:v>Royal Cornwall Hospitals NHS Trust</c:v>
                </c:pt>
                <c:pt idx="102">
                  <c:v>University Hospitals of Derby and Burton NHS Foundation Trust</c:v>
                </c:pt>
                <c:pt idx="103">
                  <c:v>University Hospitals Dorset NHS Foundation Trust</c:v>
                </c:pt>
                <c:pt idx="104">
                  <c:v>Gateshead Health NHS Foundation Trust</c:v>
                </c:pt>
                <c:pt idx="105">
                  <c:v>Calderdale and Huddersfield NHS Foundation Trust</c:v>
                </c:pt>
                <c:pt idx="106">
                  <c:v>Wirral University Teaching Hospital NHS Foundation Trust</c:v>
                </c:pt>
                <c:pt idx="107">
                  <c:v>Harrogate and District NHS Foundation Trust</c:v>
                </c:pt>
                <c:pt idx="108">
                  <c:v>South Tyneside and Sunderland NHS Foundation Trust</c:v>
                </c:pt>
                <c:pt idx="109">
                  <c:v>North Tees and Hartlepool NHS Foundation Trust</c:v>
                </c:pt>
                <c:pt idx="110">
                  <c:v>Imperial College Healthcare NHS Trust</c:v>
                </c:pt>
                <c:pt idx="111">
                  <c:v>Royal Surrey NHS Foundation Trust</c:v>
                </c:pt>
                <c:pt idx="112">
                  <c:v>Sheffield Teaching Hospitals NHS Foundation Trust</c:v>
                </c:pt>
                <c:pt idx="113">
                  <c:v>Oxford University Hospitals NHS Foundation Trust</c:v>
                </c:pt>
                <c:pt idx="114">
                  <c:v>South Tees Hospitals NHS Foundation Trust</c:v>
                </c:pt>
                <c:pt idx="115">
                  <c:v>West Suffolk NHS Foundation Trust</c:v>
                </c:pt>
                <c:pt idx="116">
                  <c:v>Royal Devon and Exeter NHS Foundation Trust</c:v>
                </c:pt>
                <c:pt idx="117">
                  <c:v>South Warwickshire NHS Foundation Trust</c:v>
                </c:pt>
                <c:pt idx="118">
                  <c:v>Liverpool Women's NHS Foundation Trust</c:v>
                </c:pt>
                <c:pt idx="119">
                  <c:v>The Newcastle upon Tyne Hospitals NHS Foundation Trust</c:v>
                </c:pt>
                <c:pt idx="120">
                  <c:v>St Helens and Knowsley Teaching Hospitals NHS Trust</c:v>
                </c:pt>
                <c:pt idx="121">
                  <c:v>County Durham and Darlington NHS Foundation Trust</c:v>
                </c:pt>
                <c:pt idx="122">
                  <c:v>Torbay and South Devon NHS Foundation Trust</c:v>
                </c:pt>
                <c:pt idx="123">
                  <c:v>The Walton Centre NHS Foundation Trust</c:v>
                </c:pt>
                <c:pt idx="124">
                  <c:v>Northumbria Healthcare NHS Foundation Trust</c:v>
                </c:pt>
                <c:pt idx="125">
                  <c:v>Royal Papworth Hospital NHS Foundation Trust</c:v>
                </c:pt>
                <c:pt idx="126">
                  <c:v>The Royal Orthopaedic Hospital NHS Foundation Trust</c:v>
                </c:pt>
                <c:pt idx="127">
                  <c:v>Royal National Orthopaedic Hospital NHS Trust</c:v>
                </c:pt>
                <c:pt idx="128">
                  <c:v>Liverpool Heart and Chest Hospital NHS Foundation Trust</c:v>
                </c:pt>
                <c:pt idx="129">
                  <c:v>The Royal Marsden NHS Foundation Trust</c:v>
                </c:pt>
                <c:pt idx="130">
                  <c:v>The Christie NHS Foundation Trust</c:v>
                </c:pt>
                <c:pt idx="131">
                  <c:v>The Robert Jones and Agnes Hunt Orthopaedic Hospital NHS Foundation Trust</c:v>
                </c:pt>
                <c:pt idx="132">
                  <c:v>The Clatterbridge Cancer Centre NHS Foundation Trust</c:v>
                </c:pt>
                <c:pt idx="133">
                  <c:v>Queen Victoria Hospital NHS Foundation Trust</c:v>
                </c:pt>
              </c:strCache>
            </c:strRef>
          </c:cat>
          <c:val>
            <c:numRef>
              <c:f>Sheet1!$K$2:$K$138</c:f>
              <c:numCache>
                <c:formatCode>0.0</c:formatCode>
                <c:ptCount val="1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7.1403072353433297</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numCache>
            </c:numRef>
          </c:val>
          <c:extLst xmlns:c16r3="http://schemas.microsoft.com/office/drawing/2017/03/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5B0D-401E-AA8B-85AE6C8A0DB1}"/>
            </c:ext>
          </c:extLst>
        </c:ser>
        <c:dLbls>
          <c:showLegendKey val="0"/>
          <c:showVal val="0"/>
          <c:showCatName val="0"/>
          <c:showSerName val="0"/>
          <c:showPercent val="0"/>
          <c:showBubbleSize val="0"/>
        </c:dLbls>
        <c:gapWidth val="0"/>
        <c:overlap val="-100"/>
        <c:axId val="1425305999"/>
        <c:axId val="362755407"/>
      </c:barChart>
      <c:catAx>
        <c:axId val="2072690767"/>
        <c:scaling>
          <c:orientation val="minMax"/>
        </c:scaling>
        <c:delete val="1"/>
        <c:axPos val="b"/>
        <c:numFmt formatCode="General" sourceLinked="1"/>
        <c:majorTickMark val="none"/>
        <c:minorTickMark val="none"/>
        <c:tickLblPos val="nextTo"/>
        <c:crossAx val="69429343"/>
        <c:crosses val="autoZero"/>
        <c:auto val="1"/>
        <c:lblAlgn val="ctr"/>
        <c:lblOffset val="100"/>
        <c:noMultiLvlLbl val="0"/>
      </c:catAx>
      <c:valAx>
        <c:axId val="69429343"/>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072690767"/>
        <c:crosses val="autoZero"/>
        <c:crossBetween val="between"/>
      </c:valAx>
      <c:valAx>
        <c:axId val="362755407"/>
        <c:scaling>
          <c:orientation val="minMax"/>
          <c:max val="10"/>
        </c:scaling>
        <c:delete val="0"/>
        <c:axPos val="r"/>
        <c:numFmt formatCode="0.0"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05999"/>
        <c:crosses val="max"/>
        <c:crossBetween val="between"/>
      </c:valAx>
      <c:catAx>
        <c:axId val="1425305999"/>
        <c:scaling>
          <c:orientation val="minMax"/>
        </c:scaling>
        <c:delete val="1"/>
        <c:axPos val="b"/>
        <c:numFmt formatCode="General" sourceLinked="1"/>
        <c:majorTickMark val="out"/>
        <c:minorTickMark val="none"/>
        <c:tickLblPos val="nextTo"/>
        <c:crossAx val="362755407"/>
        <c:crosses val="autoZero"/>
        <c:auto val="1"/>
        <c:lblAlgn val="ctr"/>
        <c:lblOffset val="100"/>
        <c:noMultiLvlLbl val="0"/>
      </c:catAx>
      <c:spPr>
        <a:noFill/>
        <a:ln>
          <a:noFill/>
        </a:ln>
        <a:effectLst/>
      </c:spPr>
    </c:plotArea>
    <c:legend>
      <c:legendPos val="t"/>
      <c:layout>
        <c:manualLayout>
          <c:xMode val="edge"/>
          <c:yMode val="edge"/>
          <c:x val="3.182295694723198E-2"/>
          <c:y val="5.694567396249928E-3"/>
          <c:w val="0.94938179883826768"/>
          <c:h val="0.18569392020080117"/>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05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xmlns:c16r3="http://schemas.microsoft.com/office/drawing/2017/03/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30/09/2022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402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13</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15</a:t>
            </a:fld>
            <a:endParaRPr lang="en-GB" dirty="0"/>
          </a:p>
        </p:txBody>
      </p:sp>
    </p:spTree>
    <p:extLst>
      <p:ext uri="{BB962C8B-B14F-4D97-AF65-F5344CB8AC3E}">
        <p14:creationId xmlns:p14="http://schemas.microsoft.com/office/powerpoint/2010/main" val="71589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16</a:t>
            </a:fld>
            <a:endParaRPr lang="en-GB" dirty="0"/>
          </a:p>
        </p:txBody>
      </p:sp>
    </p:spTree>
    <p:extLst>
      <p:ext uri="{BB962C8B-B14F-4D97-AF65-F5344CB8AC3E}">
        <p14:creationId xmlns:p14="http://schemas.microsoft.com/office/powerpoint/2010/main" val="2654850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682147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17622218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21</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23</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3020198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28</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41872621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30</a:t>
            </a:fld>
            <a:endParaRPr lang="en-GB" dirty="0"/>
          </a:p>
        </p:txBody>
      </p:sp>
    </p:spTree>
    <p:extLst>
      <p:ext uri="{BB962C8B-B14F-4D97-AF65-F5344CB8AC3E}">
        <p14:creationId xmlns:p14="http://schemas.microsoft.com/office/powerpoint/2010/main" val="2631517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32</a:t>
            </a:fld>
            <a:endParaRPr lang="en-GB" dirty="0"/>
          </a:p>
        </p:txBody>
      </p:sp>
    </p:spTree>
    <p:extLst>
      <p:ext uri="{BB962C8B-B14F-4D97-AF65-F5344CB8AC3E}">
        <p14:creationId xmlns:p14="http://schemas.microsoft.com/office/powerpoint/2010/main" val="26417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34</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1462424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11671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38996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19346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80258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7777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16554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38253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21411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01458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573002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086934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6868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26098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9642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36372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5453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05218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8828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069670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1868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3740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6475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078313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56533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9969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9745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536201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059996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368337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6108626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953627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265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42148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9877184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3784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17060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23108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915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4791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863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 Target="../slides/slide7.xml"/><Relationship Id="rId7" Type="http://schemas.openxmlformats.org/officeDocument/2006/relationships/image" Target="../media/image5.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1.xml"/><Relationship Id="rId5" Type="http://schemas.openxmlformats.org/officeDocument/2006/relationships/slide" Target="../slides/slide37.xml"/><Relationship Id="rId4" Type="http://schemas.openxmlformats.org/officeDocument/2006/relationships/slide" Target="../slides/slide11.xml"/><Relationship Id="rId9"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 Target="../slides/slide7.xml"/><Relationship Id="rId7" Type="http://schemas.openxmlformats.org/officeDocument/2006/relationships/image" Target="../media/image6.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slide" Target="../slides/slide37.xml"/><Relationship Id="rId4" Type="http://schemas.openxmlformats.org/officeDocument/2006/relationships/slide" Target="../slides/slide1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0" name="Picture 19" descr="A picture containing person&#10;&#10;Description automatically generated">
            <a:extLst>
              <a:ext uri="{FF2B5EF4-FFF2-40B4-BE49-F238E27FC236}">
                <a16:creationId xmlns:a16="http://schemas.microsoft.com/office/drawing/2014/main" id="{4E8ABCAC-C2CE-47B8-BFD5-7E3588DFC551}"/>
              </a:ext>
            </a:extLst>
          </p:cNvPr>
          <p:cNvPicPr>
            <a:picLocks noChangeAspect="1"/>
          </p:cNvPicPr>
          <p:nvPr userDrawn="1"/>
        </p:nvPicPr>
        <p:blipFill rotWithShape="1">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l="29431"/>
          <a:stretch/>
        </p:blipFill>
        <p:spPr>
          <a:xfrm>
            <a:off x="-1" y="0"/>
            <a:ext cx="12192001" cy="6858000"/>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0"/>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68318" y="6032746"/>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973101"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Espace réservé du pied de page 4">
            <a:extLst>
              <a:ext uri="{FF2B5EF4-FFF2-40B4-BE49-F238E27FC236}">
                <a16:creationId xmlns:a16="http://schemas.microsoft.com/office/drawing/2014/main" id="{262D7776-E672-4066-A210-38979CA88CC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RXR | East Lancashire Hospitals NHS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3" descr="Logo&#10;&#10;Description automatically generated">
            <a:extLst>
              <a:ext uri="{FF2B5EF4-FFF2-40B4-BE49-F238E27FC236}">
                <a16:creationId xmlns:a16="http://schemas.microsoft.com/office/drawing/2014/main" id="{CB2BA9A4-9DF8-4D76-B655-5634A651DA2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698978" y="5991065"/>
            <a:ext cx="684260" cy="621808"/>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4" name="Group 3">
            <a:extLst>
              <a:ext uri="{FF2B5EF4-FFF2-40B4-BE49-F238E27FC236}">
                <a16:creationId xmlns:a16="http://schemas.microsoft.com/office/drawing/2014/main" id="{A7126A66-22D0-4E41-B222-C2DA9B86E462}"/>
              </a:ext>
            </a:extLst>
          </p:cNvPr>
          <p:cNvGrpSpPr/>
          <p:nvPr userDrawn="1"/>
        </p:nvGrpSpPr>
        <p:grpSpPr>
          <a:xfrm>
            <a:off x="9591828" y="38570"/>
            <a:ext cx="2418073" cy="333172"/>
            <a:chOff x="9591828" y="25318"/>
            <a:chExt cx="2418073" cy="333172"/>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Logo&#10;&#10;Description automatically generated">
              <a:extLst>
                <a:ext uri="{FF2B5EF4-FFF2-40B4-BE49-F238E27FC236}">
                  <a16:creationId xmlns:a16="http://schemas.microsoft.com/office/drawing/2014/main" id="{BBAF5E7B-C811-4AC4-8A31-EB4791C940F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Tree>
    <p:extLst>
      <p:ext uri="{BB962C8B-B14F-4D97-AF65-F5344CB8AC3E}">
        <p14:creationId xmlns:p14="http://schemas.microsoft.com/office/powerpoint/2010/main" val="3570886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96341"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0BFBFDC8-33A8-434D-898D-D5A91D85CA1C}"/>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0" name="Rectangle 19">
            <a:hlinkClick r:id="rId3"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4"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0D459AF-222D-4D18-AF73-A5A1C6DB3574}"/>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66C64D38-0D18-4F7E-92C8-63236F36205F}"/>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10C161C-D80B-46FF-86CB-32B6AAC839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5BFCA0B4-1471-41B4-8754-9EDDB673D486}"/>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73FC254-0EF5-4501-BA4F-9BA906E654B3}"/>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8" name="TextBox 37">
            <a:extLst>
              <a:ext uri="{FF2B5EF4-FFF2-40B4-BE49-F238E27FC236}">
                <a16:creationId xmlns:a16="http://schemas.microsoft.com/office/drawing/2014/main" id="{6407BA12-6A09-40A4-BD61-7EDC2C66925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849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5E1C8D3C-D1E1-4D6D-8C6C-A348BFCDE289}"/>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D54598B3-DA48-431F-BDEC-0ABC70613A3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A310901A-3F54-4A50-906E-9B8AFC95301C}"/>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EA69C4C1-40AC-42EB-B2C3-5D42150CCAFA}"/>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CADDCF22-B993-4509-B1A5-5F6A20D6F1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6772523A-A9B0-4812-960F-5D3CAC5E2DB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B3A5A37E-2012-44C5-9D10-B14F96FE76E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5DB5656F-7E08-402B-9F6A-FD02116A232D}"/>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14925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algn="ctr">
              <a:defRPr sz="900" b="1">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1159F673-79BE-4279-9925-BBE33E1B4D30}"/>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2A2F1AE8-B5E4-4194-942D-74694762831C}"/>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4F1A16D2-D80C-41CF-AAB4-F6BE83415E9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63321EC-1F08-4E43-A203-32E6EE1FECE3}"/>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45B167A0-E782-4F49-9E1F-A7C34722CFF5}"/>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DAED4DCC-F34D-446C-820E-0084F8A8D33C}"/>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E4D05C26-5026-4559-826E-D7AFF1030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BBAAEC0A-0760-46A3-981E-9CCD296D213C}"/>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0C860DB8-5320-4D08-AF64-47E9906291FB}"/>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33B97300-BF75-4ACF-A7B3-8FF4344CDD48}"/>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69167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ust resul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Trends over time</a:t>
            </a:r>
          </a:p>
        </p:txBody>
      </p:sp>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9235E673-F3BB-40D5-AC9F-F41468BFB39D}"/>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097932C5-3D23-4B69-ABBE-4E4F10CA679D}"/>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8B10F561-397F-4533-8021-76C2C1C46707}"/>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1E7D9998-D94A-48DC-B22A-3C62B1D5549C}"/>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94D7DC9-DF7F-4A88-A443-323196247180}"/>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753AC714-A1D9-484C-81C9-C9306A2F7F26}"/>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83624305-1C57-4AA5-9F0F-4776DE7D7C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90244EA0-E802-4877-8E97-D8E3F34E294B}"/>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487255FC-E45A-4090-B602-C5AD4879A91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FC647D17-02B8-48E6-9DA7-39EEBF1A9827}"/>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75159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ends over tim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solidFill>
            <a:srgbClr val="6D276A"/>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4" name="Rectangle 23">
            <a:hlinkClick r:id="rId6" action="ppaction://hlinksldjump" tooltip="Appendix"/>
            <a:extLst>
              <a:ext uri="{FF2B5EF4-FFF2-40B4-BE49-F238E27FC236}">
                <a16:creationId xmlns:a16="http://schemas.microsoft.com/office/drawing/2014/main" id="{B345CA23-1879-42E2-9FD1-5D8B620C4F0F}"/>
              </a:ext>
            </a:extLst>
          </p:cNvPr>
          <p:cNvSpPr/>
          <p:nvPr userDrawn="1"/>
        </p:nvSpPr>
        <p:spPr>
          <a:xfrm>
            <a:off x="6526078"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1848784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Appendix">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9483089"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525308"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3640" y="-6870"/>
            <a:ext cx="1440000" cy="432000"/>
          </a:xfrm>
          <a:prstGeom prst="rect">
            <a:avLst/>
          </a:prstGeom>
          <a:noFill/>
          <a:ln>
            <a:solidFill>
              <a:schemeClr val="bg1"/>
            </a:solidFill>
          </a:ln>
        </p:spPr>
        <p:txBody>
          <a:bodyPr wrap="square" rtlCol="0" anchor="ctr" anchorCtr="0">
            <a:noAutofit/>
          </a:bodyPr>
          <a:lstStyle>
            <a:defPPr>
              <a:defRPr lang="en-US"/>
            </a:defPPr>
            <a:lvl1pPr algn="ctr">
              <a:defRPr sz="900">
                <a:solidFill>
                  <a:schemeClr val="bg1"/>
                </a:solidFill>
                <a:latin typeface="Arial" panose="020B0604020202020204" pitchFamily="34" charset="0"/>
                <a:cs typeface="Arial" panose="020B0604020202020204" pitchFamily="34" charset="0"/>
              </a:defRPr>
            </a:lvl1pPr>
          </a:lstStyle>
          <a:p>
            <a:pPr lvl="0"/>
            <a:r>
              <a:rPr lang="en-GB" sz="1200" dirty="0"/>
              <a:t>Headline results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521972"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Benchmarking</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018101"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a:solidFill>
                  <a:schemeClr val="bg1"/>
                </a:solidFill>
                <a:latin typeface="Arial" panose="020B0604020202020204" pitchFamily="34" charset="0"/>
                <a:cs typeface="Arial" panose="020B0604020202020204" pitchFamily="34" charset="0"/>
              </a:defRPr>
            </a:lvl1pPr>
          </a:lstStyle>
          <a:p>
            <a:pPr lvl="0"/>
            <a:r>
              <a:rPr lang="en-GB" sz="1200" dirty="0"/>
              <a:t>Trust results</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6514230" y="-6870"/>
            <a:ext cx="1440000" cy="432000"/>
          </a:xfrm>
          <a:prstGeom prst="rect">
            <a:avLst/>
          </a:prstGeom>
          <a:no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GB" sz="1200" b="0" dirty="0"/>
              <a:t>Trends over time</a:t>
            </a:r>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380214" y="494396"/>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9" name="Rectangle 18">
            <a:hlinkClick r:id="rId2" action="ppaction://hlinksldjump" tooltip="Background and methodology"/>
            <a:extLst>
              <a:ext uri="{FF2B5EF4-FFF2-40B4-BE49-F238E27FC236}">
                <a16:creationId xmlns:a16="http://schemas.microsoft.com/office/drawing/2014/main" id="{C8294C4C-0803-4998-ADF5-5784D4C528D6}"/>
              </a:ext>
            </a:extLst>
          </p:cNvPr>
          <p:cNvSpPr/>
          <p:nvPr userDrawn="1"/>
        </p:nvSpPr>
        <p:spPr>
          <a:xfrm>
            <a:off x="537654"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1" name="Rectangle 20">
            <a:hlinkClick r:id="rId3"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2" name="Rectangle 21">
            <a:hlinkClick r:id="rId4"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3" name="Rectangle 22">
            <a:hlinkClick r:id="rId5" action="ppaction://hlinksldjump" tooltip="Trust results"/>
            <a:extLst>
              <a:ext uri="{FF2B5EF4-FFF2-40B4-BE49-F238E27FC236}">
                <a16:creationId xmlns:a16="http://schemas.microsoft.com/office/drawing/2014/main" id="{699F61E9-1BD8-46EB-A71F-71C81F3C8537}"/>
              </a:ext>
            </a:extLst>
          </p:cNvPr>
          <p:cNvSpPr/>
          <p:nvPr userDrawn="1"/>
        </p:nvSpPr>
        <p:spPr>
          <a:xfrm>
            <a:off x="5028972"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grpSp>
        <p:nvGrpSpPr>
          <p:cNvPr id="30" name="Group 29">
            <a:extLst>
              <a:ext uri="{FF2B5EF4-FFF2-40B4-BE49-F238E27FC236}">
                <a16:creationId xmlns:a16="http://schemas.microsoft.com/office/drawing/2014/main" id="{B4DD7623-AB8B-4255-93EC-0A4C41327134}"/>
              </a:ext>
            </a:extLst>
          </p:cNvPr>
          <p:cNvGrpSpPr/>
          <p:nvPr userDrawn="1"/>
        </p:nvGrpSpPr>
        <p:grpSpPr>
          <a:xfrm>
            <a:off x="9591828" y="38570"/>
            <a:ext cx="2418073" cy="333172"/>
            <a:chOff x="9591828" y="25318"/>
            <a:chExt cx="2418073" cy="333172"/>
          </a:xfrm>
        </p:grpSpPr>
        <p:pic>
          <p:nvPicPr>
            <p:cNvPr id="31" name="Picture 30">
              <a:extLst>
                <a:ext uri="{FF2B5EF4-FFF2-40B4-BE49-F238E27FC236}">
                  <a16:creationId xmlns:a16="http://schemas.microsoft.com/office/drawing/2014/main" id="{AECCE8DE-2E66-4EDB-B718-572394BAFC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1828" y="55358"/>
              <a:ext cx="860982" cy="273093"/>
            </a:xfrm>
            <a:prstGeom prst="rect">
              <a:avLst/>
            </a:prstGeom>
          </p:spPr>
        </p:pic>
        <p:pic>
          <p:nvPicPr>
            <p:cNvPr id="32" name="Picture 3" descr="NHS 10mm - RGB Blue">
              <a:extLst>
                <a:ext uri="{FF2B5EF4-FFF2-40B4-BE49-F238E27FC236}">
                  <a16:creationId xmlns:a16="http://schemas.microsoft.com/office/drawing/2014/main" id="{7843E064-49F1-4808-B278-482E84DAE7E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1333256" y="55358"/>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ogo&#10;&#10;Description automatically generated">
              <a:extLst>
                <a:ext uri="{FF2B5EF4-FFF2-40B4-BE49-F238E27FC236}">
                  <a16:creationId xmlns:a16="http://schemas.microsoft.com/office/drawing/2014/main" id="{138F1035-F427-40CA-AFED-0D49DB6C56C6}"/>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709716" y="25318"/>
              <a:ext cx="366635" cy="333172"/>
            </a:xfrm>
            <a:prstGeom prst="rect">
              <a:avLst/>
            </a:prstGeom>
          </p:spPr>
        </p:pic>
      </p:grpSp>
      <p:sp>
        <p:nvSpPr>
          <p:cNvPr id="34" name="TextBox 33">
            <a:extLst>
              <a:ext uri="{FF2B5EF4-FFF2-40B4-BE49-F238E27FC236}">
                <a16:creationId xmlns:a16="http://schemas.microsoft.com/office/drawing/2014/main" id="{D56A87FF-C083-4A6A-9F03-AC8723EC3F8C}"/>
              </a:ext>
            </a:extLst>
          </p:cNvPr>
          <p:cNvSpPr txBox="1"/>
          <p:nvPr userDrawn="1"/>
        </p:nvSpPr>
        <p:spPr>
          <a:xfrm>
            <a:off x="8016212" y="-8488"/>
            <a:ext cx="1440000" cy="432000"/>
          </a:xfrm>
          <a:prstGeom prst="rect">
            <a:avLst/>
          </a:prstGeom>
          <a:solidFill>
            <a:srgbClr val="6D276A"/>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Appendix</a:t>
            </a:r>
          </a:p>
        </p:txBody>
      </p:sp>
    </p:spTree>
    <p:extLst>
      <p:ext uri="{BB962C8B-B14F-4D97-AF65-F5344CB8AC3E}">
        <p14:creationId xmlns:p14="http://schemas.microsoft.com/office/powerpoint/2010/main" val="324375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Diagram (long) x 1 box">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5634C67-6B7A-4CE8-8808-F68C16684C68}"/>
              </a:ext>
            </a:extLst>
          </p:cNvPr>
          <p:cNvSpPr/>
          <p:nvPr userDrawn="1"/>
        </p:nvSpPr>
        <p:spPr>
          <a:xfrm>
            <a:off x="-1136" y="5906979"/>
            <a:ext cx="12193135" cy="9510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9320CAEE-B5B1-47DD-8D39-27F174AC0EA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9982200" y="279645"/>
            <a:ext cx="1800403" cy="588148"/>
          </a:xfrm>
          <a:prstGeom prst="rect">
            <a:avLst/>
          </a:prstGeom>
        </p:spPr>
      </p:pic>
      <p:pic>
        <p:nvPicPr>
          <p:cNvPr id="15" name="Picture 3" descr="NHS 10mm - RGB Blue">
            <a:extLst>
              <a:ext uri="{FF2B5EF4-FFF2-40B4-BE49-F238E27FC236}">
                <a16:creationId xmlns:a16="http://schemas.microsoft.com/office/drawing/2014/main" id="{69F5E781-99C4-4D0C-ABFE-5DD76B17667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3823" y="266693"/>
            <a:ext cx="1159567"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Slide Number Placeholder 15">
            <a:extLst>
              <a:ext uri="{FF2B5EF4-FFF2-40B4-BE49-F238E27FC236}">
                <a16:creationId xmlns:a16="http://schemas.microsoft.com/office/drawing/2014/main" id="{AA25B19C-96F7-4DFB-94E8-FD2F04420B38}"/>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7" name="Espace réservé du pied de page 4">
            <a:extLst>
              <a:ext uri="{FF2B5EF4-FFF2-40B4-BE49-F238E27FC236}">
                <a16:creationId xmlns:a16="http://schemas.microsoft.com/office/drawing/2014/main" id="{6F091BAF-E9B6-458B-8B30-6AE60E0C7A17}"/>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Adult Inpatient Survey 2021 | RXR | East Lancashire Hospitals NHS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72306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Espace réservé du pied de page 4">
            <a:extLst>
              <a:ext uri="{FF2B5EF4-FFF2-40B4-BE49-F238E27FC236}">
                <a16:creationId xmlns:a16="http://schemas.microsoft.com/office/drawing/2014/main" id="{3780D6B6-FA2C-484D-92E8-7BCBE8A731B8}"/>
              </a:ext>
            </a:extLst>
          </p:cNvPr>
          <p:cNvSpPr txBox="1">
            <a:spLocks/>
          </p:cNvSpPr>
          <p:nvPr userDrawn="1"/>
        </p:nvSpPr>
        <p:spPr>
          <a:xfrm>
            <a:off x="741600" y="6551318"/>
            <a:ext cx="266098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Adult Inpatient Survey 2021 | RXR | East Lancashire Hospitals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4" r:id="rId2"/>
    <p:sldLayoutId id="2147483649" r:id="rId3"/>
    <p:sldLayoutId id="2147483770" r:id="rId4"/>
    <p:sldLayoutId id="2147483771" r:id="rId5"/>
    <p:sldLayoutId id="2147483772" r:id="rId6"/>
    <p:sldLayoutId id="2147483773" r:id="rId7"/>
    <p:sldLayoutId id="2147483775" r:id="rId8"/>
    <p:sldLayoutId id="214748376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5.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chart" Target="../charts/chart24.xml"/><Relationship Id="rId5" Type="http://schemas.openxmlformats.org/officeDocument/2006/relationships/chart" Target="../charts/chart23.xml"/><Relationship Id="rId4" Type="http://schemas.openxmlformats.org/officeDocument/2006/relationships/chart" Target="../charts/chart22.xml"/></Relationships>
</file>

<file path=ppt/slides/_rels/slide14.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5.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15.xml.rels><?xml version="1.0" encoding="UTF-8" standalone="yes"?>
<Relationships xmlns="http://schemas.openxmlformats.org/package/2006/relationships"><Relationship Id="rId8" Type="http://schemas.openxmlformats.org/officeDocument/2006/relationships/chart" Target="../charts/chart35.xml"/><Relationship Id="rId3" Type="http://schemas.openxmlformats.org/officeDocument/2006/relationships/chart" Target="../charts/chart30.xml"/><Relationship Id="rId7" Type="http://schemas.openxmlformats.org/officeDocument/2006/relationships/chart" Target="../charts/chart3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chart" Target="../charts/chart33.xml"/><Relationship Id="rId5" Type="http://schemas.openxmlformats.org/officeDocument/2006/relationships/chart" Target="../charts/chart32.xml"/><Relationship Id="rId4" Type="http://schemas.openxmlformats.org/officeDocument/2006/relationships/chart" Target="../charts/chart31.xml"/><Relationship Id="rId9" Type="http://schemas.openxmlformats.org/officeDocument/2006/relationships/chart" Target="../charts/chart36.xml"/></Relationships>
</file>

<file path=ppt/slides/_rels/slide16.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chart" Target="../charts/chart37.xml"/><Relationship Id="rId7" Type="http://schemas.openxmlformats.org/officeDocument/2006/relationships/chart" Target="../charts/chart41.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 Id="rId9" Type="http://schemas.openxmlformats.org/officeDocument/2006/relationships/chart" Target="../charts/chart43.xml"/></Relationships>
</file>

<file path=ppt/slides/_rels/slide1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chart" Target="../charts/chart48.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chart" Target="../charts/chart47.xml"/><Relationship Id="rId5" Type="http://schemas.openxmlformats.org/officeDocument/2006/relationships/chart" Target="../charts/chart46.xml"/><Relationship Id="rId4" Type="http://schemas.openxmlformats.org/officeDocument/2006/relationships/chart" Target="../charts/chart45.xml"/></Relationships>
</file>

<file path=ppt/slides/_rels/slide18.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5.xml"/><Relationship Id="rId6" Type="http://schemas.openxmlformats.org/officeDocument/2006/relationships/chart" Target="../charts/chart53.xml"/><Relationship Id="rId5" Type="http://schemas.openxmlformats.org/officeDocument/2006/relationships/chart" Target="../charts/chart52.xml"/><Relationship Id="rId4" Type="http://schemas.openxmlformats.org/officeDocument/2006/relationships/chart" Target="../charts/chart51.xml"/></Relationships>
</file>

<file path=ppt/slides/_rels/slide19.xml.rels><?xml version="1.0" encoding="UTF-8" standalone="yes"?>
<Relationships xmlns="http://schemas.openxmlformats.org/package/2006/relationships"><Relationship Id="rId3" Type="http://schemas.openxmlformats.org/officeDocument/2006/relationships/chart" Target="../charts/chart54.xml"/><Relationship Id="rId7" Type="http://schemas.openxmlformats.org/officeDocument/2006/relationships/chart" Target="../charts/chart58.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chart" Target="../charts/chart57.xml"/><Relationship Id="rId5" Type="http://schemas.openxmlformats.org/officeDocument/2006/relationships/chart" Target="../charts/chart56.xml"/><Relationship Id="rId4" Type="http://schemas.openxmlformats.org/officeDocument/2006/relationships/chart" Target="../charts/chart55.xml"/></Relationships>
</file>

<file path=ppt/slides/_rels/slide2.xml.rels><?xml version="1.0" encoding="UTF-8" standalone="yes"?>
<Relationships xmlns="http://schemas.openxmlformats.org/package/2006/relationships"><Relationship Id="rId13" Type="http://schemas.openxmlformats.org/officeDocument/2006/relationships/slide" Target="slide31.xml"/><Relationship Id="rId18" Type="http://schemas.openxmlformats.org/officeDocument/2006/relationships/slide" Target="slide39.xml"/><Relationship Id="rId26" Type="http://schemas.openxmlformats.org/officeDocument/2006/relationships/slide" Target="slide71.xml"/><Relationship Id="rId3" Type="http://schemas.openxmlformats.org/officeDocument/2006/relationships/slide" Target="slide4.xml"/><Relationship Id="rId21" Type="http://schemas.openxmlformats.org/officeDocument/2006/relationships/slide" Target="slide49.xml"/><Relationship Id="rId34" Type="http://schemas.openxmlformats.org/officeDocument/2006/relationships/slide" Target="slide69.xml"/><Relationship Id="rId7" Type="http://schemas.openxmlformats.org/officeDocument/2006/relationships/slide" Target="slide14.xml"/><Relationship Id="rId12" Type="http://schemas.openxmlformats.org/officeDocument/2006/relationships/slide" Target="slide27.xml"/><Relationship Id="rId17" Type="http://schemas.openxmlformats.org/officeDocument/2006/relationships/slide" Target="slide38.xml"/><Relationship Id="rId25" Type="http://schemas.openxmlformats.org/officeDocument/2006/relationships/slide" Target="slide61.xml"/><Relationship Id="rId33" Type="http://schemas.openxmlformats.org/officeDocument/2006/relationships/slide" Target="slide68.xml"/><Relationship Id="rId2" Type="http://schemas.openxmlformats.org/officeDocument/2006/relationships/notesSlide" Target="../notesSlides/notesSlide2.xml"/><Relationship Id="rId16" Type="http://schemas.openxmlformats.org/officeDocument/2006/relationships/slide" Target="slide37.xml"/><Relationship Id="rId20" Type="http://schemas.openxmlformats.org/officeDocument/2006/relationships/slide" Target="slide47.xml"/><Relationship Id="rId29" Type="http://schemas.openxmlformats.org/officeDocument/2006/relationships/slide" Target="slide64.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slide" Target="slide25.xml"/><Relationship Id="rId24" Type="http://schemas.openxmlformats.org/officeDocument/2006/relationships/slide" Target="slide60.xml"/><Relationship Id="rId32" Type="http://schemas.openxmlformats.org/officeDocument/2006/relationships/slide" Target="slide67.xml"/><Relationship Id="rId5" Type="http://schemas.openxmlformats.org/officeDocument/2006/relationships/slide" Target="slide11.xml"/><Relationship Id="rId15" Type="http://schemas.openxmlformats.org/officeDocument/2006/relationships/slide" Target="slide35.xml"/><Relationship Id="rId23" Type="http://schemas.openxmlformats.org/officeDocument/2006/relationships/slide" Target="slide54.xml"/><Relationship Id="rId28" Type="http://schemas.openxmlformats.org/officeDocument/2006/relationships/slide" Target="slide63.xml"/><Relationship Id="rId10" Type="http://schemas.openxmlformats.org/officeDocument/2006/relationships/slide" Target="slide22.xml"/><Relationship Id="rId19" Type="http://schemas.openxmlformats.org/officeDocument/2006/relationships/slide" Target="slide46.xml"/><Relationship Id="rId31" Type="http://schemas.openxmlformats.org/officeDocument/2006/relationships/slide" Target="slide66.xml"/><Relationship Id="rId4" Type="http://schemas.openxmlformats.org/officeDocument/2006/relationships/slide" Target="slide7.xml"/><Relationship Id="rId9" Type="http://schemas.openxmlformats.org/officeDocument/2006/relationships/slide" Target="slide20.xml"/><Relationship Id="rId14" Type="http://schemas.openxmlformats.org/officeDocument/2006/relationships/slide" Target="slide33.xml"/><Relationship Id="rId22" Type="http://schemas.openxmlformats.org/officeDocument/2006/relationships/slide" Target="slide53.xml"/><Relationship Id="rId27" Type="http://schemas.openxmlformats.org/officeDocument/2006/relationships/slide" Target="slide62.xml"/><Relationship Id="rId30" Type="http://schemas.openxmlformats.org/officeDocument/2006/relationships/slide" Target="slide65.xml"/><Relationship Id="rId8" Type="http://schemas.openxmlformats.org/officeDocument/2006/relationships/slide" Target="slide18.xml"/></Relationships>
</file>

<file path=ppt/slides/_rels/slide20.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5.xml"/><Relationship Id="rId6" Type="http://schemas.openxmlformats.org/officeDocument/2006/relationships/chart" Target="../charts/chart63.xml"/><Relationship Id="rId5" Type="http://schemas.openxmlformats.org/officeDocument/2006/relationships/chart" Target="../charts/chart62.xml"/><Relationship Id="rId4" Type="http://schemas.openxmlformats.org/officeDocument/2006/relationships/chart" Target="../charts/chart61.xml"/></Relationships>
</file>

<file path=ppt/slides/_rels/slide21.xml.rels><?xml version="1.0" encoding="UTF-8" standalone="yes"?>
<Relationships xmlns="http://schemas.openxmlformats.org/package/2006/relationships"><Relationship Id="rId8" Type="http://schemas.openxmlformats.org/officeDocument/2006/relationships/chart" Target="../charts/chart69.xml"/><Relationship Id="rId3" Type="http://schemas.openxmlformats.org/officeDocument/2006/relationships/chart" Target="../charts/chart64.xml"/><Relationship Id="rId7" Type="http://schemas.openxmlformats.org/officeDocument/2006/relationships/chart" Target="../charts/chart68.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chart" Target="../charts/chart67.xml"/><Relationship Id="rId5" Type="http://schemas.openxmlformats.org/officeDocument/2006/relationships/chart" Target="../charts/chart66.xml"/><Relationship Id="rId4" Type="http://schemas.openxmlformats.org/officeDocument/2006/relationships/chart" Target="../charts/chart65.xml"/></Relationships>
</file>

<file path=ppt/slides/_rels/slide22.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chart" Target="../charts/chart70.xml"/><Relationship Id="rId1" Type="http://schemas.openxmlformats.org/officeDocument/2006/relationships/slideLayout" Target="../slideLayouts/slideLayout5.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23.xml.rels><?xml version="1.0" encoding="UTF-8" standalone="yes"?>
<Relationships xmlns="http://schemas.openxmlformats.org/package/2006/relationships"><Relationship Id="rId8" Type="http://schemas.openxmlformats.org/officeDocument/2006/relationships/chart" Target="../charts/chart80.xml"/><Relationship Id="rId3" Type="http://schemas.openxmlformats.org/officeDocument/2006/relationships/chart" Target="../charts/chart75.xml"/><Relationship Id="rId7" Type="http://schemas.openxmlformats.org/officeDocument/2006/relationships/chart" Target="../charts/chart79.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chart" Target="../charts/chart78.xml"/><Relationship Id="rId5" Type="http://schemas.openxmlformats.org/officeDocument/2006/relationships/chart" Target="../charts/chart77.xml"/><Relationship Id="rId4" Type="http://schemas.openxmlformats.org/officeDocument/2006/relationships/chart" Target="../charts/chart76.xml"/><Relationship Id="rId9" Type="http://schemas.openxmlformats.org/officeDocument/2006/relationships/chart" Target="../charts/chart81.xml"/></Relationships>
</file>

<file path=ppt/slides/_rels/slide24.xml.rels><?xml version="1.0" encoding="UTF-8" standalone="yes"?>
<Relationships xmlns="http://schemas.openxmlformats.org/package/2006/relationships"><Relationship Id="rId3" Type="http://schemas.openxmlformats.org/officeDocument/2006/relationships/chart" Target="../charts/chart82.xml"/><Relationship Id="rId7" Type="http://schemas.openxmlformats.org/officeDocument/2006/relationships/chart" Target="../charts/chart8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chart" Target="../charts/chart85.xml"/><Relationship Id="rId5" Type="http://schemas.openxmlformats.org/officeDocument/2006/relationships/chart" Target="../charts/chart84.xml"/><Relationship Id="rId4" Type="http://schemas.openxmlformats.org/officeDocument/2006/relationships/chart" Target="../charts/chart83.xml"/></Relationships>
</file>

<file path=ppt/slides/_rels/slide25.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chart" Target="../charts/chart87.xml"/><Relationship Id="rId1" Type="http://schemas.openxmlformats.org/officeDocument/2006/relationships/slideLayout" Target="../slideLayouts/slideLayout5.xml"/><Relationship Id="rId6" Type="http://schemas.openxmlformats.org/officeDocument/2006/relationships/chart" Target="../charts/chart91.xml"/><Relationship Id="rId5" Type="http://schemas.openxmlformats.org/officeDocument/2006/relationships/chart" Target="../charts/chart90.xml"/><Relationship Id="rId4" Type="http://schemas.openxmlformats.org/officeDocument/2006/relationships/chart" Target="../charts/chart89.xml"/></Relationships>
</file>

<file path=ppt/slides/_rels/slide26.xml.rels><?xml version="1.0" encoding="UTF-8" standalone="yes"?>
<Relationships xmlns="http://schemas.openxmlformats.org/package/2006/relationships"><Relationship Id="rId3" Type="http://schemas.openxmlformats.org/officeDocument/2006/relationships/chart" Target="../charts/chart92.xml"/><Relationship Id="rId7" Type="http://schemas.openxmlformats.org/officeDocument/2006/relationships/chart" Target="../charts/chart96.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chart" Target="../charts/chart95.xml"/><Relationship Id="rId5" Type="http://schemas.openxmlformats.org/officeDocument/2006/relationships/chart" Target="../charts/chart94.xml"/><Relationship Id="rId4" Type="http://schemas.openxmlformats.org/officeDocument/2006/relationships/chart" Target="../charts/chart93.xml"/></Relationships>
</file>

<file path=ppt/slides/_rels/slide27.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5.xml"/><Relationship Id="rId6" Type="http://schemas.openxmlformats.org/officeDocument/2006/relationships/chart" Target="../charts/chart101.xml"/><Relationship Id="rId5" Type="http://schemas.openxmlformats.org/officeDocument/2006/relationships/chart" Target="../charts/chart100.xml"/><Relationship Id="rId4" Type="http://schemas.openxmlformats.org/officeDocument/2006/relationships/chart" Target="../charts/chart99.xml"/></Relationships>
</file>

<file path=ppt/slides/_rels/slide28.xml.rels><?xml version="1.0" encoding="UTF-8" standalone="yes"?>
<Relationships xmlns="http://schemas.openxmlformats.org/package/2006/relationships"><Relationship Id="rId8" Type="http://schemas.openxmlformats.org/officeDocument/2006/relationships/chart" Target="../charts/chart107.xml"/><Relationship Id="rId3" Type="http://schemas.openxmlformats.org/officeDocument/2006/relationships/chart" Target="../charts/chart102.xml"/><Relationship Id="rId7" Type="http://schemas.openxmlformats.org/officeDocument/2006/relationships/chart" Target="../charts/chart106.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chart" Target="../charts/chart105.xml"/><Relationship Id="rId5" Type="http://schemas.openxmlformats.org/officeDocument/2006/relationships/chart" Target="../charts/chart104.xml"/><Relationship Id="rId4" Type="http://schemas.openxmlformats.org/officeDocument/2006/relationships/chart" Target="../charts/chart103.xml"/><Relationship Id="rId9" Type="http://schemas.openxmlformats.org/officeDocument/2006/relationships/chart" Target="../charts/chart108.xml"/></Relationships>
</file>

<file path=ppt/slides/_rels/slide29.xml.rels><?xml version="1.0" encoding="UTF-8" standalone="yes"?>
<Relationships xmlns="http://schemas.openxmlformats.org/package/2006/relationships"><Relationship Id="rId8" Type="http://schemas.openxmlformats.org/officeDocument/2006/relationships/chart" Target="../charts/chart114.xml"/><Relationship Id="rId3" Type="http://schemas.openxmlformats.org/officeDocument/2006/relationships/chart" Target="../charts/chart109.xml"/><Relationship Id="rId7" Type="http://schemas.openxmlformats.org/officeDocument/2006/relationships/chart" Target="../charts/chart113.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 Id="rId9" Type="http://schemas.openxmlformats.org/officeDocument/2006/relationships/chart" Target="../charts/chart1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16.xml"/><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chart" Target="../charts/chart118.xml"/><Relationship Id="rId4" Type="http://schemas.openxmlformats.org/officeDocument/2006/relationships/chart" Target="../charts/chart117.xml"/></Relationships>
</file>

<file path=ppt/slides/_rels/slide31.xml.rels><?xml version="1.0" encoding="UTF-8" standalone="yes"?>
<Relationships xmlns="http://schemas.openxmlformats.org/package/2006/relationships"><Relationship Id="rId3" Type="http://schemas.openxmlformats.org/officeDocument/2006/relationships/chart" Target="../charts/chart120.xml"/><Relationship Id="rId2" Type="http://schemas.openxmlformats.org/officeDocument/2006/relationships/chart" Target="../charts/chart119.xml"/><Relationship Id="rId1" Type="http://schemas.openxmlformats.org/officeDocument/2006/relationships/slideLayout" Target="../slideLayouts/slideLayout5.xml"/><Relationship Id="rId6" Type="http://schemas.openxmlformats.org/officeDocument/2006/relationships/chart" Target="../charts/chart123.xml"/><Relationship Id="rId5" Type="http://schemas.openxmlformats.org/officeDocument/2006/relationships/chart" Target="../charts/chart122.xml"/><Relationship Id="rId4" Type="http://schemas.openxmlformats.org/officeDocument/2006/relationships/chart" Target="../charts/chart121.xml"/></Relationships>
</file>

<file path=ppt/slides/_rels/slide32.xml.rels><?xml version="1.0" encoding="UTF-8" standalone="yes"?>
<Relationships xmlns="http://schemas.openxmlformats.org/package/2006/relationships"><Relationship Id="rId3" Type="http://schemas.openxmlformats.org/officeDocument/2006/relationships/chart" Target="../charts/chart124.xml"/><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chart" Target="../charts/chart126.xml"/><Relationship Id="rId4" Type="http://schemas.openxmlformats.org/officeDocument/2006/relationships/chart" Target="../charts/chart125.xml"/></Relationships>
</file>

<file path=ppt/slides/_rels/slide33.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chart" Target="../charts/chart127.xml"/><Relationship Id="rId1" Type="http://schemas.openxmlformats.org/officeDocument/2006/relationships/slideLayout" Target="../slideLayouts/slideLayout5.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34.xml.rels><?xml version="1.0" encoding="UTF-8" standalone="yes"?>
<Relationships xmlns="http://schemas.openxmlformats.org/package/2006/relationships"><Relationship Id="rId3" Type="http://schemas.openxmlformats.org/officeDocument/2006/relationships/chart" Target="../charts/chart132.xml"/><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chart" Target="../charts/chart134.xml"/><Relationship Id="rId4" Type="http://schemas.openxmlformats.org/officeDocument/2006/relationships/chart" Target="../charts/chart133.xml"/></Relationships>
</file>

<file path=ppt/slides/_rels/slide35.xml.rels><?xml version="1.0" encoding="UTF-8" standalone="yes"?>
<Relationships xmlns="http://schemas.openxmlformats.org/package/2006/relationships"><Relationship Id="rId3" Type="http://schemas.openxmlformats.org/officeDocument/2006/relationships/chart" Target="../charts/chart136.xml"/><Relationship Id="rId2" Type="http://schemas.openxmlformats.org/officeDocument/2006/relationships/chart" Target="../charts/chart135.xml"/><Relationship Id="rId1" Type="http://schemas.openxmlformats.org/officeDocument/2006/relationships/slideLayout" Target="../slideLayouts/slideLayout5.xml"/><Relationship Id="rId6" Type="http://schemas.openxmlformats.org/officeDocument/2006/relationships/chart" Target="../charts/chart139.xml"/><Relationship Id="rId5" Type="http://schemas.openxmlformats.org/officeDocument/2006/relationships/chart" Target="../charts/chart138.xml"/><Relationship Id="rId4" Type="http://schemas.openxmlformats.org/officeDocument/2006/relationships/chart" Target="../charts/chart137.xml"/></Relationships>
</file>

<file path=ppt/slides/_rels/slide36.xml.rels><?xml version="1.0" encoding="UTF-8" standalone="yes"?>
<Relationships xmlns="http://schemas.openxmlformats.org/package/2006/relationships"><Relationship Id="rId3" Type="http://schemas.openxmlformats.org/officeDocument/2006/relationships/chart" Target="../charts/chart140.xm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chart" Target="../charts/chart142.xml"/><Relationship Id="rId4" Type="http://schemas.openxmlformats.org/officeDocument/2006/relationships/chart" Target="../charts/chart14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chart" Target="../charts/chart148.xml"/><Relationship Id="rId3" Type="http://schemas.openxmlformats.org/officeDocument/2006/relationships/chart" Target="../charts/chart143.xml"/><Relationship Id="rId7" Type="http://schemas.openxmlformats.org/officeDocument/2006/relationships/chart" Target="../charts/chart147.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chart" Target="../charts/chart146.xml"/><Relationship Id="rId5" Type="http://schemas.openxmlformats.org/officeDocument/2006/relationships/chart" Target="../charts/chart145.xml"/><Relationship Id="rId4" Type="http://schemas.openxmlformats.org/officeDocument/2006/relationships/chart" Target="../charts/chart144.xml"/><Relationship Id="rId9" Type="http://schemas.openxmlformats.org/officeDocument/2006/relationships/chart" Target="../charts/chart149.xml"/></Relationships>
</file>

<file path=ppt/slides/_rels/slide39.xml.rels><?xml version="1.0" encoding="UTF-8" standalone="yes"?>
<Relationships xmlns="http://schemas.openxmlformats.org/package/2006/relationships"><Relationship Id="rId8" Type="http://schemas.openxmlformats.org/officeDocument/2006/relationships/chart" Target="../charts/chart155.xml"/><Relationship Id="rId3" Type="http://schemas.openxmlformats.org/officeDocument/2006/relationships/chart" Target="../charts/chart150.xml"/><Relationship Id="rId7" Type="http://schemas.openxmlformats.org/officeDocument/2006/relationships/chart" Target="../charts/chart154.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chart" Target="../charts/chart153.xml"/><Relationship Id="rId5" Type="http://schemas.openxmlformats.org/officeDocument/2006/relationships/chart" Target="../charts/chart152.xml"/><Relationship Id="rId4" Type="http://schemas.openxmlformats.org/officeDocument/2006/relationships/chart" Target="../charts/chart151.xml"/><Relationship Id="rId9" Type="http://schemas.openxmlformats.org/officeDocument/2006/relationships/chart" Target="../charts/chart156.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2-adults-inpatients/03-instructions-guidance/2021/Sampling%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8" Type="http://schemas.openxmlformats.org/officeDocument/2006/relationships/chart" Target="../charts/chart162.xml"/><Relationship Id="rId3" Type="http://schemas.openxmlformats.org/officeDocument/2006/relationships/chart" Target="../charts/chart157.xml"/><Relationship Id="rId7" Type="http://schemas.openxmlformats.org/officeDocument/2006/relationships/chart" Target="../charts/chart161.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chart" Target="../charts/chart160.xml"/><Relationship Id="rId5" Type="http://schemas.openxmlformats.org/officeDocument/2006/relationships/chart" Target="../charts/chart159.xml"/><Relationship Id="rId4" Type="http://schemas.openxmlformats.org/officeDocument/2006/relationships/chart" Target="../charts/chart158.xml"/><Relationship Id="rId9" Type="http://schemas.openxmlformats.org/officeDocument/2006/relationships/chart" Target="../charts/chart163.xml"/></Relationships>
</file>

<file path=ppt/slides/_rels/slide41.xml.rels><?xml version="1.0" encoding="UTF-8" standalone="yes"?>
<Relationships xmlns="http://schemas.openxmlformats.org/package/2006/relationships"><Relationship Id="rId8" Type="http://schemas.openxmlformats.org/officeDocument/2006/relationships/chart" Target="../charts/chart169.xml"/><Relationship Id="rId3" Type="http://schemas.openxmlformats.org/officeDocument/2006/relationships/chart" Target="../charts/chart164.xml"/><Relationship Id="rId7" Type="http://schemas.openxmlformats.org/officeDocument/2006/relationships/chart" Target="../charts/chart168.xml"/><Relationship Id="rId2" Type="http://schemas.openxmlformats.org/officeDocument/2006/relationships/notesSlide" Target="../notesSlides/notesSlide31.xml"/><Relationship Id="rId1" Type="http://schemas.openxmlformats.org/officeDocument/2006/relationships/slideLayout" Target="../slideLayouts/slideLayout6.xml"/><Relationship Id="rId6" Type="http://schemas.openxmlformats.org/officeDocument/2006/relationships/chart" Target="../charts/chart167.xml"/><Relationship Id="rId5" Type="http://schemas.openxmlformats.org/officeDocument/2006/relationships/chart" Target="../charts/chart166.xml"/><Relationship Id="rId4" Type="http://schemas.openxmlformats.org/officeDocument/2006/relationships/chart" Target="../charts/chart165.xml"/><Relationship Id="rId9" Type="http://schemas.openxmlformats.org/officeDocument/2006/relationships/chart" Target="../charts/chart170.xml"/></Relationships>
</file>

<file path=ppt/slides/_rels/slide42.xml.rels><?xml version="1.0" encoding="UTF-8" standalone="yes"?>
<Relationships xmlns="http://schemas.openxmlformats.org/package/2006/relationships"><Relationship Id="rId8" Type="http://schemas.openxmlformats.org/officeDocument/2006/relationships/chart" Target="../charts/chart176.xml"/><Relationship Id="rId3" Type="http://schemas.openxmlformats.org/officeDocument/2006/relationships/chart" Target="../charts/chart171.xml"/><Relationship Id="rId7" Type="http://schemas.openxmlformats.org/officeDocument/2006/relationships/chart" Target="../charts/chart175.xm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chart" Target="../charts/chart174.xml"/><Relationship Id="rId5" Type="http://schemas.openxmlformats.org/officeDocument/2006/relationships/chart" Target="../charts/chart173.xml"/><Relationship Id="rId4" Type="http://schemas.openxmlformats.org/officeDocument/2006/relationships/chart" Target="../charts/chart172.xml"/><Relationship Id="rId9" Type="http://schemas.openxmlformats.org/officeDocument/2006/relationships/chart" Target="../charts/chart177.xml"/></Relationships>
</file>

<file path=ppt/slides/_rels/slide43.xml.rels><?xml version="1.0" encoding="UTF-8" standalone="yes"?>
<Relationships xmlns="http://schemas.openxmlformats.org/package/2006/relationships"><Relationship Id="rId8" Type="http://schemas.openxmlformats.org/officeDocument/2006/relationships/chart" Target="../charts/chart183.xml"/><Relationship Id="rId3" Type="http://schemas.openxmlformats.org/officeDocument/2006/relationships/chart" Target="../charts/chart178.xml"/><Relationship Id="rId7" Type="http://schemas.openxmlformats.org/officeDocument/2006/relationships/chart" Target="../charts/chart182.xm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chart" Target="../charts/chart181.xml"/><Relationship Id="rId5" Type="http://schemas.openxmlformats.org/officeDocument/2006/relationships/chart" Target="../charts/chart180.xml"/><Relationship Id="rId4" Type="http://schemas.openxmlformats.org/officeDocument/2006/relationships/chart" Target="../charts/chart179.xml"/><Relationship Id="rId9" Type="http://schemas.openxmlformats.org/officeDocument/2006/relationships/chart" Target="../charts/chart184.xml"/></Relationships>
</file>

<file path=ppt/slides/_rels/slide44.xml.rels><?xml version="1.0" encoding="UTF-8" standalone="yes"?>
<Relationships xmlns="http://schemas.openxmlformats.org/package/2006/relationships"><Relationship Id="rId8" Type="http://schemas.openxmlformats.org/officeDocument/2006/relationships/chart" Target="../charts/chart190.xml"/><Relationship Id="rId3" Type="http://schemas.openxmlformats.org/officeDocument/2006/relationships/chart" Target="../charts/chart185.xml"/><Relationship Id="rId7" Type="http://schemas.openxmlformats.org/officeDocument/2006/relationships/chart" Target="../charts/chart189.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chart" Target="../charts/chart188.xml"/><Relationship Id="rId5" Type="http://schemas.openxmlformats.org/officeDocument/2006/relationships/chart" Target="../charts/chart187.xml"/><Relationship Id="rId4" Type="http://schemas.openxmlformats.org/officeDocument/2006/relationships/chart" Target="../charts/chart186.xml"/><Relationship Id="rId9" Type="http://schemas.openxmlformats.org/officeDocument/2006/relationships/chart" Target="../charts/chart191.xml"/></Relationships>
</file>

<file path=ppt/slides/_rels/slide45.xml.rels><?xml version="1.0" encoding="UTF-8" standalone="yes"?>
<Relationships xmlns="http://schemas.openxmlformats.org/package/2006/relationships"><Relationship Id="rId8" Type="http://schemas.openxmlformats.org/officeDocument/2006/relationships/chart" Target="../charts/chart197.xml"/><Relationship Id="rId3" Type="http://schemas.openxmlformats.org/officeDocument/2006/relationships/chart" Target="../charts/chart192.xml"/><Relationship Id="rId7" Type="http://schemas.openxmlformats.org/officeDocument/2006/relationships/chart" Target="../charts/chart196.xm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chart" Target="../charts/chart195.xml"/><Relationship Id="rId5" Type="http://schemas.openxmlformats.org/officeDocument/2006/relationships/chart" Target="../charts/chart194.xml"/><Relationship Id="rId4" Type="http://schemas.openxmlformats.org/officeDocument/2006/relationships/chart" Target="../charts/chart193.xml"/><Relationship Id="rId9" Type="http://schemas.openxmlformats.org/officeDocument/2006/relationships/chart" Target="../charts/chart198.xml"/></Relationships>
</file>

<file path=ppt/slides/_rels/slide46.xml.rels><?xml version="1.0" encoding="UTF-8" standalone="yes"?>
<Relationships xmlns="http://schemas.openxmlformats.org/package/2006/relationships"><Relationship Id="rId8" Type="http://schemas.openxmlformats.org/officeDocument/2006/relationships/chart" Target="../charts/chart204.xml"/><Relationship Id="rId3" Type="http://schemas.openxmlformats.org/officeDocument/2006/relationships/chart" Target="../charts/chart199.xml"/><Relationship Id="rId7" Type="http://schemas.openxmlformats.org/officeDocument/2006/relationships/chart" Target="../charts/chart20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202.xml"/><Relationship Id="rId5" Type="http://schemas.openxmlformats.org/officeDocument/2006/relationships/chart" Target="../charts/chart201.xml"/><Relationship Id="rId4" Type="http://schemas.openxmlformats.org/officeDocument/2006/relationships/chart" Target="../charts/chart200.xml"/><Relationship Id="rId9" Type="http://schemas.openxmlformats.org/officeDocument/2006/relationships/chart" Target="../charts/chart205.xml"/></Relationships>
</file>

<file path=ppt/slides/_rels/slide47.xml.rels><?xml version="1.0" encoding="UTF-8" standalone="yes"?>
<Relationships xmlns="http://schemas.openxmlformats.org/package/2006/relationships"><Relationship Id="rId8" Type="http://schemas.openxmlformats.org/officeDocument/2006/relationships/chart" Target="../charts/chart211.xml"/><Relationship Id="rId3" Type="http://schemas.openxmlformats.org/officeDocument/2006/relationships/chart" Target="../charts/chart206.xml"/><Relationship Id="rId7" Type="http://schemas.openxmlformats.org/officeDocument/2006/relationships/chart" Target="../charts/chart210.xm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chart" Target="../charts/chart209.xml"/><Relationship Id="rId5" Type="http://schemas.openxmlformats.org/officeDocument/2006/relationships/chart" Target="../charts/chart208.xml"/><Relationship Id="rId4" Type="http://schemas.openxmlformats.org/officeDocument/2006/relationships/chart" Target="../charts/chart207.xml"/><Relationship Id="rId9" Type="http://schemas.openxmlformats.org/officeDocument/2006/relationships/chart" Target="../charts/chart212.xml"/></Relationships>
</file>

<file path=ppt/slides/_rels/slide48.xml.rels><?xml version="1.0" encoding="UTF-8" standalone="yes"?>
<Relationships xmlns="http://schemas.openxmlformats.org/package/2006/relationships"><Relationship Id="rId8" Type="http://schemas.openxmlformats.org/officeDocument/2006/relationships/chart" Target="../charts/chart218.xml"/><Relationship Id="rId3" Type="http://schemas.openxmlformats.org/officeDocument/2006/relationships/chart" Target="../charts/chart213.xml"/><Relationship Id="rId7" Type="http://schemas.openxmlformats.org/officeDocument/2006/relationships/chart" Target="../charts/chart217.xm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chart" Target="../charts/chart216.xml"/><Relationship Id="rId5" Type="http://schemas.openxmlformats.org/officeDocument/2006/relationships/chart" Target="../charts/chart215.xml"/><Relationship Id="rId4" Type="http://schemas.openxmlformats.org/officeDocument/2006/relationships/chart" Target="../charts/chart214.xml"/><Relationship Id="rId9" Type="http://schemas.openxmlformats.org/officeDocument/2006/relationships/chart" Target="../charts/chart219.xml"/></Relationships>
</file>

<file path=ppt/slides/_rels/slide49.xml.rels><?xml version="1.0" encoding="UTF-8" standalone="yes"?>
<Relationships xmlns="http://schemas.openxmlformats.org/package/2006/relationships"><Relationship Id="rId8" Type="http://schemas.openxmlformats.org/officeDocument/2006/relationships/chart" Target="../charts/chart225.xml"/><Relationship Id="rId3" Type="http://schemas.openxmlformats.org/officeDocument/2006/relationships/chart" Target="../charts/chart220.xml"/><Relationship Id="rId7" Type="http://schemas.openxmlformats.org/officeDocument/2006/relationships/chart" Target="../charts/chart224.xml"/><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chart" Target="../charts/chart223.xml"/><Relationship Id="rId5" Type="http://schemas.openxmlformats.org/officeDocument/2006/relationships/chart" Target="../charts/chart222.xml"/><Relationship Id="rId4" Type="http://schemas.openxmlformats.org/officeDocument/2006/relationships/chart" Target="../charts/chart221.xml"/><Relationship Id="rId9" Type="http://schemas.openxmlformats.org/officeDocument/2006/relationships/chart" Target="../charts/chart226.xml"/></Relationships>
</file>

<file path=ppt/slides/_rels/slide5.xml.rels><?xml version="1.0" encoding="UTF-8" standalone="yes"?>
<Relationships xmlns="http://schemas.openxmlformats.org/package/2006/relationships"><Relationship Id="rId3" Type="http://schemas.openxmlformats.org/officeDocument/2006/relationships/slide" Target="slide77.xm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nhssurveys.org/surveys/survey/02-adults-inpatients/year/2021/" TargetMode="External"/></Relationships>
</file>

<file path=ppt/slides/_rels/slide50.xml.rels><?xml version="1.0" encoding="UTF-8" standalone="yes"?>
<Relationships xmlns="http://schemas.openxmlformats.org/package/2006/relationships"><Relationship Id="rId8" Type="http://schemas.openxmlformats.org/officeDocument/2006/relationships/chart" Target="../charts/chart232.xml"/><Relationship Id="rId3" Type="http://schemas.openxmlformats.org/officeDocument/2006/relationships/chart" Target="../charts/chart227.xml"/><Relationship Id="rId7" Type="http://schemas.openxmlformats.org/officeDocument/2006/relationships/chart" Target="../charts/chart231.xm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chart" Target="../charts/chart230.xml"/><Relationship Id="rId5" Type="http://schemas.openxmlformats.org/officeDocument/2006/relationships/chart" Target="../charts/chart229.xml"/><Relationship Id="rId4" Type="http://schemas.openxmlformats.org/officeDocument/2006/relationships/chart" Target="../charts/chart228.xml"/><Relationship Id="rId9" Type="http://schemas.openxmlformats.org/officeDocument/2006/relationships/chart" Target="../charts/chart233.xml"/></Relationships>
</file>

<file path=ppt/slides/_rels/slide51.xml.rels><?xml version="1.0" encoding="UTF-8" standalone="yes"?>
<Relationships xmlns="http://schemas.openxmlformats.org/package/2006/relationships"><Relationship Id="rId8" Type="http://schemas.openxmlformats.org/officeDocument/2006/relationships/chart" Target="../charts/chart239.xml"/><Relationship Id="rId3" Type="http://schemas.openxmlformats.org/officeDocument/2006/relationships/chart" Target="../charts/chart234.xml"/><Relationship Id="rId7" Type="http://schemas.openxmlformats.org/officeDocument/2006/relationships/chart" Target="../charts/chart238.xml"/><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chart" Target="../charts/chart237.xml"/><Relationship Id="rId5" Type="http://schemas.openxmlformats.org/officeDocument/2006/relationships/chart" Target="../charts/chart236.xml"/><Relationship Id="rId4" Type="http://schemas.openxmlformats.org/officeDocument/2006/relationships/chart" Target="../charts/chart235.xml"/><Relationship Id="rId9" Type="http://schemas.openxmlformats.org/officeDocument/2006/relationships/chart" Target="../charts/chart240.xml"/></Relationships>
</file>

<file path=ppt/slides/_rels/slide52.xml.rels><?xml version="1.0" encoding="UTF-8" standalone="yes"?>
<Relationships xmlns="http://schemas.openxmlformats.org/package/2006/relationships"><Relationship Id="rId8" Type="http://schemas.openxmlformats.org/officeDocument/2006/relationships/chart" Target="../charts/chart246.xml"/><Relationship Id="rId3" Type="http://schemas.openxmlformats.org/officeDocument/2006/relationships/chart" Target="../charts/chart241.xml"/><Relationship Id="rId7" Type="http://schemas.openxmlformats.org/officeDocument/2006/relationships/chart" Target="../charts/chart245.xml"/><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chart" Target="../charts/chart244.xml"/><Relationship Id="rId5" Type="http://schemas.openxmlformats.org/officeDocument/2006/relationships/chart" Target="../charts/chart243.xml"/><Relationship Id="rId4" Type="http://schemas.openxmlformats.org/officeDocument/2006/relationships/chart" Target="../charts/chart242.xml"/><Relationship Id="rId9" Type="http://schemas.openxmlformats.org/officeDocument/2006/relationships/chart" Target="../charts/chart247.xml"/></Relationships>
</file>

<file path=ppt/slides/_rels/slide53.xml.rels><?xml version="1.0" encoding="UTF-8" standalone="yes"?>
<Relationships xmlns="http://schemas.openxmlformats.org/package/2006/relationships"><Relationship Id="rId8" Type="http://schemas.openxmlformats.org/officeDocument/2006/relationships/chart" Target="../charts/chart253.xml"/><Relationship Id="rId3" Type="http://schemas.openxmlformats.org/officeDocument/2006/relationships/chart" Target="../charts/chart248.xml"/><Relationship Id="rId7" Type="http://schemas.openxmlformats.org/officeDocument/2006/relationships/chart" Target="../charts/chart252.xml"/><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chart" Target="../charts/chart251.xml"/><Relationship Id="rId5" Type="http://schemas.openxmlformats.org/officeDocument/2006/relationships/chart" Target="../charts/chart250.xml"/><Relationship Id="rId4" Type="http://schemas.openxmlformats.org/officeDocument/2006/relationships/chart" Target="../charts/chart249.xml"/><Relationship Id="rId9" Type="http://schemas.openxmlformats.org/officeDocument/2006/relationships/chart" Target="../charts/chart254.xml"/></Relationships>
</file>

<file path=ppt/slides/_rels/slide54.xml.rels><?xml version="1.0" encoding="UTF-8" standalone="yes"?>
<Relationships xmlns="http://schemas.openxmlformats.org/package/2006/relationships"><Relationship Id="rId8" Type="http://schemas.openxmlformats.org/officeDocument/2006/relationships/chart" Target="../charts/chart260.xml"/><Relationship Id="rId3" Type="http://schemas.openxmlformats.org/officeDocument/2006/relationships/chart" Target="../charts/chart255.xml"/><Relationship Id="rId7" Type="http://schemas.openxmlformats.org/officeDocument/2006/relationships/chart" Target="../charts/chart259.xml"/><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chart" Target="../charts/chart258.xml"/><Relationship Id="rId5" Type="http://schemas.openxmlformats.org/officeDocument/2006/relationships/chart" Target="../charts/chart257.xml"/><Relationship Id="rId4" Type="http://schemas.openxmlformats.org/officeDocument/2006/relationships/chart" Target="../charts/chart256.xml"/><Relationship Id="rId9" Type="http://schemas.openxmlformats.org/officeDocument/2006/relationships/chart" Target="../charts/chart261.xml"/></Relationships>
</file>

<file path=ppt/slides/_rels/slide55.xml.rels><?xml version="1.0" encoding="UTF-8" standalone="yes"?>
<Relationships xmlns="http://schemas.openxmlformats.org/package/2006/relationships"><Relationship Id="rId8" Type="http://schemas.openxmlformats.org/officeDocument/2006/relationships/chart" Target="../charts/chart267.xml"/><Relationship Id="rId3" Type="http://schemas.openxmlformats.org/officeDocument/2006/relationships/chart" Target="../charts/chart262.xml"/><Relationship Id="rId7" Type="http://schemas.openxmlformats.org/officeDocument/2006/relationships/chart" Target="../charts/chart266.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chart" Target="../charts/chart265.xml"/><Relationship Id="rId5" Type="http://schemas.openxmlformats.org/officeDocument/2006/relationships/chart" Target="../charts/chart264.xml"/><Relationship Id="rId4" Type="http://schemas.openxmlformats.org/officeDocument/2006/relationships/chart" Target="../charts/chart263.xml"/><Relationship Id="rId9" Type="http://schemas.openxmlformats.org/officeDocument/2006/relationships/chart" Target="../charts/chart268.xml"/></Relationships>
</file>

<file path=ppt/slides/_rels/slide56.xml.rels><?xml version="1.0" encoding="UTF-8" standalone="yes"?>
<Relationships xmlns="http://schemas.openxmlformats.org/package/2006/relationships"><Relationship Id="rId8" Type="http://schemas.openxmlformats.org/officeDocument/2006/relationships/chart" Target="../charts/chart274.xml"/><Relationship Id="rId3" Type="http://schemas.openxmlformats.org/officeDocument/2006/relationships/chart" Target="../charts/chart269.xml"/><Relationship Id="rId7" Type="http://schemas.openxmlformats.org/officeDocument/2006/relationships/chart" Target="../charts/chart273.xml"/><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chart" Target="../charts/chart272.xml"/><Relationship Id="rId5" Type="http://schemas.openxmlformats.org/officeDocument/2006/relationships/chart" Target="../charts/chart271.xml"/><Relationship Id="rId4" Type="http://schemas.openxmlformats.org/officeDocument/2006/relationships/chart" Target="../charts/chart270.xml"/><Relationship Id="rId9" Type="http://schemas.openxmlformats.org/officeDocument/2006/relationships/chart" Target="../charts/chart275.xml"/></Relationships>
</file>

<file path=ppt/slides/_rels/slide57.xml.rels><?xml version="1.0" encoding="UTF-8" standalone="yes"?>
<Relationships xmlns="http://schemas.openxmlformats.org/package/2006/relationships"><Relationship Id="rId8" Type="http://schemas.openxmlformats.org/officeDocument/2006/relationships/chart" Target="../charts/chart281.xml"/><Relationship Id="rId3" Type="http://schemas.openxmlformats.org/officeDocument/2006/relationships/chart" Target="../charts/chart276.xml"/><Relationship Id="rId7" Type="http://schemas.openxmlformats.org/officeDocument/2006/relationships/chart" Target="../charts/chart280.xml"/><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chart" Target="../charts/chart279.xml"/><Relationship Id="rId5" Type="http://schemas.openxmlformats.org/officeDocument/2006/relationships/chart" Target="../charts/chart278.xml"/><Relationship Id="rId4" Type="http://schemas.openxmlformats.org/officeDocument/2006/relationships/chart" Target="../charts/chart277.xml"/><Relationship Id="rId9" Type="http://schemas.openxmlformats.org/officeDocument/2006/relationships/chart" Target="../charts/chart282.xml"/></Relationships>
</file>

<file path=ppt/slides/_rels/slide58.xml.rels><?xml version="1.0" encoding="UTF-8" standalone="yes"?>
<Relationships xmlns="http://schemas.openxmlformats.org/package/2006/relationships"><Relationship Id="rId8" Type="http://schemas.openxmlformats.org/officeDocument/2006/relationships/chart" Target="../charts/chart288.xml"/><Relationship Id="rId3" Type="http://schemas.openxmlformats.org/officeDocument/2006/relationships/chart" Target="../charts/chart283.xml"/><Relationship Id="rId7" Type="http://schemas.openxmlformats.org/officeDocument/2006/relationships/chart" Target="../charts/chart287.xml"/><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chart" Target="../charts/chart286.xml"/><Relationship Id="rId5" Type="http://schemas.openxmlformats.org/officeDocument/2006/relationships/chart" Target="../charts/chart285.xml"/><Relationship Id="rId4" Type="http://schemas.openxmlformats.org/officeDocument/2006/relationships/chart" Target="../charts/chart284.xml"/><Relationship Id="rId9" Type="http://schemas.openxmlformats.org/officeDocument/2006/relationships/chart" Target="../charts/chart289.xml"/></Relationships>
</file>

<file path=ppt/slides/_rels/slide59.xml.rels><?xml version="1.0" encoding="UTF-8" standalone="yes"?>
<Relationships xmlns="http://schemas.openxmlformats.org/package/2006/relationships"><Relationship Id="rId8" Type="http://schemas.openxmlformats.org/officeDocument/2006/relationships/chart" Target="../charts/chart295.xml"/><Relationship Id="rId3" Type="http://schemas.openxmlformats.org/officeDocument/2006/relationships/chart" Target="../charts/chart290.xml"/><Relationship Id="rId7" Type="http://schemas.openxmlformats.org/officeDocument/2006/relationships/chart" Target="../charts/chart294.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chart" Target="../charts/chart293.xml"/><Relationship Id="rId5" Type="http://schemas.openxmlformats.org/officeDocument/2006/relationships/chart" Target="../charts/chart292.xml"/><Relationship Id="rId4" Type="http://schemas.openxmlformats.org/officeDocument/2006/relationships/chart" Target="../charts/chart291.xml"/><Relationship Id="rId9" Type="http://schemas.openxmlformats.org/officeDocument/2006/relationships/chart" Target="../charts/chart296.xml"/></Relationships>
</file>

<file path=ppt/slides/_rels/slide6.xml.rels><?xml version="1.0" encoding="UTF-8" standalone="yes"?>
<Relationships xmlns="http://schemas.openxmlformats.org/package/2006/relationships"><Relationship Id="rId3" Type="http://schemas.openxmlformats.org/officeDocument/2006/relationships/slide" Target="slide77.xml"/><Relationship Id="rId7" Type="http://schemas.openxmlformats.org/officeDocument/2006/relationships/hyperlink" Target="http://www.cqc.org.uk/what-we-do/how-we-use-information/monitoring-nhs-acute-hospitals"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2-adults-inpatients/year/2021/" TargetMode="External"/><Relationship Id="rId4" Type="http://schemas.openxmlformats.org/officeDocument/2006/relationships/hyperlink" Target="http://www.cqc.org.uk/inpatientsurvey" TargetMode="External"/></Relationships>
</file>

<file path=ppt/slides/_rels/slide60.xml.rels><?xml version="1.0" encoding="UTF-8" standalone="yes"?>
<Relationships xmlns="http://schemas.openxmlformats.org/package/2006/relationships"><Relationship Id="rId8" Type="http://schemas.openxmlformats.org/officeDocument/2006/relationships/chart" Target="../charts/chart302.xml"/><Relationship Id="rId3" Type="http://schemas.openxmlformats.org/officeDocument/2006/relationships/chart" Target="../charts/chart297.xml"/><Relationship Id="rId7" Type="http://schemas.openxmlformats.org/officeDocument/2006/relationships/chart" Target="../charts/chart301.xml"/><Relationship Id="rId2" Type="http://schemas.openxmlformats.org/officeDocument/2006/relationships/notesSlide" Target="../notesSlides/notesSlide50.xml"/><Relationship Id="rId1" Type="http://schemas.openxmlformats.org/officeDocument/2006/relationships/slideLayout" Target="../slideLayouts/slideLayout6.xml"/><Relationship Id="rId6" Type="http://schemas.openxmlformats.org/officeDocument/2006/relationships/chart" Target="../charts/chart300.xml"/><Relationship Id="rId5" Type="http://schemas.openxmlformats.org/officeDocument/2006/relationships/chart" Target="../charts/chart299.xml"/><Relationship Id="rId4" Type="http://schemas.openxmlformats.org/officeDocument/2006/relationships/chart" Target="../charts/chart298.xml"/><Relationship Id="rId9" Type="http://schemas.openxmlformats.org/officeDocument/2006/relationships/chart" Target="../charts/chart303.xml"/></Relationships>
</file>

<file path=ppt/slides/_rels/slide61.xml.rels><?xml version="1.0" encoding="UTF-8" standalone="yes"?>
<Relationships xmlns="http://schemas.openxmlformats.org/package/2006/relationships"><Relationship Id="rId3" Type="http://schemas.openxmlformats.org/officeDocument/2006/relationships/chart" Target="../charts/chart304.xml"/><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chart" Target="../charts/chart307.xml"/><Relationship Id="rId5" Type="http://schemas.openxmlformats.org/officeDocument/2006/relationships/chart" Target="../charts/chart306.xml"/><Relationship Id="rId4" Type="http://schemas.openxmlformats.org/officeDocument/2006/relationships/chart" Target="../charts/chart30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308.xm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309.xml"/></Relationships>
</file>

<file path=ppt/slides/_rels/slide64.xml.rels><?xml version="1.0" encoding="UTF-8" standalone="yes"?>
<Relationships xmlns="http://schemas.openxmlformats.org/package/2006/relationships"><Relationship Id="rId3" Type="http://schemas.openxmlformats.org/officeDocument/2006/relationships/chart" Target="../charts/chart310.xml"/><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chart" Target="../charts/chart311.xml"/></Relationships>
</file>

<file path=ppt/slides/_rels/slide65.xml.rels><?xml version="1.0" encoding="UTF-8" standalone="yes"?>
<Relationships xmlns="http://schemas.openxmlformats.org/package/2006/relationships"><Relationship Id="rId3" Type="http://schemas.openxmlformats.org/officeDocument/2006/relationships/chart" Target="../charts/chart312.xml"/><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chart" Target="../charts/chart314.xml"/><Relationship Id="rId4" Type="http://schemas.openxmlformats.org/officeDocument/2006/relationships/chart" Target="../charts/chart313.xml"/></Relationships>
</file>

<file path=ppt/slides/_rels/slide66.xml.rels><?xml version="1.0" encoding="UTF-8" standalone="yes"?>
<Relationships xmlns="http://schemas.openxmlformats.org/package/2006/relationships"><Relationship Id="rId3" Type="http://schemas.openxmlformats.org/officeDocument/2006/relationships/chart" Target="../charts/chart315.xml"/><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316.xml"/></Relationships>
</file>

<file path=ppt/slides/_rels/slide67.xml.rels><?xml version="1.0" encoding="UTF-8" standalone="yes"?>
<Relationships xmlns="http://schemas.openxmlformats.org/package/2006/relationships"><Relationship Id="rId3" Type="http://schemas.openxmlformats.org/officeDocument/2006/relationships/chart" Target="../charts/chart317.xml"/><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chart" Target="../charts/chart318.xml"/></Relationships>
</file>

<file path=ppt/slides/_rels/slide68.xml.rels><?xml version="1.0" encoding="UTF-8" standalone="yes"?>
<Relationships xmlns="http://schemas.openxmlformats.org/package/2006/relationships"><Relationship Id="rId3" Type="http://schemas.openxmlformats.org/officeDocument/2006/relationships/chart" Target="../charts/chart319.xml"/><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320.xml"/></Relationships>
</file>

<file path=ppt/slides/_rels/slide69.xml.rels><?xml version="1.0" encoding="UTF-8" standalone="yes"?>
<Relationships xmlns="http://schemas.openxmlformats.org/package/2006/relationships"><Relationship Id="rId3" Type="http://schemas.openxmlformats.org/officeDocument/2006/relationships/chart" Target="../charts/chart321.xml"/><Relationship Id="rId7" Type="http://schemas.openxmlformats.org/officeDocument/2006/relationships/chart" Target="../charts/chart325.xm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chart" Target="../charts/chart324.xml"/><Relationship Id="rId5" Type="http://schemas.openxmlformats.org/officeDocument/2006/relationships/chart" Target="../charts/chart323.xml"/><Relationship Id="rId4" Type="http://schemas.openxmlformats.org/officeDocument/2006/relationships/chart" Target="../charts/chart32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mailto:InpatientCoordination@ipsos.co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chart" Target="../charts/chart326.xml"/><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chart" Target="../charts/chart327.xml"/><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chart" Target="../charts/chart328.xml"/><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chart" Target="../charts/chart329.xml"/><Relationship Id="rId2" Type="http://schemas.openxmlformats.org/officeDocument/2006/relationships/notesSlide" Target="../notesSlides/notesSlide65.xml"/><Relationship Id="rId1" Type="http://schemas.openxmlformats.org/officeDocument/2006/relationships/slideLayout" Target="../slideLayouts/slideLayout8.xml"/><Relationship Id="rId4" Type="http://schemas.openxmlformats.org/officeDocument/2006/relationships/chart" Target="../charts/chart330.xml"/></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6.xml"/><Relationship Id="rId1" Type="http://schemas.openxmlformats.org/officeDocument/2006/relationships/slideLayout" Target="../slideLayouts/slideLayout9.xml"/><Relationship Id="rId5" Type="http://schemas.openxmlformats.org/officeDocument/2006/relationships/chart" Target="../charts/chart332.xml"/><Relationship Id="rId4" Type="http://schemas.openxmlformats.org/officeDocument/2006/relationships/chart" Target="../charts/char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78.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3" Type="http://schemas.openxmlformats.org/officeDocument/2006/relationships/hyperlink" Target="https://nhssurveys.org/surveys/survey/02-adults-inpatients/year/2021/" TargetMode="External"/><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12"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chart" Target="../charts/chart4.xml"/><Relationship Id="rId11" Type="http://schemas.openxmlformats.org/officeDocument/2006/relationships/image" Target="../media/image8.png"/><Relationship Id="rId5" Type="http://schemas.openxmlformats.org/officeDocument/2006/relationships/chart" Target="../charts/chart3.xml"/><Relationship Id="rId10" Type="http://schemas.openxmlformats.org/officeDocument/2006/relationships/chart" Target="../charts/chart8.xml"/><Relationship Id="rId4" Type="http://schemas.openxmlformats.org/officeDocument/2006/relationships/chart" Target="../charts/chart2.xml"/><Relationship Id="rId9"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slide" Target="slide75.xml"/><Relationship Id="rId5" Type="http://schemas.openxmlformats.org/officeDocument/2006/relationships/slide" Target="slide7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 uri="{C183D7F6-B498-43B3-948B-1728B52AA6E4}">
                <adec:decorative xmlns:adec="http://schemas.microsoft.com/office/drawing/2017/decorative" val="0"/>
              </a:ext>
            </a:extLst>
          </p:cNvPr>
          <p:cNvSpPr>
            <a:spLocks noGrp="1"/>
          </p:cNvSpPr>
          <p:nvPr>
            <p:ph type="title"/>
          </p:nvPr>
        </p:nvSpPr>
        <p:spPr>
          <a:xfrm>
            <a:off x="711675" y="3796101"/>
            <a:ext cx="10623081" cy="443198"/>
          </a:xfrm>
        </p:spPr>
        <p:txBody>
          <a:bodyPr/>
          <a:lstStyle/>
          <a:p>
            <a:r>
              <a:rPr lang="en-GB" sz="3200" dirty="0">
                <a:latin typeface="Arial" panose="020B0604020202020204" pitchFamily="34" charset="0"/>
                <a:cs typeface="Arial" panose="020B0604020202020204" pitchFamily="34" charset="0"/>
              </a:rPr>
              <a:t>East Lancashire Hospitals NHS Trust</a:t>
            </a:r>
          </a:p>
        </p:txBody>
      </p:sp>
      <p:sp>
        <p:nvSpPr>
          <p:cNvPr id="8" name="Title 4">
            <a:extLst>
              <a:ext uri="{FF2B5EF4-FFF2-40B4-BE49-F238E27FC236}">
                <a16:creationId xmlns:a16="http://schemas.microsoft.com/office/drawing/2014/main" id="{DC588BF7-52C9-4FF7-9C7F-26C2F2D4117E}"/>
              </a:ext>
            </a:extLst>
          </p:cNvPr>
          <p:cNvSpPr txBox="1">
            <a:spLocks/>
          </p:cNvSpPr>
          <p:nvPr/>
        </p:nvSpPr>
        <p:spPr>
          <a:xfrm>
            <a:off x="711675" y="2201554"/>
            <a:ext cx="10270873" cy="1107996"/>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GB" sz="4000" dirty="0"/>
              <a:t>NHS Adult Inpatient Survey 2021</a:t>
            </a:r>
            <a:br>
              <a:rPr lang="en-GB" sz="4000" dirty="0"/>
            </a:br>
            <a:r>
              <a:rPr lang="en-GB" sz="4000" dirty="0"/>
              <a:t>Benchmark Report</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lide Number Placeholder 1">
            <a:extLst>
              <a:ext uri="{FF2B5EF4-FFF2-40B4-BE49-F238E27FC236}">
                <a16:creationId xmlns:a16="http://schemas.microsoft.com/office/drawing/2014/main" id="{6CBC387C-3133-4372-99EE-D99E88DBAD5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4" name="Rectangle 53">
            <a:extLst>
              <a:ext uri="{FF2B5EF4-FFF2-40B4-BE49-F238E27FC236}">
                <a16:creationId xmlns:a16="http://schemas.microsoft.com/office/drawing/2014/main" id="{0D028931-3DE0-43F5-BC72-CD25EDACF7DD}"/>
              </a:ext>
              <a:ext uri="{C183D7F6-B498-43B3-948B-1728B52AA6E4}">
                <adec:decorative xmlns:adec="http://schemas.microsoft.com/office/drawing/2017/decorative" val="1"/>
              </a:ext>
            </a:extLst>
          </p:cNvPr>
          <p:cNvSpPr/>
          <p:nvPr/>
        </p:nvSpPr>
        <p:spPr>
          <a:xfrm>
            <a:off x="6198342" y="2124224"/>
            <a:ext cx="5647046" cy="4332484"/>
          </a:xfrm>
          <a:prstGeom prst="rect">
            <a:avLst/>
          </a:prstGeom>
          <a:solidFill>
            <a:schemeClr val="bg1">
              <a:lumMod val="95000"/>
            </a:schemeClr>
          </a:solidFill>
          <a:ln>
            <a:solidFill>
              <a:srgbClr val="8497B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FD23427E-97E9-4210-8D9D-275D4FA4B5E2}"/>
              </a:ext>
              <a:ext uri="{C183D7F6-B498-43B3-948B-1728B52AA6E4}">
                <adec:decorative xmlns:adec="http://schemas.microsoft.com/office/drawing/2017/decorative" val="1"/>
              </a:ext>
            </a:extLst>
          </p:cNvPr>
          <p:cNvSpPr/>
          <p:nvPr/>
        </p:nvSpPr>
        <p:spPr>
          <a:xfrm>
            <a:off x="391266" y="2124225"/>
            <a:ext cx="5647046" cy="4334700"/>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itle 3">
            <a:extLst>
              <a:ext uri="{FF2B5EF4-FFF2-40B4-BE49-F238E27FC236}">
                <a16:creationId xmlns:a16="http://schemas.microsoft.com/office/drawing/2014/main" id="{5239D303-CD38-4C8C-8EE9-D72304E7190C}"/>
              </a:ext>
            </a:extLst>
          </p:cNvPr>
          <p:cNvSpPr>
            <a:spLocks noGrp="1"/>
          </p:cNvSpPr>
          <p:nvPr>
            <p:ph type="title"/>
          </p:nvPr>
        </p:nvSpPr>
        <p:spPr>
          <a:xfrm>
            <a:off x="356470" y="540000"/>
            <a:ext cx="11417697" cy="654856"/>
          </a:xfrm>
        </p:spPr>
        <p:txBody>
          <a:bodyPr>
            <a:normAutofit/>
          </a:bodyPr>
          <a:lstStyle/>
          <a:p>
            <a:r>
              <a:rPr lang="en-GB" dirty="0"/>
              <a:t>Best and worst performance relative to the trust average</a:t>
            </a:r>
          </a:p>
        </p:txBody>
      </p:sp>
      <p:sp>
        <p:nvSpPr>
          <p:cNvPr id="68" name="TextBox 67">
            <a:extLst>
              <a:ext uri="{FF2B5EF4-FFF2-40B4-BE49-F238E27FC236}">
                <a16:creationId xmlns:a16="http://schemas.microsoft.com/office/drawing/2014/main" id="{29BA4F02-2FC2-46C6-B277-AD44415E072C}"/>
              </a:ext>
            </a:extLst>
          </p:cNvPr>
          <p:cNvSpPr txBox="1"/>
          <p:nvPr/>
        </p:nvSpPr>
        <p:spPr>
          <a:xfrm>
            <a:off x="396341" y="1063868"/>
            <a:ext cx="11316186" cy="1015663"/>
          </a:xfrm>
          <a:prstGeom prst="rect">
            <a:avLst/>
          </a:prstGeom>
          <a:noFill/>
        </p:spPr>
        <p:txBody>
          <a:bodyPr wrap="square">
            <a:spAutoFit/>
          </a:bodyPr>
          <a:lstStyle/>
          <a:p>
            <a:pPr>
              <a:defRPr/>
            </a:pP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These five questions are calculated by comparing your trust’s results to the trust average </a:t>
            </a:r>
            <a:r>
              <a:rPr lang="en-GB" sz="1200" dirty="0">
                <a:latin typeface="Arial" panose="020B0604020202020204" pitchFamily="34" charset="0"/>
                <a:cs typeface="Arial" panose="020B0604020202020204" pitchFamily="34" charset="0"/>
              </a:rPr>
              <a:t>(the average trust score across England).</a:t>
            </a:r>
            <a:r>
              <a:rPr kumimoji="0" lang="en-GB" sz="12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Top five scores</a:t>
            </a:r>
            <a:r>
              <a:rPr lang="en-GB" sz="1200" dirty="0">
                <a:latin typeface="Arial" panose="020B0604020202020204" pitchFamily="34" charset="0"/>
                <a:cs typeface="Arial" panose="020B0604020202020204" pitchFamily="34" charset="0"/>
              </a:rPr>
              <a:t>: These are the five results for your trust that are highest compared with the trust average. If none of the results for your trust are above the trust average, then the results that are closest to the trust average have been chosen, meaning a trust’s best performance may be worse than the trust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1" dirty="0">
                <a:latin typeface="Arial" panose="020B0604020202020204" pitchFamily="34" charset="0"/>
                <a:cs typeface="Arial" panose="020B0604020202020204" pitchFamily="34" charset="0"/>
              </a:rPr>
              <a:t>Bottom five scores: </a:t>
            </a:r>
            <a:r>
              <a:rPr lang="en-GB" sz="1200" dirty="0">
                <a:latin typeface="Arial" panose="020B0604020202020204" pitchFamily="34" charset="0"/>
                <a:cs typeface="Arial" panose="020B0604020202020204" pitchFamily="34" charset="0"/>
              </a:rPr>
              <a:t>These are the five results for your trust that are lowest compared with the trust average. If none of the results for your trust are below the trust average, then the results that are closest to the trust average have been chosen, meaning a trust’s worst performance may be better than the trust average.</a:t>
            </a:r>
            <a:endPar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A63E1292-0855-4CCD-BCBF-AF71B88B603E}"/>
              </a:ext>
              <a:ext uri="{C183D7F6-B498-43B3-948B-1728B52AA6E4}">
                <adec:decorative xmlns:adec="http://schemas.microsoft.com/office/drawing/2017/decorative" val="1"/>
              </a:ext>
            </a:extLst>
          </p:cNvPr>
          <p:cNvSpPr txBox="1"/>
          <p:nvPr/>
        </p:nvSpPr>
        <p:spPr>
          <a:xfrm>
            <a:off x="569049" y="2214330"/>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B7ACC0"/>
                </a:highlight>
                <a:uLnTx/>
                <a:uFillTx/>
                <a:latin typeface="Arial" panose="020B0604020202020204" pitchFamily="34" charset="0"/>
                <a:ea typeface="+mn-ea"/>
                <a:cs typeface="Arial" panose="020B0604020202020204" pitchFamily="34" charset="0"/>
              </a:rPr>
              <a:t>Top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pSp>
        <p:nvGrpSpPr>
          <p:cNvPr id="5" name="Group 4">
            <a:extLst>
              <a:ext uri="{FF2B5EF4-FFF2-40B4-BE49-F238E27FC236}">
                <a16:creationId xmlns:a16="http://schemas.microsoft.com/office/drawing/2014/main" id="{513ACFA5-060C-4AB1-B9CC-485165AB8F00}"/>
              </a:ext>
              <a:ext uri="{C183D7F6-B498-43B3-948B-1728B52AA6E4}">
                <adec:decorative xmlns:adec="http://schemas.microsoft.com/office/drawing/2017/decorative" val="1"/>
              </a:ext>
            </a:extLst>
          </p:cNvPr>
          <p:cNvGrpSpPr/>
          <p:nvPr/>
        </p:nvGrpSpPr>
        <p:grpSpPr>
          <a:xfrm>
            <a:off x="667489" y="2646502"/>
            <a:ext cx="3368818" cy="288720"/>
            <a:chOff x="690833" y="2272986"/>
            <a:chExt cx="3368818" cy="288720"/>
          </a:xfrm>
        </p:grpSpPr>
        <p:sp>
          <p:nvSpPr>
            <p:cNvPr id="8" name="Rectangle 7">
              <a:extLst>
                <a:ext uri="{FF2B5EF4-FFF2-40B4-BE49-F238E27FC236}">
                  <a16:creationId xmlns:a16="http://schemas.microsoft.com/office/drawing/2014/main" id="{DB81CA9B-8640-4D55-9953-E2B998A3B64B}"/>
                </a:ext>
              </a:extLst>
            </p:cNvPr>
            <p:cNvSpPr/>
            <p:nvPr/>
          </p:nvSpPr>
          <p:spPr>
            <a:xfrm>
              <a:off x="690833" y="2360063"/>
              <a:ext cx="142875" cy="144000"/>
            </a:xfrm>
            <a:prstGeom prst="rect">
              <a:avLst/>
            </a:prstGeom>
            <a:solidFill>
              <a:srgbClr val="B7AC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TextBox 21">
              <a:extLst>
                <a:ext uri="{FF2B5EF4-FFF2-40B4-BE49-F238E27FC236}">
                  <a16:creationId xmlns:a16="http://schemas.microsoft.com/office/drawing/2014/main" id="{3C4C5960-CD3A-4E48-B475-CF0A7255FC53}"/>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3" name="Rectangle 22">
              <a:extLst>
                <a:ext uri="{FF2B5EF4-FFF2-40B4-BE49-F238E27FC236}">
                  <a16:creationId xmlns:a16="http://schemas.microsoft.com/office/drawing/2014/main" id="{30F49F56-978F-44E9-B81C-CCEA16661996}"/>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a:extLst>
                <a:ext uri="{FF2B5EF4-FFF2-40B4-BE49-F238E27FC236}">
                  <a16:creationId xmlns:a16="http://schemas.microsoft.com/office/drawing/2014/main" id="{7D71F102-68CF-41DD-A615-C6ED66812E83}"/>
                </a:ext>
              </a:extLst>
            </p:cNvPr>
            <p:cNvSpPr txBox="1"/>
            <p:nvPr/>
          </p:nvSpPr>
          <p:spPr>
            <a:xfrm>
              <a:off x="2152143" y="2272986"/>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grpSp>
        <p:nvGrpSpPr>
          <p:cNvPr id="25" name="Group 24">
            <a:extLst>
              <a:ext uri="{FF2B5EF4-FFF2-40B4-BE49-F238E27FC236}">
                <a16:creationId xmlns:a16="http://schemas.microsoft.com/office/drawing/2014/main" id="{383F4F1F-3FE1-4313-8108-A13027E7D296}"/>
              </a:ext>
              <a:ext uri="{C183D7F6-B498-43B3-948B-1728B52AA6E4}">
                <adec:decorative xmlns:adec="http://schemas.microsoft.com/office/drawing/2017/decorative" val="1"/>
              </a:ext>
            </a:extLst>
          </p:cNvPr>
          <p:cNvGrpSpPr/>
          <p:nvPr/>
        </p:nvGrpSpPr>
        <p:grpSpPr>
          <a:xfrm>
            <a:off x="6460693" y="2605919"/>
            <a:ext cx="3368818" cy="279928"/>
            <a:chOff x="690833" y="2281778"/>
            <a:chExt cx="3368818" cy="279928"/>
          </a:xfrm>
        </p:grpSpPr>
        <p:sp>
          <p:nvSpPr>
            <p:cNvPr id="26" name="Rectangle 25">
              <a:extLst>
                <a:ext uri="{FF2B5EF4-FFF2-40B4-BE49-F238E27FC236}">
                  <a16:creationId xmlns:a16="http://schemas.microsoft.com/office/drawing/2014/main" id="{2BDA9EC0-CD16-44B0-A1DE-1DEA814D7DC0}"/>
                </a:ext>
              </a:extLst>
            </p:cNvPr>
            <p:cNvSpPr/>
            <p:nvPr/>
          </p:nvSpPr>
          <p:spPr>
            <a:xfrm>
              <a:off x="690833" y="2360063"/>
              <a:ext cx="142875" cy="144000"/>
            </a:xfrm>
            <a:prstGeom prst="rect">
              <a:avLst/>
            </a:prstGeom>
            <a:solidFill>
              <a:srgbClr val="9FAEC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7" name="TextBox 26">
              <a:extLst>
                <a:ext uri="{FF2B5EF4-FFF2-40B4-BE49-F238E27FC236}">
                  <a16:creationId xmlns:a16="http://schemas.microsoft.com/office/drawing/2014/main" id="{867A4F12-B272-49A0-BD22-155922070934}"/>
                </a:ext>
              </a:extLst>
            </p:cNvPr>
            <p:cNvSpPr txBox="1"/>
            <p:nvPr/>
          </p:nvSpPr>
          <p:spPr>
            <a:xfrm>
              <a:off x="783983" y="2284707"/>
              <a:ext cx="132100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Your trust score</a:t>
              </a:r>
            </a:p>
          </p:txBody>
        </p:sp>
        <p:sp>
          <p:nvSpPr>
            <p:cNvPr id="28" name="Rectangle 27">
              <a:extLst>
                <a:ext uri="{FF2B5EF4-FFF2-40B4-BE49-F238E27FC236}">
                  <a16:creationId xmlns:a16="http://schemas.microsoft.com/office/drawing/2014/main" id="{F52864BE-E435-4C84-9B02-D29033EDC193}"/>
                </a:ext>
              </a:extLst>
            </p:cNvPr>
            <p:cNvSpPr/>
            <p:nvPr/>
          </p:nvSpPr>
          <p:spPr>
            <a:xfrm>
              <a:off x="2147433" y="2324242"/>
              <a:ext cx="54000" cy="18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29" name="TextBox 28">
              <a:extLst>
                <a:ext uri="{FF2B5EF4-FFF2-40B4-BE49-F238E27FC236}">
                  <a16:creationId xmlns:a16="http://schemas.microsoft.com/office/drawing/2014/main" id="{63A719ED-1FD4-4071-A42F-E8386B2FE2E0}"/>
                </a:ext>
              </a:extLst>
            </p:cNvPr>
            <p:cNvSpPr txBox="1"/>
            <p:nvPr/>
          </p:nvSpPr>
          <p:spPr>
            <a:xfrm>
              <a:off x="2152143" y="2281778"/>
              <a:ext cx="190750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average</a:t>
              </a:r>
            </a:p>
          </p:txBody>
        </p:sp>
      </p:grpSp>
      <p:sp>
        <p:nvSpPr>
          <p:cNvPr id="43" name="TextBox 42">
            <a:extLst>
              <a:ext uri="{FF2B5EF4-FFF2-40B4-BE49-F238E27FC236}">
                <a16:creationId xmlns:a16="http://schemas.microsoft.com/office/drawing/2014/main" id="{C2DEB192-E75B-4C23-BBDA-26D9B118A492}"/>
              </a:ext>
              <a:ext uri="{C183D7F6-B498-43B3-948B-1728B52AA6E4}">
                <adec:decorative xmlns:adec="http://schemas.microsoft.com/office/drawing/2017/decorative" val="1"/>
              </a:ext>
            </a:extLst>
          </p:cNvPr>
          <p:cNvSpPr txBox="1"/>
          <p:nvPr/>
        </p:nvSpPr>
        <p:spPr>
          <a:xfrm>
            <a:off x="6369064" y="2214329"/>
            <a:ext cx="4891769"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highlight>
                  <a:srgbClr val="9FAEC1"/>
                </a:highlight>
                <a:uLnTx/>
                <a:uFillTx/>
                <a:latin typeface="Arial" panose="020B0604020202020204" pitchFamily="34" charset="0"/>
                <a:ea typeface="+mn-ea"/>
                <a:cs typeface="Arial" panose="020B0604020202020204" pitchFamily="34" charset="0"/>
              </a:rPr>
              <a:t>Bottom five scores</a:t>
            </a:r>
            <a:r>
              <a:rPr kumimoji="0" lang="en-GB" sz="12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(compared with trust average)</a:t>
            </a:r>
          </a:p>
        </p:txBody>
      </p:sp>
      <p:graphicFrame>
        <p:nvGraphicFramePr>
          <p:cNvPr id="35" name="D_3480b63df24e5775" descr="Bar chart showing the top five scores for this trust compared to the trust average.">
            <a:extLst>
              <a:ext uri="{FF2B5EF4-FFF2-40B4-BE49-F238E27FC236}">
                <a16:creationId xmlns:a16="http://schemas.microsoft.com/office/drawing/2014/main" id="{DDE84C12-98A4-43AD-B7F4-93DE029E4EC2}"/>
              </a:ext>
            </a:extLst>
          </p:cNvPr>
          <p:cNvGraphicFramePr/>
          <p:nvPr>
            <p:extLst>
              <p:ext uri="{D42A27DB-BD31-4B8C-83A1-F6EECF244321}">
                <p14:modId xmlns:p14="http://schemas.microsoft.com/office/powerpoint/2010/main" val="1693523190"/>
              </p:ext>
            </p:extLst>
          </p:nvPr>
        </p:nvGraphicFramePr>
        <p:xfrm>
          <a:off x="377602" y="2144860"/>
          <a:ext cx="5902654" cy="43324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D_b39723761ff266fa_CalcTable">
            <a:extLst>
              <a:ext uri="{FF2B5EF4-FFF2-40B4-BE49-F238E27FC236}">
                <a16:creationId xmlns:a16="http://schemas.microsoft.com/office/drawing/2014/main" id="{B433A3FF-7F5A-4F7E-BCEA-3DBFA4143ED1}"/>
              </a:ext>
            </a:extLst>
          </p:cNvPr>
          <p:cNvGraphicFramePr>
            <a:graphicFrameLocks noGrp="1"/>
          </p:cNvGraphicFramePr>
          <p:nvPr>
            <p:extLst>
              <p:ext uri="{D42A27DB-BD31-4B8C-83A1-F6EECF244321}">
                <p14:modId xmlns:p14="http://schemas.microsoft.com/office/powerpoint/2010/main" val="2796594682"/>
              </p:ext>
            </p:extLst>
          </p:nvPr>
        </p:nvGraphicFramePr>
        <p:xfrm>
          <a:off x="474416" y="3028053"/>
          <a:ext cx="3093744" cy="3349664"/>
        </p:xfrm>
        <a:graphic>
          <a:graphicData uri="http://schemas.openxmlformats.org/drawingml/2006/table">
            <a:tbl>
              <a:tblPr firstRow="1" bandRow="1">
                <a:tableStyleId>{5940675A-B579-460E-94D1-54222C63F5DA}</a:tableStyleId>
              </a:tblPr>
              <a:tblGrid>
                <a:gridCol w="782884">
                  <a:extLst>
                    <a:ext uri="{9D8B030D-6E8A-4147-A177-3AD203B41FA5}">
                      <a16:colId xmlns:a16="http://schemas.microsoft.com/office/drawing/2014/main" val="1244472185"/>
                    </a:ext>
                  </a:extLst>
                </a:gridCol>
                <a:gridCol w="88900">
                  <a:extLst>
                    <a:ext uri="{9D8B030D-6E8A-4147-A177-3AD203B41FA5}">
                      <a16:colId xmlns:a16="http://schemas.microsoft.com/office/drawing/2014/main" val="1132576877"/>
                    </a:ext>
                  </a:extLst>
                </a:gridCol>
                <a:gridCol w="2221960">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Q27. Were you able to discuss your condition or treatment with hospital staff without being overheard?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Q15. During your time in hospital, did you get enough to drink?</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Q10. If you brought medication with you to hospital, were you able to take it when you needed to?</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Nurses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Q22. In your opinion, were there enough nurses on duty to care for you in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Your care and treatment</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Q30. Were you able to get a member of staff to help you when you needed attention?</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9" name="D_2e53f552d84e74d4" descr="Bar chart showing the top five scores for this trust compared to the trust average.">
            <a:extLst>
              <a:ext uri="{FF2B5EF4-FFF2-40B4-BE49-F238E27FC236}">
                <a16:creationId xmlns:a16="http://schemas.microsoft.com/office/drawing/2014/main" id="{1F8BD0B3-F2DE-4CBF-965C-B8DBB127181E}"/>
              </a:ext>
            </a:extLst>
          </p:cNvPr>
          <p:cNvGraphicFramePr/>
          <p:nvPr>
            <p:extLst>
              <p:ext uri="{D42A27DB-BD31-4B8C-83A1-F6EECF244321}">
                <p14:modId xmlns:p14="http://schemas.microsoft.com/office/powerpoint/2010/main" val="1575098562"/>
              </p:ext>
            </p:extLst>
          </p:nvPr>
        </p:nvGraphicFramePr>
        <p:xfrm>
          <a:off x="6262760" y="2100166"/>
          <a:ext cx="5902654" cy="433248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D_b39723761ff266fa" hidden="1">
            <a:extLst>
              <a:ext uri="{FF2B5EF4-FFF2-40B4-BE49-F238E27FC236}">
                <a16:creationId xmlns:a16="http://schemas.microsoft.com/office/drawing/2014/main" id="{B20E906E-D2E8-4E17-9F26-820763A8AB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43130588"/>
              </p:ext>
            </p:extLst>
          </p:nvPr>
        </p:nvGraphicFramePr>
        <p:xfrm>
          <a:off x="-2155068" y="2380889"/>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58dd63de9586c4d4_CalcTable">
            <a:extLst>
              <a:ext uri="{FF2B5EF4-FFF2-40B4-BE49-F238E27FC236}">
                <a16:creationId xmlns:a16="http://schemas.microsoft.com/office/drawing/2014/main" id="{05487BDE-11C7-49AE-8B2B-0FF41B6C081A}"/>
              </a:ext>
            </a:extLst>
          </p:cNvPr>
          <p:cNvGraphicFramePr>
            <a:graphicFrameLocks noGrp="1"/>
          </p:cNvGraphicFramePr>
          <p:nvPr>
            <p:extLst>
              <p:ext uri="{D42A27DB-BD31-4B8C-83A1-F6EECF244321}">
                <p14:modId xmlns:p14="http://schemas.microsoft.com/office/powerpoint/2010/main" val="1965085934"/>
              </p:ext>
            </p:extLst>
          </p:nvPr>
        </p:nvGraphicFramePr>
        <p:xfrm>
          <a:off x="6315593" y="3030441"/>
          <a:ext cx="3093744" cy="3349664"/>
        </p:xfrm>
        <a:graphic>
          <a:graphicData uri="http://schemas.openxmlformats.org/drawingml/2006/table">
            <a:tbl>
              <a:tblPr firstRow="1" bandRow="1">
                <a:tableStyleId>{5940675A-B579-460E-94D1-54222C63F5DA}</a:tableStyleId>
              </a:tblPr>
              <a:tblGrid>
                <a:gridCol w="771007">
                  <a:extLst>
                    <a:ext uri="{9D8B030D-6E8A-4147-A177-3AD203B41FA5}">
                      <a16:colId xmlns:a16="http://schemas.microsoft.com/office/drawing/2014/main" val="1244472185"/>
                    </a:ext>
                  </a:extLst>
                </a:gridCol>
                <a:gridCol w="88900">
                  <a:extLst>
                    <a:ext uri="{9D8B030D-6E8A-4147-A177-3AD203B41FA5}">
                      <a16:colId xmlns:a16="http://schemas.microsoft.com/office/drawing/2014/main" val="42269802"/>
                    </a:ext>
                  </a:extLst>
                </a:gridCol>
                <a:gridCol w="2233837">
                  <a:extLst>
                    <a:ext uri="{9D8B030D-6E8A-4147-A177-3AD203B41FA5}">
                      <a16:colId xmlns:a16="http://schemas.microsoft.com/office/drawing/2014/main" val="1550626935"/>
                    </a:ext>
                  </a:extLst>
                </a:gridCol>
              </a:tblGrid>
              <a:tr h="610808">
                <a:tc>
                  <a:txBody>
                    <a:bodyPr/>
                    <a:lstStyle/>
                    <a:p>
                      <a:pPr algn="l" fontAlgn="t"/>
                      <a:r>
                        <a:rPr lang="en-GB" sz="850" u="none" strike="noStrike">
                          <a:effectLst/>
                          <a:latin typeface="Arial" panose="020B0604020202020204" pitchFamily="34" charset="0"/>
                          <a:cs typeface="Arial" panose="020B0604020202020204" pitchFamily="34" charset="0"/>
                        </a:rPr>
                        <a:t>Admission to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 How long do you feel you had to wait to get to a bed on a ward after you arrived at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1758081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The hospital and ward</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Q13. Did you get enough help from staff to eat your meals?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76270239"/>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Operations and procedures</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Q34. After the operations or procedures, how well did hospital staff explain how the operation or procedure had gone?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693299215"/>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Q42. Before you left hospital, did you know what would happen next with your care?</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97358530"/>
                  </a:ext>
                </a:extLst>
              </a:tr>
              <a:tr h="684714">
                <a:tc>
                  <a:txBody>
                    <a:bodyPr/>
                    <a:lstStyle/>
                    <a:p>
                      <a:pPr algn="l" fontAlgn="t"/>
                      <a:r>
                        <a:rPr lang="en-GB" sz="850" u="none" strike="noStrike">
                          <a:effectLst/>
                          <a:latin typeface="Arial" panose="020B0604020202020204" pitchFamily="34" charset="0"/>
                          <a:cs typeface="Arial" panose="020B0604020202020204" pitchFamily="34" charset="0"/>
                        </a:rPr>
                        <a:t>Leaving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18000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indent="0" algn="l" fontAlgn="t"/>
                      <a:r>
                        <a:rPr lang="en-GB" sz="850" u="none" strike="noStrike">
                          <a:effectLst/>
                          <a:latin typeface="Arial" panose="020B0604020202020204" pitchFamily="34" charset="0"/>
                          <a:cs typeface="Arial" panose="020B0604020202020204" pitchFamily="34" charset="0"/>
                        </a:rPr>
                        <a:t>Q37. Did hospital staff discuss with you whether you would need any additional equipment in your home, or any changes to your home, after leaving the hospital?</a:t>
                      </a:r>
                      <a:endParaRPr lang="en-GB" sz="850" b="0" i="0" u="none" strike="noStrike" dirty="0">
                        <a:solidFill>
                          <a:schemeClr val="tx1"/>
                        </a:solidFill>
                        <a:effectLst/>
                        <a:latin typeface="Arial" panose="020B0604020202020204" pitchFamily="34" charset="0"/>
                        <a:cs typeface="Arial" panose="020B0604020202020204" pitchFamily="34" charset="0"/>
                      </a:endParaRPr>
                    </a:p>
                  </a:txBody>
                  <a:tcPr marL="0"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08693216"/>
                  </a:ext>
                </a:extLst>
              </a:tr>
            </a:tbl>
          </a:graphicData>
        </a:graphic>
      </p:graphicFrame>
      <p:graphicFrame>
        <p:nvGraphicFramePr>
          <p:cNvPr id="30" name="D_58dd63de9586c4d4" hidden="1">
            <a:extLst>
              <a:ext uri="{FF2B5EF4-FFF2-40B4-BE49-F238E27FC236}">
                <a16:creationId xmlns:a16="http://schemas.microsoft.com/office/drawing/2014/main" id="{26EE9182-A570-473E-A84D-33D447B29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42152705"/>
              </p:ext>
            </p:extLst>
          </p:nvPr>
        </p:nvGraphicFramePr>
        <p:xfrm>
          <a:off x="12300161" y="2369636"/>
          <a:ext cx="2032000" cy="508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865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181225"/>
            <a:ext cx="5106653" cy="564775"/>
          </a:xfrm>
        </p:spPr>
        <p:txBody>
          <a:bodyPr/>
          <a:lstStyle/>
          <a:p>
            <a:r>
              <a:rPr lang="en-GB" b="1" dirty="0">
                <a:cs typeface="Arial" panose="020B0604020202020204" pitchFamily="34" charset="0"/>
              </a:rPr>
              <a:t>Benchmarking</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687273"/>
            <a:ext cx="9372482" cy="223593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took part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 </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a </a:t>
            </a:r>
            <a:r>
              <a:rPr lang="en-GB" sz="2000" dirty="0">
                <a:solidFill>
                  <a:prstClr val="white"/>
                </a:solidFill>
                <a:latin typeface="Arial"/>
              </a:rPr>
              <a:t>comparison of section scores with other trusts in your region</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C4ECF878-E415-4E57-B2D7-63A073A046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38238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CEFC3553-9C57-45FB-A6E8-BDB74912B9E4}"/>
              </a:ext>
            </a:extLst>
          </p:cNvPr>
          <p:cNvSpPr>
            <a:spLocks noGrp="1"/>
          </p:cNvSpPr>
          <p:nvPr>
            <p:ph type="title"/>
          </p:nvPr>
        </p:nvSpPr>
        <p:spPr>
          <a:xfrm>
            <a:off x="419970" y="537464"/>
            <a:ext cx="11417697" cy="654856"/>
          </a:xfrm>
        </p:spPr>
        <p:txBody>
          <a:bodyPr>
            <a:normAutofit/>
          </a:bodyPr>
          <a:lstStyle/>
          <a:p>
            <a:r>
              <a:rPr lang="en-GB" dirty="0"/>
              <a:t>Section 1. Admission to hospital</a:t>
            </a:r>
          </a:p>
        </p:txBody>
      </p:sp>
      <p:sp>
        <p:nvSpPr>
          <p:cNvPr id="13" name="Title 6">
            <a:extLst>
              <a:ext uri="{FF2B5EF4-FFF2-40B4-BE49-F238E27FC236}">
                <a16:creationId xmlns:a16="http://schemas.microsoft.com/office/drawing/2014/main" id="{E4FA08AF-2114-4A2B-9695-6E541341080D}"/>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4" name="TextBox 23">
            <a:extLst>
              <a:ext uri="{FF2B5EF4-FFF2-40B4-BE49-F238E27FC236}">
                <a16:creationId xmlns:a16="http://schemas.microsoft.com/office/drawing/2014/main" id="{A909A451-E3B1-40E2-8A67-56560CDF6D1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8" name="D_18b84c47b2c71cc2" hidden="1">
            <a:extLst>
              <a:ext uri="{FF2B5EF4-FFF2-40B4-BE49-F238E27FC236}">
                <a16:creationId xmlns:a16="http://schemas.microsoft.com/office/drawing/2014/main" id="{B0F83B9F-F384-4287-8FC4-07F5DE09D7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56552745"/>
              </p:ext>
            </p:extLst>
          </p:nvPr>
        </p:nvGraphicFramePr>
        <p:xfrm>
          <a:off x="-2127739" y="263693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D_18b84c47b2c71cc2_CalcTable">
            <a:extLst>
              <a:ext uri="{FF2B5EF4-FFF2-40B4-BE49-F238E27FC236}">
                <a16:creationId xmlns:a16="http://schemas.microsoft.com/office/drawing/2014/main" id="{86B8DD9E-9D00-4EAD-9530-014A6F42DB06}"/>
              </a:ext>
            </a:extLst>
          </p:cNvPr>
          <p:cNvGraphicFramePr>
            <a:graphicFrameLocks noGrp="1"/>
          </p:cNvGraphicFramePr>
          <p:nvPr>
            <p:extLst>
              <p:ext uri="{D42A27DB-BD31-4B8C-83A1-F6EECF244321}">
                <p14:modId xmlns:p14="http://schemas.microsoft.com/office/powerpoint/2010/main" val="4250342943"/>
              </p:ext>
            </p:extLst>
          </p:nvPr>
        </p:nvGraphicFramePr>
        <p:xfrm>
          <a:off x="866775" y="3065905"/>
          <a:ext cx="5386590" cy="370840"/>
        </p:xfrm>
        <a:graphic>
          <a:graphicData uri="http://schemas.openxmlformats.org/drawingml/2006/table">
            <a:tbl>
              <a:tblPr firstRow="1" bandRow="1">
                <a:tableStyleId>{5C22544A-7EE6-4342-B048-85BDC9FD1C3A}</a:tableStyleId>
              </a:tblPr>
              <a:tblGrid>
                <a:gridCol w="5386590">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6.8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graphicFrame>
        <p:nvGraphicFramePr>
          <p:cNvPr id="26" name="D_80677551dd744218" descr="A bar chart showing the range of section scores for all NHS trusts for Section 1 (Admission to hospital).">
            <a:extLst>
              <a:ext uri="{FF2B5EF4-FFF2-40B4-BE49-F238E27FC236}">
                <a16:creationId xmlns:a16="http://schemas.microsoft.com/office/drawing/2014/main" id="{24E24AE3-B3D3-49F6-A216-5F2262DFA6B4}"/>
              </a:ext>
            </a:extLst>
          </p:cNvPr>
          <p:cNvGraphicFramePr/>
          <p:nvPr>
            <p:extLst>
              <p:ext uri="{D42A27DB-BD31-4B8C-83A1-F6EECF244321}">
                <p14:modId xmlns:p14="http://schemas.microsoft.com/office/powerpoint/2010/main" val="3484241744"/>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2730B843-8A2A-4575-9B7A-A1303D135EC8}"/>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14" name="TextBox 13">
            <a:extLst>
              <a:ext uri="{FF2B5EF4-FFF2-40B4-BE49-F238E27FC236}">
                <a16:creationId xmlns:a16="http://schemas.microsoft.com/office/drawing/2014/main" id="{5317B5E4-1611-4B4E-A84D-BFFDF4EFCF49}"/>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15" name="Rectangle 14">
            <a:extLst>
              <a:ext uri="{FF2B5EF4-FFF2-40B4-BE49-F238E27FC236}">
                <a16:creationId xmlns:a16="http://schemas.microsoft.com/office/drawing/2014/main" id="{130DB257-64A0-4758-ACD8-00EF7F8D1ED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6948489-65C2-4CC0-9C07-653038D41E5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itle 6">
            <a:extLst>
              <a:ext uri="{FF2B5EF4-FFF2-40B4-BE49-F238E27FC236}">
                <a16:creationId xmlns:a16="http://schemas.microsoft.com/office/drawing/2014/main" id="{871D2CF0-CC4E-4D79-9488-B60283713D2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sp>
        <p:nvSpPr>
          <p:cNvPr id="22" name="Title 6">
            <a:extLst>
              <a:ext uri="{FF2B5EF4-FFF2-40B4-BE49-F238E27FC236}">
                <a16:creationId xmlns:a16="http://schemas.microsoft.com/office/drawing/2014/main" id="{0AE68814-4678-4EAD-B8E7-7C893FEA43C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29" name="D_7c0a468a171faac5" descr="A bar chart showing the top five trust results within your region.">
            <a:extLst>
              <a:ext uri="{FF2B5EF4-FFF2-40B4-BE49-F238E27FC236}">
                <a16:creationId xmlns:a16="http://schemas.microsoft.com/office/drawing/2014/main" id="{B357F3FB-FCDC-4106-B7E9-2679C0998B7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34754124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sp>
        <p:nvSpPr>
          <p:cNvPr id="23" name="Title 6">
            <a:extLst>
              <a:ext uri="{FF2B5EF4-FFF2-40B4-BE49-F238E27FC236}">
                <a16:creationId xmlns:a16="http://schemas.microsoft.com/office/drawing/2014/main" id="{9B78A0E7-5411-4155-87FE-C99DB61066F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0" name="D_e1637bb907769224" descr="A bar chart showing the bottom five trust results within your region.">
            <a:extLst>
              <a:ext uri="{FF2B5EF4-FFF2-40B4-BE49-F238E27FC236}">
                <a16:creationId xmlns:a16="http://schemas.microsoft.com/office/drawing/2014/main" id="{206AFFC8-77F6-462B-BB90-7E9065935AE9}"/>
              </a:ext>
            </a:extLst>
          </p:cNvPr>
          <p:cNvGraphicFramePr/>
          <p:nvPr>
            <p:extLst>
              <p:ext uri="{D42A27DB-BD31-4B8C-83A1-F6EECF244321}">
                <p14:modId xmlns:p14="http://schemas.microsoft.com/office/powerpoint/2010/main" val="414082774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_972d8ccdee453da0" hidden="1">
            <a:extLst>
              <a:ext uri="{FF2B5EF4-FFF2-40B4-BE49-F238E27FC236}">
                <a16:creationId xmlns:a16="http://schemas.microsoft.com/office/drawing/2014/main" id="{ED6F7B80-7880-4B96-AFF2-FCC6D5D286F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6413177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Ipsos Ribbon Rules" hidden="1">
            <a:extLst>
              <a:ext uri="{FF2B5EF4-FFF2-40B4-BE49-F238E27FC236}">
                <a16:creationId xmlns:a16="http://schemas.microsoft.com/office/drawing/2014/main" id="{134C02EB-B08E-4F93-B1E7-8D77F814F34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542650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 Admission to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2" name="Rectangle 11">
            <a:extLst>
              <a:ext uri="{FF2B5EF4-FFF2-40B4-BE49-F238E27FC236}">
                <a16:creationId xmlns:a16="http://schemas.microsoft.com/office/drawing/2014/main" id="{4A275529-D94A-428A-A7E1-8D558835CD70}"/>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9fa354129418d7ba" descr="A chart showing how your Trust scored for Q5 compared with other trusts that took part; using the ‘expected range’ analysis technique. ">
            <a:extLst>
              <a:ext uri="{FF2B5EF4-FFF2-40B4-BE49-F238E27FC236}">
                <a16:creationId xmlns:a16="http://schemas.microsoft.com/office/drawing/2014/main" id="{39EC34C9-9A94-4BC5-81B0-28A1F11DC53C}"/>
              </a:ext>
            </a:extLst>
          </p:cNvPr>
          <p:cNvGraphicFramePr/>
          <p:nvPr>
            <p:extLst>
              <p:ext uri="{D42A27DB-BD31-4B8C-83A1-F6EECF244321}">
                <p14:modId xmlns:p14="http://schemas.microsoft.com/office/powerpoint/2010/main" val="163019971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9" name="D_ae7dfda0350aec25">
            <a:extLst>
              <a:ext uri="{FF2B5EF4-FFF2-40B4-BE49-F238E27FC236}">
                <a16:creationId xmlns:a16="http://schemas.microsoft.com/office/drawing/2014/main" id="{9C0B5CA6-84C9-400A-A519-0F08DB5371B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5690512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20" name="Rectangle 19">
            <a:extLst>
              <a:ext uri="{FF2B5EF4-FFF2-40B4-BE49-F238E27FC236}">
                <a16:creationId xmlns:a16="http://schemas.microsoft.com/office/drawing/2014/main" id="{B9473663-3447-448D-95D3-7B04B36ED92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09790522-2750-4568-A477-EFFA32303E2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D_972d8ccdee453da0_CalcTable">
            <a:extLst>
              <a:ext uri="{FF2B5EF4-FFF2-40B4-BE49-F238E27FC236}">
                <a16:creationId xmlns:a16="http://schemas.microsoft.com/office/drawing/2014/main" id="{8BDA967E-71E7-4C60-B71B-5A656D27FA3C}"/>
              </a:ext>
            </a:extLst>
          </p:cNvPr>
          <p:cNvGraphicFramePr>
            <a:graphicFrameLocks noGrp="1"/>
          </p:cNvGraphicFramePr>
          <p:nvPr>
            <p:extLst>
              <p:ext uri="{D42A27DB-BD31-4B8C-83A1-F6EECF244321}">
                <p14:modId xmlns:p14="http://schemas.microsoft.com/office/powerpoint/2010/main" val="2835154303"/>
              </p:ext>
            </p:extLst>
          </p:nvPr>
        </p:nvGraphicFramePr>
        <p:xfrm>
          <a:off x="8459403" y="1908662"/>
          <a:ext cx="3340998" cy="1670135"/>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bl>
          </a:graphicData>
        </a:graphic>
      </p:graphicFrame>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3B854997-4EC4-413A-AEA8-4F0A57E5113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5569763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256D5F4-C134-493D-B0BC-FACB9F4464D5}"/>
              </a:ext>
            </a:extLst>
          </p:cNvPr>
          <p:cNvSpPr>
            <a:spLocks noGrp="1"/>
          </p:cNvSpPr>
          <p:nvPr>
            <p:ph type="title"/>
          </p:nvPr>
        </p:nvSpPr>
        <p:spPr>
          <a:xfrm>
            <a:off x="419970" y="537464"/>
            <a:ext cx="11417697" cy="654856"/>
          </a:xfrm>
        </p:spPr>
        <p:txBody>
          <a:bodyPr>
            <a:normAutofit/>
          </a:bodyPr>
          <a:lstStyle/>
          <a:p>
            <a:r>
              <a:rPr lang="en-GB" dirty="0"/>
              <a:t>Section 2. The hospital and ward</a:t>
            </a:r>
          </a:p>
        </p:txBody>
      </p:sp>
      <p:sp>
        <p:nvSpPr>
          <p:cNvPr id="16" name="Title 6">
            <a:extLst>
              <a:ext uri="{FF2B5EF4-FFF2-40B4-BE49-F238E27FC236}">
                <a16:creationId xmlns:a16="http://schemas.microsoft.com/office/drawing/2014/main" id="{A803DB53-AA29-4BAD-B768-1D9D0BEEFE42}"/>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858FB88-2ADD-4E0B-99C1-FC606D00BB11}"/>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b560a95fc3b365a" hidden="1">
            <a:extLst>
              <a:ext uri="{FF2B5EF4-FFF2-40B4-BE49-F238E27FC236}">
                <a16:creationId xmlns:a16="http://schemas.microsoft.com/office/drawing/2014/main" id="{9969833A-052C-4E22-BCA2-39B36006B8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91122299"/>
              </p:ext>
            </p:extLst>
          </p:nvPr>
        </p:nvGraphicFramePr>
        <p:xfrm>
          <a:off x="-2127739" y="261004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D_9f80d1c396028c83" descr="A bar chart showing the range of section scores for all NHS trusts for Section 1 (Admission to hospital).">
            <a:extLst>
              <a:ext uri="{FF2B5EF4-FFF2-40B4-BE49-F238E27FC236}">
                <a16:creationId xmlns:a16="http://schemas.microsoft.com/office/drawing/2014/main" id="{DBDA45A4-AFE3-454F-A60D-74EAE1705F5A}"/>
              </a:ext>
            </a:extLst>
          </p:cNvPr>
          <p:cNvGraphicFramePr/>
          <p:nvPr>
            <p:extLst>
              <p:ext uri="{D42A27DB-BD31-4B8C-83A1-F6EECF244321}">
                <p14:modId xmlns:p14="http://schemas.microsoft.com/office/powerpoint/2010/main" val="61715676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43">
            <a:extLst>
              <a:ext uri="{FF2B5EF4-FFF2-40B4-BE49-F238E27FC236}">
                <a16:creationId xmlns:a16="http://schemas.microsoft.com/office/drawing/2014/main" id="{0782E3DF-8121-4193-8A6A-67AE672D60B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45" name="TextBox 44">
            <a:extLst>
              <a:ext uri="{FF2B5EF4-FFF2-40B4-BE49-F238E27FC236}">
                <a16:creationId xmlns:a16="http://schemas.microsoft.com/office/drawing/2014/main" id="{D0B35FF7-A909-4E95-89F1-A3674C32F1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46" name="Rectangle 45">
            <a:extLst>
              <a:ext uri="{FF2B5EF4-FFF2-40B4-BE49-F238E27FC236}">
                <a16:creationId xmlns:a16="http://schemas.microsoft.com/office/drawing/2014/main" id="{62EFD24C-7A4F-4514-96B3-0632CB0C74C9}"/>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7" name="Rectangle 46">
            <a:extLst>
              <a:ext uri="{FF2B5EF4-FFF2-40B4-BE49-F238E27FC236}">
                <a16:creationId xmlns:a16="http://schemas.microsoft.com/office/drawing/2014/main" id="{BEBC4D50-D760-473F-B7A1-6B7B616E47F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8" name="Title 6">
            <a:extLst>
              <a:ext uri="{FF2B5EF4-FFF2-40B4-BE49-F238E27FC236}">
                <a16:creationId xmlns:a16="http://schemas.microsoft.com/office/drawing/2014/main" id="{E81DB32E-7E27-4E8A-A8B0-427CF11F5AA5}"/>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49" name="D_ab560a95fc3b365a_CalcTable">
            <a:extLst>
              <a:ext uri="{FF2B5EF4-FFF2-40B4-BE49-F238E27FC236}">
                <a16:creationId xmlns:a16="http://schemas.microsoft.com/office/drawing/2014/main" id="{84D13863-8C0B-45EB-B2D2-131695A44356}"/>
              </a:ext>
            </a:extLst>
          </p:cNvPr>
          <p:cNvGraphicFramePr>
            <a:graphicFrameLocks noGrp="1"/>
          </p:cNvGraphicFramePr>
          <p:nvPr>
            <p:extLst>
              <p:ext uri="{D42A27DB-BD31-4B8C-83A1-F6EECF244321}">
                <p14:modId xmlns:p14="http://schemas.microsoft.com/office/powerpoint/2010/main" val="4104675381"/>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50" name="Title 6">
            <a:extLst>
              <a:ext uri="{FF2B5EF4-FFF2-40B4-BE49-F238E27FC236}">
                <a16:creationId xmlns:a16="http://schemas.microsoft.com/office/drawing/2014/main" id="{7E1203E7-1CBA-46C8-BF15-18A7D77249F7}"/>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51" name="Title 6">
            <a:extLst>
              <a:ext uri="{FF2B5EF4-FFF2-40B4-BE49-F238E27FC236}">
                <a16:creationId xmlns:a16="http://schemas.microsoft.com/office/drawing/2014/main" id="{2185B6B9-B100-4F04-98DC-9A78CB61ACC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52" name="D_a3eeb21cc6405926" descr="A bar chart showing the top five trust results within your region.">
            <a:extLst>
              <a:ext uri="{FF2B5EF4-FFF2-40B4-BE49-F238E27FC236}">
                <a16:creationId xmlns:a16="http://schemas.microsoft.com/office/drawing/2014/main" id="{B827F2AC-9742-4142-A996-C384DE4BCDA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57225346"/>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3" name="D_144010dd342dbc5d" descr="A bar chart showing the bottom five trust results within your region.">
            <a:extLst>
              <a:ext uri="{FF2B5EF4-FFF2-40B4-BE49-F238E27FC236}">
                <a16:creationId xmlns:a16="http://schemas.microsoft.com/office/drawing/2014/main" id="{B7341DA2-6736-4751-9A5F-5FD6E5F90DC7}"/>
              </a:ext>
            </a:extLst>
          </p:cNvPr>
          <p:cNvGraphicFramePr/>
          <p:nvPr>
            <p:extLst>
              <p:ext uri="{D42A27DB-BD31-4B8C-83A1-F6EECF244321}">
                <p14:modId xmlns:p14="http://schemas.microsoft.com/office/powerpoint/2010/main" val="102516118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1EAC8A42-2825-466E-88EA-B0FD32CC1E8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5" name="D_980fb32d5242e72d" descr="A chart showing how your Trust scored for Q4 compared with other trusts that took part; using the ‘expected range’ analysis technique. ">
            <a:extLst>
              <a:ext uri="{FF2B5EF4-FFF2-40B4-BE49-F238E27FC236}">
                <a16:creationId xmlns:a16="http://schemas.microsoft.com/office/drawing/2014/main" id="{E55F846B-7E30-4829-83AF-F0D3D897305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748789056"/>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D_90ca6ab1c6cbde08" descr="A chart showing how your Trust scored for Q5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73904230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663088f8b0636935" descr="A chart showing how your Trust scored for Q5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47163516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D_e8803db88414f667" descr="A chart showing how your Trust scored for Q6 compared with other trusts that took part; using the ‘expected range’ analysis technique. ">
            <a:extLst>
              <a:ext uri="{FF2B5EF4-FFF2-40B4-BE49-F238E27FC236}">
                <a16:creationId xmlns:a16="http://schemas.microsoft.com/office/drawing/2014/main" id="{CA0EA2D5-80A6-43B2-B6DE-3B9C11DAB197}"/>
              </a:ext>
            </a:extLst>
          </p:cNvPr>
          <p:cNvGraphicFramePr/>
          <p:nvPr>
            <p:extLst>
              <p:ext uri="{D42A27DB-BD31-4B8C-83A1-F6EECF244321}">
                <p14:modId xmlns:p14="http://schemas.microsoft.com/office/powerpoint/2010/main" val="371399281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D_fa1154ff49779700" descr="A chart showing how your Trust scored for Q7 compared with other trusts that took part; using the ‘expected range’ analysis technique. ">
            <a:extLst>
              <a:ext uri="{FF2B5EF4-FFF2-40B4-BE49-F238E27FC236}">
                <a16:creationId xmlns:a16="http://schemas.microsoft.com/office/drawing/2014/main" id="{3884C1EC-2579-4E7D-8494-BCAFFE9A65F4}"/>
              </a:ext>
            </a:extLst>
          </p:cNvPr>
          <p:cNvGraphicFramePr/>
          <p:nvPr>
            <p:extLst>
              <p:ext uri="{D42A27DB-BD31-4B8C-83A1-F6EECF244321}">
                <p14:modId xmlns:p14="http://schemas.microsoft.com/office/powerpoint/2010/main" val="1706180272"/>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16" name="Rectangle 15">
            <a:extLst>
              <a:ext uri="{FF2B5EF4-FFF2-40B4-BE49-F238E27FC236}">
                <a16:creationId xmlns:a16="http://schemas.microsoft.com/office/drawing/2014/main" id="{DE344569-A78C-4A94-B0C1-6868E7BAFC9F}"/>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Rectangle 26">
            <a:extLst>
              <a:ext uri="{FF2B5EF4-FFF2-40B4-BE49-F238E27FC236}">
                <a16:creationId xmlns:a16="http://schemas.microsoft.com/office/drawing/2014/main" id="{6568FE62-9E05-4C4A-AA12-63B94AE0BD2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9" name="D_e9e727956202f691_CalcTable">
            <a:extLst>
              <a:ext uri="{FF2B5EF4-FFF2-40B4-BE49-F238E27FC236}">
                <a16:creationId xmlns:a16="http://schemas.microsoft.com/office/drawing/2014/main" id="{907C805C-C90E-4E77-AF03-DD8A5CC4A715}"/>
              </a:ext>
            </a:extLst>
          </p:cNvPr>
          <p:cNvGraphicFramePr>
            <a:graphicFrameLocks noGrp="1"/>
          </p:cNvGraphicFramePr>
          <p:nvPr>
            <p:extLst>
              <p:ext uri="{D42A27DB-BD31-4B8C-83A1-F6EECF244321}">
                <p14:modId xmlns:p14="http://schemas.microsoft.com/office/powerpoint/2010/main" val="860673121"/>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4060409180"/>
                  </a:ext>
                </a:extLst>
              </a:tr>
            </a:tbl>
          </a:graphicData>
        </a:graphic>
      </p:graphicFrame>
      <p:graphicFrame>
        <p:nvGraphicFramePr>
          <p:cNvPr id="24" name="D_e9e727956202f691" hidden="1">
            <a:extLst>
              <a:ext uri="{FF2B5EF4-FFF2-40B4-BE49-F238E27FC236}">
                <a16:creationId xmlns:a16="http://schemas.microsoft.com/office/drawing/2014/main" id="{3F711D1C-1136-43EF-A7D9-52724D1EE0B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44947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Ipsos Ribbon Rules" hidden="1">
            <a:extLst>
              <a:ext uri="{FF2B5EF4-FFF2-40B4-BE49-F238E27FC236}">
                <a16:creationId xmlns:a16="http://schemas.microsoft.com/office/drawing/2014/main" id="{C8394674-8497-49F0-9783-5D7505365E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222582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03778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8" name="Rectangle 17">
            <a:extLst>
              <a:ext uri="{FF2B5EF4-FFF2-40B4-BE49-F238E27FC236}">
                <a16:creationId xmlns:a16="http://schemas.microsoft.com/office/drawing/2014/main" id="{E52D6ED0-0EA6-404D-BD14-545F83D34312}"/>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6" name="D_107dd00d374ffa01" descr="A chart showing how your Trust scored for Q8 compared with other trusts that took part; using the ‘expected range’ analysis technique. ">
            <a:extLst>
              <a:ext uri="{FF2B5EF4-FFF2-40B4-BE49-F238E27FC236}">
                <a16:creationId xmlns:a16="http://schemas.microsoft.com/office/drawing/2014/main" id="{2C5A0121-FE5E-41D8-9731-3268383F432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586712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eddca81c307a2840" descr="A chart showing how your Trust scored for Q9 compared with other trusts that took part; using the ‘expected range’ analysis technique. ">
            <a:extLst>
              <a:ext uri="{FF2B5EF4-FFF2-40B4-BE49-F238E27FC236}">
                <a16:creationId xmlns:a16="http://schemas.microsoft.com/office/drawing/2014/main" id="{4AAF6576-CDC1-4D61-BB84-A08F8055A53D}"/>
              </a:ext>
            </a:extLst>
          </p:cNvPr>
          <p:cNvGraphicFramePr/>
          <p:nvPr>
            <p:extLst>
              <p:ext uri="{D42A27DB-BD31-4B8C-83A1-F6EECF244321}">
                <p14:modId xmlns:p14="http://schemas.microsoft.com/office/powerpoint/2010/main" val="2548078288"/>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D_3f91f79706838df1" descr="A chart showing how your Trust scored for Q10 compared with other trusts that took part; using the ‘expected range’ analysis technique.">
            <a:extLst>
              <a:ext uri="{FF2B5EF4-FFF2-40B4-BE49-F238E27FC236}">
                <a16:creationId xmlns:a16="http://schemas.microsoft.com/office/drawing/2014/main" id="{0A388F45-50EF-439A-A7F6-81761EF2C5FF}"/>
              </a:ext>
            </a:extLst>
          </p:cNvPr>
          <p:cNvGraphicFramePr/>
          <p:nvPr>
            <p:extLst>
              <p:ext uri="{D42A27DB-BD31-4B8C-83A1-F6EECF244321}">
                <p14:modId xmlns:p14="http://schemas.microsoft.com/office/powerpoint/2010/main" val="2327459501"/>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D_b37c37088bceab21" descr="A chart showing how your Trust scored for Q11 compared with other trusts that took part; using the ‘expected range’ analysis technique. ">
            <a:extLst>
              <a:ext uri="{FF2B5EF4-FFF2-40B4-BE49-F238E27FC236}">
                <a16:creationId xmlns:a16="http://schemas.microsoft.com/office/drawing/2014/main" id="{A0004030-CDC8-4667-A439-6C1FC7DADCD2}"/>
              </a:ext>
            </a:extLst>
          </p:cNvPr>
          <p:cNvGraphicFramePr/>
          <p:nvPr>
            <p:extLst>
              <p:ext uri="{D42A27DB-BD31-4B8C-83A1-F6EECF244321}">
                <p14:modId xmlns:p14="http://schemas.microsoft.com/office/powerpoint/2010/main" val="313383151"/>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D_c686b98f4251a762" descr="A chart showing how your Trust scored for Q12 compared with other trusts that took part; using the ‘expected range’ analysis technique.">
            <a:extLst>
              <a:ext uri="{FF2B5EF4-FFF2-40B4-BE49-F238E27FC236}">
                <a16:creationId xmlns:a16="http://schemas.microsoft.com/office/drawing/2014/main" id="{FEAB2DBC-BF72-4A07-8FFD-D81FB03E9E33}"/>
              </a:ext>
            </a:extLst>
          </p:cNvPr>
          <p:cNvGraphicFramePr/>
          <p:nvPr>
            <p:extLst>
              <p:ext uri="{D42A27DB-BD31-4B8C-83A1-F6EECF244321}">
                <p14:modId xmlns:p14="http://schemas.microsoft.com/office/powerpoint/2010/main" val="2442766088"/>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F7D3B5F8-CA15-4E30-9D94-9B868738A43F}"/>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5" name="D_c27128f012ad6d0a_CalcTable">
            <a:extLst>
              <a:ext uri="{FF2B5EF4-FFF2-40B4-BE49-F238E27FC236}">
                <a16:creationId xmlns:a16="http://schemas.microsoft.com/office/drawing/2014/main" id="{34A08A4E-F75B-45E5-B534-184EA59F76AA}"/>
              </a:ext>
            </a:extLst>
          </p:cNvPr>
          <p:cNvGraphicFramePr>
            <a:graphicFrameLocks noGrp="1"/>
          </p:cNvGraphicFramePr>
          <p:nvPr>
            <p:extLst>
              <p:ext uri="{D42A27DB-BD31-4B8C-83A1-F6EECF244321}">
                <p14:modId xmlns:p14="http://schemas.microsoft.com/office/powerpoint/2010/main" val="4163399282"/>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265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241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6" name="D_c27128f012ad6d0a" hidden="1">
            <a:extLst>
              <a:ext uri="{FF2B5EF4-FFF2-40B4-BE49-F238E27FC236}">
                <a16:creationId xmlns:a16="http://schemas.microsoft.com/office/drawing/2014/main" id="{8EE86DF6-113F-4AC2-B989-7F557F56709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6081380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sp>
        <p:nvSpPr>
          <p:cNvPr id="27" name="Rectangle 26">
            <a:extLst>
              <a:ext uri="{FF2B5EF4-FFF2-40B4-BE49-F238E27FC236}">
                <a16:creationId xmlns:a16="http://schemas.microsoft.com/office/drawing/2014/main" id="{06C32CD5-0FE4-4F49-8B4A-046CFF6CBB97}"/>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7" name="Ipsos Ribbon Rules" hidden="1">
            <a:extLst>
              <a:ext uri="{FF2B5EF4-FFF2-40B4-BE49-F238E27FC236}">
                <a16:creationId xmlns:a16="http://schemas.microsoft.com/office/drawing/2014/main" id="{43F866DB-4B3A-42A2-8A06-52E0068BFA5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150233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14789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2. The hospital and ward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CCB2BEB8-7FEF-4E91-82DC-02BA8CA649C1}"/>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7" name="D_b5260654b7ba84f1" descr="A chart showing how your Trust scored for Q13 compared with other trusts that took part; using the ‘expected range’ analysis technique. ">
            <a:extLst>
              <a:ext uri="{FF2B5EF4-FFF2-40B4-BE49-F238E27FC236}">
                <a16:creationId xmlns:a16="http://schemas.microsoft.com/office/drawing/2014/main" id="{8F57F95A-AE08-4BEE-8DA9-3A924C77BEAD}"/>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47694582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D_6114acec6e1c44d5" descr="A chart showing how your Trust scored for Q14 compared with other trusts that took part; using the ‘expected range’ analysis technique. ">
            <a:extLst>
              <a:ext uri="{FF2B5EF4-FFF2-40B4-BE49-F238E27FC236}">
                <a16:creationId xmlns:a16="http://schemas.microsoft.com/office/drawing/2014/main" id="{FE2838B2-1F5C-4A32-B5F9-C4B54F5A38AE}"/>
              </a:ext>
            </a:extLst>
          </p:cNvPr>
          <p:cNvGraphicFramePr/>
          <p:nvPr>
            <p:extLst>
              <p:ext uri="{D42A27DB-BD31-4B8C-83A1-F6EECF244321}">
                <p14:modId xmlns:p14="http://schemas.microsoft.com/office/powerpoint/2010/main" val="3084059057"/>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D_1e4803ac511ef548" descr="A chart showing how your Trust scored for Q15 compared with other trusts that took part; using the ‘expected range’ analysis technique. ">
            <a:extLst>
              <a:ext uri="{FF2B5EF4-FFF2-40B4-BE49-F238E27FC236}">
                <a16:creationId xmlns:a16="http://schemas.microsoft.com/office/drawing/2014/main" id="{F7612318-293B-4078-874C-0F525B6DBF4C}"/>
              </a:ext>
            </a:extLst>
          </p:cNvPr>
          <p:cNvGraphicFramePr/>
          <p:nvPr>
            <p:extLst>
              <p:ext uri="{D42A27DB-BD31-4B8C-83A1-F6EECF244321}">
                <p14:modId xmlns:p14="http://schemas.microsoft.com/office/powerpoint/2010/main" val="2817519290"/>
              </p:ext>
            </p:extLst>
          </p:nvPr>
        </p:nvGraphicFramePr>
        <p:xfrm>
          <a:off x="265778" y="308213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1" name="Rectangle 10">
            <a:extLst>
              <a:ext uri="{FF2B5EF4-FFF2-40B4-BE49-F238E27FC236}">
                <a16:creationId xmlns:a16="http://schemas.microsoft.com/office/drawing/2014/main" id="{36D70EA0-0149-48E7-B7D0-FF0E33263D33}"/>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2" name="D_25bc2ac450fc1d0c_CalcTable">
            <a:extLst>
              <a:ext uri="{FF2B5EF4-FFF2-40B4-BE49-F238E27FC236}">
                <a16:creationId xmlns:a16="http://schemas.microsoft.com/office/drawing/2014/main" id="{7E93EA39-5FC0-44EC-8CB5-A2B6B50748B1}"/>
              </a:ext>
            </a:extLst>
          </p:cNvPr>
          <p:cNvGraphicFramePr>
            <a:graphicFrameLocks noGrp="1"/>
          </p:cNvGraphicFramePr>
          <p:nvPr>
            <p:extLst>
              <p:ext uri="{D42A27DB-BD31-4B8C-83A1-F6EECF244321}">
                <p14:modId xmlns:p14="http://schemas.microsoft.com/office/powerpoint/2010/main" val="3025621962"/>
              </p:ext>
            </p:extLst>
          </p:nvPr>
        </p:nvGraphicFramePr>
        <p:xfrm>
          <a:off x="8459403" y="1908662"/>
          <a:ext cx="3340998" cy="2442273"/>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184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67725625"/>
                  </a:ext>
                </a:extLst>
              </a:tr>
              <a:tr h="38606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6686449"/>
                  </a:ext>
                </a:extLst>
              </a:tr>
            </a:tbl>
          </a:graphicData>
        </a:graphic>
      </p:graphicFrame>
      <p:sp>
        <p:nvSpPr>
          <p:cNvPr id="28" name="Rectangle 27">
            <a:extLst>
              <a:ext uri="{FF2B5EF4-FFF2-40B4-BE49-F238E27FC236}">
                <a16:creationId xmlns:a16="http://schemas.microsoft.com/office/drawing/2014/main" id="{00AC7DFD-E6B3-4919-8529-BA6BB7E29630}"/>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25bc2ac450fc1d0c" hidden="1">
            <a:extLst>
              <a:ext uri="{FF2B5EF4-FFF2-40B4-BE49-F238E27FC236}">
                <a16:creationId xmlns:a16="http://schemas.microsoft.com/office/drawing/2014/main" id="{EFF7B080-3F91-43D2-90F3-F58587AB571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4892173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Ipsos Ribbon Rules" hidden="1">
            <a:extLst>
              <a:ext uri="{FF2B5EF4-FFF2-40B4-BE49-F238E27FC236}">
                <a16:creationId xmlns:a16="http://schemas.microsoft.com/office/drawing/2014/main" id="{AF33A9BD-1395-4B54-AE99-C27362A6EB1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1629794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31764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3492F34A-6A20-4B73-82CB-028DE27241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597599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Title 2">
            <a:extLst>
              <a:ext uri="{FF2B5EF4-FFF2-40B4-BE49-F238E27FC236}">
                <a16:creationId xmlns:a16="http://schemas.microsoft.com/office/drawing/2014/main" id="{BBDB104E-73D7-445F-92E7-F487E07E51A4}"/>
              </a:ext>
            </a:extLst>
          </p:cNvPr>
          <p:cNvSpPr>
            <a:spLocks noGrp="1"/>
          </p:cNvSpPr>
          <p:nvPr>
            <p:ph type="title"/>
          </p:nvPr>
        </p:nvSpPr>
        <p:spPr>
          <a:xfrm>
            <a:off x="419970" y="537464"/>
            <a:ext cx="11417697" cy="654856"/>
          </a:xfrm>
        </p:spPr>
        <p:txBody>
          <a:bodyPr>
            <a:normAutofit/>
          </a:bodyPr>
          <a:lstStyle/>
          <a:p>
            <a:r>
              <a:rPr lang="en-GB" dirty="0"/>
              <a:t>Section 3. Doctors</a:t>
            </a:r>
          </a:p>
        </p:txBody>
      </p:sp>
      <p:sp>
        <p:nvSpPr>
          <p:cNvPr id="13" name="Title 6">
            <a:extLst>
              <a:ext uri="{FF2B5EF4-FFF2-40B4-BE49-F238E27FC236}">
                <a16:creationId xmlns:a16="http://schemas.microsoft.com/office/drawing/2014/main" id="{77B18608-8677-49F7-A6A8-9BF86D95770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4" name="TextBox 13">
            <a:extLst>
              <a:ext uri="{FF2B5EF4-FFF2-40B4-BE49-F238E27FC236}">
                <a16:creationId xmlns:a16="http://schemas.microsoft.com/office/drawing/2014/main" id="{390442A6-63FA-4DC9-8044-CD18098AD20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7" name="D_32f2ae9d17cfa3a3" hidden="1">
            <a:extLst>
              <a:ext uri="{FF2B5EF4-FFF2-40B4-BE49-F238E27FC236}">
                <a16:creationId xmlns:a16="http://schemas.microsoft.com/office/drawing/2014/main" id="{9DF8E257-CA55-4C84-8993-69D8A930C6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38714292"/>
              </p:ext>
            </p:extLst>
          </p:nvPr>
        </p:nvGraphicFramePr>
        <p:xfrm>
          <a:off x="-2127739" y="256521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f3eca10f9f4410c5" descr="A bar chart showing the range of section scores for all NHS trusts for Section 1 (Admission to hospital).">
            <a:extLst>
              <a:ext uri="{FF2B5EF4-FFF2-40B4-BE49-F238E27FC236}">
                <a16:creationId xmlns:a16="http://schemas.microsoft.com/office/drawing/2014/main" id="{2517E862-AFFD-4D71-BDF9-2E3B76F55751}"/>
              </a:ext>
            </a:extLst>
          </p:cNvPr>
          <p:cNvGraphicFramePr/>
          <p:nvPr>
            <p:extLst>
              <p:ext uri="{D42A27DB-BD31-4B8C-83A1-F6EECF244321}">
                <p14:modId xmlns:p14="http://schemas.microsoft.com/office/powerpoint/2010/main" val="375871678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28450EE6-40C6-4978-AF42-1C9C0DF30F87}"/>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49D6B9A-7269-49E6-9875-A041EA65118E}"/>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2A714CA4-7AE8-4916-99C4-38B67725049A}"/>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747C060-021D-4554-B22E-0F8B81D1E28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5AD9A65-9A01-4416-9A68-8DF8AEB2096A}"/>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32f2ae9d17cfa3a3_CalcTable">
            <a:extLst>
              <a:ext uri="{FF2B5EF4-FFF2-40B4-BE49-F238E27FC236}">
                <a16:creationId xmlns:a16="http://schemas.microsoft.com/office/drawing/2014/main" id="{3B41DC03-2B79-42F8-A1A7-C1BC46E4F8B3}"/>
              </a:ext>
            </a:extLst>
          </p:cNvPr>
          <p:cNvGraphicFramePr>
            <a:graphicFrameLocks noGrp="1"/>
          </p:cNvGraphicFramePr>
          <p:nvPr>
            <p:extLst>
              <p:ext uri="{D42A27DB-BD31-4B8C-83A1-F6EECF244321}">
                <p14:modId xmlns:p14="http://schemas.microsoft.com/office/powerpoint/2010/main" val="3430303935"/>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8.6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4EC9A55-FB5E-4BCF-9B87-0D886EF395D4}"/>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2BE7CAD2-3339-4EE1-AAAB-5A643BC9C6C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a794c6f51b8d289" descr="A bar chart showing the top five trust results within your region.">
            <a:extLst>
              <a:ext uri="{FF2B5EF4-FFF2-40B4-BE49-F238E27FC236}">
                <a16:creationId xmlns:a16="http://schemas.microsoft.com/office/drawing/2014/main" id="{C5385470-B688-4B00-819F-A61A38FCD00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881651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2bfbd1113cb3471" descr="A bar chart showing the bottom five trust results within your region.">
            <a:extLst>
              <a:ext uri="{FF2B5EF4-FFF2-40B4-BE49-F238E27FC236}">
                <a16:creationId xmlns:a16="http://schemas.microsoft.com/office/drawing/2014/main" id="{0767F018-8C8E-471B-A474-0DA8E39318DD}"/>
              </a:ext>
            </a:extLst>
          </p:cNvPr>
          <p:cNvGraphicFramePr/>
          <p:nvPr>
            <p:extLst>
              <p:ext uri="{D42A27DB-BD31-4B8C-83A1-F6EECF244321}">
                <p14:modId xmlns:p14="http://schemas.microsoft.com/office/powerpoint/2010/main" val="687761933"/>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0612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3. Doctors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AA4C4E8-8142-4652-9510-A1F117BEAD9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9c8e5bc86c815439" descr="A chart showing how your Trust scored for Q16 compared with other trusts that took part; using the ‘expected range’ analysis technique. ">
            <a:extLst>
              <a:ext uri="{FF2B5EF4-FFF2-40B4-BE49-F238E27FC236}">
                <a16:creationId xmlns:a16="http://schemas.microsoft.com/office/drawing/2014/main" id="{0141575F-F4EB-44A5-BE0D-3DDEB318C7C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29864075"/>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7fbd6fb87003a424" descr="A chart showing how your Trust scored for Q17 compared with other trusts that took part; using the ‘expected range’ analysis technique. ">
            <a:extLst>
              <a:ext uri="{FF2B5EF4-FFF2-40B4-BE49-F238E27FC236}">
                <a16:creationId xmlns:a16="http://schemas.microsoft.com/office/drawing/2014/main" id="{D1AC139B-6E81-40B7-B935-01D5B8D01551}"/>
              </a:ext>
            </a:extLst>
          </p:cNvPr>
          <p:cNvGraphicFramePr/>
          <p:nvPr>
            <p:extLst>
              <p:ext uri="{D42A27DB-BD31-4B8C-83A1-F6EECF244321}">
                <p14:modId xmlns:p14="http://schemas.microsoft.com/office/powerpoint/2010/main" val="234701760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561a1d41ddcd1ef6" descr="A chart showing how your Trust scored for Q18 compared with other trusts that took part; using the ‘expected range’ analysis technique.">
            <a:extLst>
              <a:ext uri="{FF2B5EF4-FFF2-40B4-BE49-F238E27FC236}">
                <a16:creationId xmlns:a16="http://schemas.microsoft.com/office/drawing/2014/main" id="{079F641F-0BC2-4BC7-81F3-130D14CF4CE5}"/>
              </a:ext>
            </a:extLst>
          </p:cNvPr>
          <p:cNvGraphicFramePr/>
          <p:nvPr>
            <p:extLst>
              <p:ext uri="{D42A27DB-BD31-4B8C-83A1-F6EECF244321}">
                <p14:modId xmlns:p14="http://schemas.microsoft.com/office/powerpoint/2010/main" val="30113400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E7476DE2-C7EB-4B21-8C3E-4A35C56F58C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DA5E1761-176A-4108-827F-92AEE3D5994E}"/>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4206e56bce1d0e5d_CalcTable">
            <a:extLst>
              <a:ext uri="{FF2B5EF4-FFF2-40B4-BE49-F238E27FC236}">
                <a16:creationId xmlns:a16="http://schemas.microsoft.com/office/drawing/2014/main" id="{37B5340B-8AD3-497B-B2CC-47D24D06F075}"/>
              </a:ext>
            </a:extLst>
          </p:cNvPr>
          <p:cNvGraphicFramePr>
            <a:graphicFrameLocks noGrp="1"/>
          </p:cNvGraphicFramePr>
          <p:nvPr>
            <p:extLst>
              <p:ext uri="{D42A27DB-BD31-4B8C-83A1-F6EECF244321}">
                <p14:modId xmlns:p14="http://schemas.microsoft.com/office/powerpoint/2010/main" val="169639142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4206e56bce1d0e5d" hidden="1">
            <a:extLst>
              <a:ext uri="{FF2B5EF4-FFF2-40B4-BE49-F238E27FC236}">
                <a16:creationId xmlns:a16="http://schemas.microsoft.com/office/drawing/2014/main" id="{F220DF65-571D-4E6E-9E55-18A5A88383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984774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8A06C0A8-21D4-41C8-B573-2E89DF0A2E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556295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785335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502923"/>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Arrow: Right 1">
            <a:extLst>
              <a:ext uri="{FF2B5EF4-FFF2-40B4-BE49-F238E27FC236}">
                <a16:creationId xmlns:a16="http://schemas.microsoft.com/office/drawing/2014/main" id="{207E8E6D-F288-411D-89D7-405F7B457980}"/>
              </a:ext>
              <a:ext uri="{C183D7F6-B498-43B3-948B-1728B52AA6E4}">
                <adec:decorative xmlns:adec="http://schemas.microsoft.com/office/drawing/2017/decorative" val="1"/>
              </a:ext>
            </a:extLst>
          </p:cNvPr>
          <p:cNvSpPr/>
          <p:nvPr/>
        </p:nvSpPr>
        <p:spPr>
          <a:xfrm>
            <a:off x="412685" y="1390649"/>
            <a:ext cx="11418884" cy="297479"/>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itle 6">
            <a:extLst>
              <a:ext uri="{FF2B5EF4-FFF2-40B4-BE49-F238E27FC236}">
                <a16:creationId xmlns:a16="http://schemas.microsoft.com/office/drawing/2014/main" id="{7010D036-996D-4175-88DE-CD6AD51E5891}"/>
              </a:ext>
            </a:extLst>
          </p:cNvPr>
          <p:cNvSpPr>
            <a:spLocks noGrp="1"/>
          </p:cNvSpPr>
          <p:nvPr>
            <p:ph type="title" idx="4294967295"/>
          </p:nvPr>
        </p:nvSpPr>
        <p:spPr>
          <a:xfrm>
            <a:off x="500411" y="672985"/>
            <a:ext cx="8341964" cy="484188"/>
          </a:xfrm>
        </p:spPr>
        <p:txBody>
          <a:bodyPr>
            <a:normAutofit/>
          </a:bodyPr>
          <a:lstStyle/>
          <a:p>
            <a:r>
              <a:rPr lang="en-GB" sz="2800" b="1" dirty="0">
                <a:solidFill>
                  <a:srgbClr val="6D276A"/>
                </a:solidFill>
                <a:latin typeface="Arial"/>
              </a:rPr>
              <a:t>Contents</a:t>
            </a:r>
          </a:p>
        </p:txBody>
      </p:sp>
      <p:sp>
        <p:nvSpPr>
          <p:cNvPr id="17" name="Rectangle 16">
            <a:hlinkClick r:id="rId3" action="ppaction://hlinksldjump"/>
            <a:extLst>
              <a:ext uri="{FF2B5EF4-FFF2-40B4-BE49-F238E27FC236}">
                <a16:creationId xmlns:a16="http://schemas.microsoft.com/office/drawing/2014/main" id="{370AF834-0347-44E5-B067-773DCB2CD1D2}"/>
              </a:ext>
            </a:extLst>
          </p:cNvPr>
          <p:cNvSpPr/>
          <p:nvPr/>
        </p:nvSpPr>
        <p:spPr>
          <a:xfrm>
            <a:off x="515938"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Background &amp; methodology</a:t>
            </a:r>
          </a:p>
        </p:txBody>
      </p:sp>
      <p:sp>
        <p:nvSpPr>
          <p:cNvPr id="24" name="Rectangle 23">
            <a:hlinkClick r:id="rId4" action="ppaction://hlinksldjump"/>
            <a:extLst>
              <a:ext uri="{FF2B5EF4-FFF2-40B4-BE49-F238E27FC236}">
                <a16:creationId xmlns:a16="http://schemas.microsoft.com/office/drawing/2014/main" id="{908F9A59-76F8-4F59-8D74-8E768F473729}"/>
              </a:ext>
            </a:extLst>
          </p:cNvPr>
          <p:cNvSpPr/>
          <p:nvPr/>
        </p:nvSpPr>
        <p:spPr>
          <a:xfrm>
            <a:off x="2336824"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Headline results</a:t>
            </a:r>
          </a:p>
        </p:txBody>
      </p:sp>
      <p:sp>
        <p:nvSpPr>
          <p:cNvPr id="25" name="Rectangle 24">
            <a:hlinkClick r:id="rId5" action="ppaction://hlinksldjump"/>
            <a:extLst>
              <a:ext uri="{FF2B5EF4-FFF2-40B4-BE49-F238E27FC236}">
                <a16:creationId xmlns:a16="http://schemas.microsoft.com/office/drawing/2014/main" id="{EA1645F7-304F-4EE5-A389-9616276616EB}"/>
              </a:ext>
            </a:extLst>
          </p:cNvPr>
          <p:cNvSpPr/>
          <p:nvPr/>
        </p:nvSpPr>
        <p:spPr>
          <a:xfrm>
            <a:off x="4150519" y="1171504"/>
            <a:ext cx="1579562" cy="66296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Benchmarking </a:t>
            </a:r>
          </a:p>
        </p:txBody>
      </p:sp>
      <p:sp>
        <p:nvSpPr>
          <p:cNvPr id="28" name="Rectangle 27">
            <a:hlinkClick r:id="rId6" action="ppaction://hlinksldjump"/>
            <a:extLst>
              <a:ext uri="{FF2B5EF4-FFF2-40B4-BE49-F238E27FC236}">
                <a16:creationId xmlns:a16="http://schemas.microsoft.com/office/drawing/2014/main" id="{EEDEB057-C9E1-4873-9C6D-5E0A2FE85217}"/>
              </a:ext>
            </a:extLst>
          </p:cNvPr>
          <p:cNvSpPr/>
          <p:nvPr/>
        </p:nvSpPr>
        <p:spPr>
          <a:xfrm>
            <a:off x="404030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29" name="Rectangle 28">
            <a:hlinkClick r:id="rId7" action="ppaction://hlinksldjump"/>
            <a:extLst>
              <a:ext uri="{FF2B5EF4-FFF2-40B4-BE49-F238E27FC236}">
                <a16:creationId xmlns:a16="http://schemas.microsoft.com/office/drawing/2014/main" id="{0CA15BC4-4E0F-48CF-99A0-B1C9706DE620}"/>
              </a:ext>
            </a:extLst>
          </p:cNvPr>
          <p:cNvSpPr/>
          <p:nvPr/>
        </p:nvSpPr>
        <p:spPr>
          <a:xfrm>
            <a:off x="404030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30" name="Rectangle 29">
            <a:hlinkClick r:id="rId8" action="ppaction://hlinksldjump"/>
            <a:extLst>
              <a:ext uri="{FF2B5EF4-FFF2-40B4-BE49-F238E27FC236}">
                <a16:creationId xmlns:a16="http://schemas.microsoft.com/office/drawing/2014/main" id="{72687E61-A580-4FD3-A732-F138CCF399B0}"/>
              </a:ext>
            </a:extLst>
          </p:cNvPr>
          <p:cNvSpPr/>
          <p:nvPr/>
        </p:nvSpPr>
        <p:spPr>
          <a:xfrm>
            <a:off x="404030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31" name="Rectangle 30">
            <a:hlinkClick r:id="rId9" action="ppaction://hlinksldjump"/>
            <a:extLst>
              <a:ext uri="{FF2B5EF4-FFF2-40B4-BE49-F238E27FC236}">
                <a16:creationId xmlns:a16="http://schemas.microsoft.com/office/drawing/2014/main" id="{1E29F054-6151-44B2-96AA-890D18080E77}"/>
              </a:ext>
            </a:extLst>
          </p:cNvPr>
          <p:cNvSpPr/>
          <p:nvPr/>
        </p:nvSpPr>
        <p:spPr>
          <a:xfrm>
            <a:off x="404030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32" name="Rectangle 31">
            <a:hlinkClick r:id="rId10" action="ppaction://hlinksldjump"/>
            <a:extLst>
              <a:ext uri="{FF2B5EF4-FFF2-40B4-BE49-F238E27FC236}">
                <a16:creationId xmlns:a16="http://schemas.microsoft.com/office/drawing/2014/main" id="{1433E923-369C-458E-B925-2320F968DF81}"/>
              </a:ext>
            </a:extLst>
          </p:cNvPr>
          <p:cNvSpPr/>
          <p:nvPr/>
        </p:nvSpPr>
        <p:spPr>
          <a:xfrm>
            <a:off x="404030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33" name="Rectangle 32">
            <a:hlinkClick r:id="rId11" action="ppaction://hlinksldjump"/>
            <a:extLst>
              <a:ext uri="{FF2B5EF4-FFF2-40B4-BE49-F238E27FC236}">
                <a16:creationId xmlns:a16="http://schemas.microsoft.com/office/drawing/2014/main" id="{9BB3E8A1-60D9-484B-B36E-FA82BBC3101F}"/>
              </a:ext>
            </a:extLst>
          </p:cNvPr>
          <p:cNvSpPr/>
          <p:nvPr/>
        </p:nvSpPr>
        <p:spPr>
          <a:xfrm>
            <a:off x="404030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34" name="Rectangle 33">
            <a:hlinkClick r:id="rId12" action="ppaction://hlinksldjump"/>
            <a:extLst>
              <a:ext uri="{FF2B5EF4-FFF2-40B4-BE49-F238E27FC236}">
                <a16:creationId xmlns:a16="http://schemas.microsoft.com/office/drawing/2014/main" id="{25E87DF0-B96C-41D1-AE07-960500135E1E}"/>
              </a:ext>
            </a:extLst>
          </p:cNvPr>
          <p:cNvSpPr/>
          <p:nvPr/>
        </p:nvSpPr>
        <p:spPr>
          <a:xfrm>
            <a:off x="404030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35" name="Rectangle 34">
            <a:hlinkClick r:id="rId13" action="ppaction://hlinksldjump"/>
            <a:extLst>
              <a:ext uri="{FF2B5EF4-FFF2-40B4-BE49-F238E27FC236}">
                <a16:creationId xmlns:a16="http://schemas.microsoft.com/office/drawing/2014/main" id="{7DA86D7C-26C4-42D5-A090-C39B89193D9D}"/>
              </a:ext>
            </a:extLst>
          </p:cNvPr>
          <p:cNvSpPr/>
          <p:nvPr/>
        </p:nvSpPr>
        <p:spPr>
          <a:xfrm>
            <a:off x="404030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36" name="Rectangle 35">
            <a:hlinkClick r:id="rId14" action="ppaction://hlinksldjump"/>
            <a:extLst>
              <a:ext uri="{FF2B5EF4-FFF2-40B4-BE49-F238E27FC236}">
                <a16:creationId xmlns:a16="http://schemas.microsoft.com/office/drawing/2014/main" id="{0BE157DE-74A8-4691-B4BF-0471E3B70141}"/>
              </a:ext>
            </a:extLst>
          </p:cNvPr>
          <p:cNvSpPr/>
          <p:nvPr/>
        </p:nvSpPr>
        <p:spPr>
          <a:xfrm>
            <a:off x="404030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37" name="Rectangle 36">
            <a:hlinkClick r:id="rId15" action="ppaction://hlinksldjump"/>
            <a:extLst>
              <a:ext uri="{FF2B5EF4-FFF2-40B4-BE49-F238E27FC236}">
                <a16:creationId xmlns:a16="http://schemas.microsoft.com/office/drawing/2014/main" id="{2BF446D9-69C7-4399-ABDC-80E5DDE52E3C}"/>
              </a:ext>
            </a:extLst>
          </p:cNvPr>
          <p:cNvSpPr/>
          <p:nvPr/>
        </p:nvSpPr>
        <p:spPr>
          <a:xfrm>
            <a:off x="404030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6" name="Rectangle 25">
            <a:hlinkClick r:id="rId16" action="ppaction://hlinksldjump"/>
            <a:extLst>
              <a:ext uri="{FF2B5EF4-FFF2-40B4-BE49-F238E27FC236}">
                <a16:creationId xmlns:a16="http://schemas.microsoft.com/office/drawing/2014/main" id="{3EC5AA56-1533-4A5D-87EA-F7F7EFBD8717}"/>
              </a:ext>
            </a:extLst>
          </p:cNvPr>
          <p:cNvSpPr/>
          <p:nvPr/>
        </p:nvSpPr>
        <p:spPr>
          <a:xfrm>
            <a:off x="6212689" y="1177178"/>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Trust results</a:t>
            </a:r>
          </a:p>
        </p:txBody>
      </p:sp>
      <p:sp>
        <p:nvSpPr>
          <p:cNvPr id="38" name="Rectangle 37">
            <a:hlinkClick r:id="rId17" action="ppaction://hlinksldjump"/>
            <a:extLst>
              <a:ext uri="{FF2B5EF4-FFF2-40B4-BE49-F238E27FC236}">
                <a16:creationId xmlns:a16="http://schemas.microsoft.com/office/drawing/2014/main" id="{A268E627-496A-4B80-A34B-765F657EB488}"/>
              </a:ext>
            </a:extLst>
          </p:cNvPr>
          <p:cNvSpPr/>
          <p:nvPr/>
        </p:nvSpPr>
        <p:spPr>
          <a:xfrm>
            <a:off x="610247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39" name="Rectangle 38">
            <a:hlinkClick r:id="rId18" action="ppaction://hlinksldjump"/>
            <a:extLst>
              <a:ext uri="{FF2B5EF4-FFF2-40B4-BE49-F238E27FC236}">
                <a16:creationId xmlns:a16="http://schemas.microsoft.com/office/drawing/2014/main" id="{67FAA534-F902-4EA5-B1CD-3E9D1C8BCD74}"/>
              </a:ext>
            </a:extLst>
          </p:cNvPr>
          <p:cNvSpPr/>
          <p:nvPr/>
        </p:nvSpPr>
        <p:spPr>
          <a:xfrm>
            <a:off x="6102470" y="227626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40" name="Rectangle 39">
            <a:hlinkClick r:id="rId19" action="ppaction://hlinksldjump"/>
            <a:extLst>
              <a:ext uri="{FF2B5EF4-FFF2-40B4-BE49-F238E27FC236}">
                <a16:creationId xmlns:a16="http://schemas.microsoft.com/office/drawing/2014/main" id="{2C7C4A5F-6B3C-4842-9515-76922152B2AB}"/>
              </a:ext>
            </a:extLst>
          </p:cNvPr>
          <p:cNvSpPr/>
          <p:nvPr/>
        </p:nvSpPr>
        <p:spPr>
          <a:xfrm>
            <a:off x="6102470" y="269185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41" name="Rectangle 40">
            <a:hlinkClick r:id="rId20" action="ppaction://hlinksldjump"/>
            <a:extLst>
              <a:ext uri="{FF2B5EF4-FFF2-40B4-BE49-F238E27FC236}">
                <a16:creationId xmlns:a16="http://schemas.microsoft.com/office/drawing/2014/main" id="{8834E40E-1013-42D8-B558-00AB042E2CC7}"/>
              </a:ext>
            </a:extLst>
          </p:cNvPr>
          <p:cNvSpPr/>
          <p:nvPr/>
        </p:nvSpPr>
        <p:spPr>
          <a:xfrm>
            <a:off x="6102470" y="310743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42" name="Rectangle 41">
            <a:hlinkClick r:id="rId21" action="ppaction://hlinksldjump"/>
            <a:extLst>
              <a:ext uri="{FF2B5EF4-FFF2-40B4-BE49-F238E27FC236}">
                <a16:creationId xmlns:a16="http://schemas.microsoft.com/office/drawing/2014/main" id="{C6AF8610-1240-4B33-827A-59662FEEAE9C}"/>
              </a:ext>
            </a:extLst>
          </p:cNvPr>
          <p:cNvSpPr/>
          <p:nvPr/>
        </p:nvSpPr>
        <p:spPr>
          <a:xfrm>
            <a:off x="6102470" y="352301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43" name="Rectangle 42">
            <a:hlinkClick r:id="rId22" action="ppaction://hlinksldjump"/>
            <a:extLst>
              <a:ext uri="{FF2B5EF4-FFF2-40B4-BE49-F238E27FC236}">
                <a16:creationId xmlns:a16="http://schemas.microsoft.com/office/drawing/2014/main" id="{9443AE29-A251-4546-A015-3B513269BB59}"/>
              </a:ext>
            </a:extLst>
          </p:cNvPr>
          <p:cNvSpPr/>
          <p:nvPr/>
        </p:nvSpPr>
        <p:spPr>
          <a:xfrm>
            <a:off x="6102470" y="3938597"/>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44" name="Rectangle 43">
            <a:hlinkClick r:id="rId23" action="ppaction://hlinksldjump"/>
            <a:extLst>
              <a:ext uri="{FF2B5EF4-FFF2-40B4-BE49-F238E27FC236}">
                <a16:creationId xmlns:a16="http://schemas.microsoft.com/office/drawing/2014/main" id="{A49B8E71-C42C-43A5-9595-CA786F20C8C1}"/>
              </a:ext>
            </a:extLst>
          </p:cNvPr>
          <p:cNvSpPr/>
          <p:nvPr/>
        </p:nvSpPr>
        <p:spPr>
          <a:xfrm>
            <a:off x="6102470" y="4354179"/>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48" name="Rectangle 47">
            <a:hlinkClick r:id="rId24" action="ppaction://hlinksldjump"/>
            <a:extLst>
              <a:ext uri="{FF2B5EF4-FFF2-40B4-BE49-F238E27FC236}">
                <a16:creationId xmlns:a16="http://schemas.microsoft.com/office/drawing/2014/main" id="{3F9227BA-4C6A-4550-ABFB-28540A651A4E}"/>
              </a:ext>
            </a:extLst>
          </p:cNvPr>
          <p:cNvSpPr/>
          <p:nvPr/>
        </p:nvSpPr>
        <p:spPr>
          <a:xfrm>
            <a:off x="6102470" y="4769761"/>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49" name="Rectangle 48">
            <a:hlinkClick r:id="rId24" action="ppaction://hlinksldjump"/>
            <a:extLst>
              <a:ext uri="{FF2B5EF4-FFF2-40B4-BE49-F238E27FC236}">
                <a16:creationId xmlns:a16="http://schemas.microsoft.com/office/drawing/2014/main" id="{9CBE2EFE-D790-4AE9-877C-EF93A2D30060}"/>
              </a:ext>
            </a:extLst>
          </p:cNvPr>
          <p:cNvSpPr/>
          <p:nvPr/>
        </p:nvSpPr>
        <p:spPr>
          <a:xfrm>
            <a:off x="6102470" y="5185343"/>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50" name="Rectangle 49">
            <a:hlinkClick r:id="rId25" action="ppaction://hlinksldjump"/>
            <a:extLst>
              <a:ext uri="{FF2B5EF4-FFF2-40B4-BE49-F238E27FC236}">
                <a16:creationId xmlns:a16="http://schemas.microsoft.com/office/drawing/2014/main" id="{E29687C8-6738-4B8F-B537-044A6744676E}"/>
              </a:ext>
            </a:extLst>
          </p:cNvPr>
          <p:cNvSpPr/>
          <p:nvPr/>
        </p:nvSpPr>
        <p:spPr>
          <a:xfrm>
            <a:off x="6102470" y="560093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
        <p:nvSpPr>
          <p:cNvPr id="27" name="Rectangle 26">
            <a:hlinkClick r:id="rId26" action="ppaction://hlinksldjump"/>
            <a:extLst>
              <a:ext uri="{FF2B5EF4-FFF2-40B4-BE49-F238E27FC236}">
                <a16:creationId xmlns:a16="http://schemas.microsoft.com/office/drawing/2014/main" id="{511E8DB4-175D-46B5-9FB1-F38543C70C83}"/>
              </a:ext>
            </a:extLst>
          </p:cNvPr>
          <p:cNvSpPr/>
          <p:nvPr/>
        </p:nvSpPr>
        <p:spPr>
          <a:xfrm>
            <a:off x="10198076" y="1213577"/>
            <a:ext cx="1344756"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6. Appendix</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55146" y="4996975"/>
            <a:ext cx="3500150" cy="1384995"/>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This work was carried out in accordance with the requirements of the international quality standard for Market Research, ISO 20252, and with the Ipsos Terms and Conditions which can be found at http://www.ipsos.uk/terms.</a:t>
            </a:r>
          </a:p>
          <a:p>
            <a:endParaRPr lang="en-GB" sz="1200" dirty="0">
              <a:latin typeface="Arial" panose="020B0604020202020204" pitchFamily="34" charset="0"/>
              <a:cs typeface="Arial" panose="020B0604020202020204" pitchFamily="34" charset="0"/>
            </a:endParaRPr>
          </a:p>
          <a:p>
            <a:r>
              <a:rPr lang="en-GB" sz="1200" dirty="0">
                <a:latin typeface="Arial" panose="020B0604020202020204" pitchFamily="34" charset="0"/>
                <a:cs typeface="Arial" panose="020B0604020202020204" pitchFamily="34" charset="0"/>
              </a:rPr>
              <a:t>© Care Quality Commission 2022</a:t>
            </a:r>
          </a:p>
        </p:txBody>
      </p:sp>
      <p:sp>
        <p:nvSpPr>
          <p:cNvPr id="46" name="Rectangle 45">
            <a:hlinkClick r:id="rId27" action="ppaction://hlinksldjump"/>
            <a:extLst>
              <a:ext uri="{FF2B5EF4-FFF2-40B4-BE49-F238E27FC236}">
                <a16:creationId xmlns:a16="http://schemas.microsoft.com/office/drawing/2014/main" id="{1C28B8CD-E9C1-4362-A8CB-A16AF1859221}"/>
              </a:ext>
            </a:extLst>
          </p:cNvPr>
          <p:cNvSpPr/>
          <p:nvPr/>
        </p:nvSpPr>
        <p:spPr>
          <a:xfrm>
            <a:off x="8274859" y="1189535"/>
            <a:ext cx="1579562" cy="65162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Trends over time</a:t>
            </a:r>
          </a:p>
        </p:txBody>
      </p:sp>
      <p:sp>
        <p:nvSpPr>
          <p:cNvPr id="47" name="Rectangle 46">
            <a:hlinkClick r:id="rId28" action="ppaction://hlinksldjump"/>
            <a:extLst>
              <a:ext uri="{FF2B5EF4-FFF2-40B4-BE49-F238E27FC236}">
                <a16:creationId xmlns:a16="http://schemas.microsoft.com/office/drawing/2014/main" id="{24AE0ED1-2EBC-483A-8FA6-E7F94E8C3EDB}"/>
              </a:ext>
            </a:extLst>
          </p:cNvPr>
          <p:cNvSpPr/>
          <p:nvPr/>
        </p:nvSpPr>
        <p:spPr>
          <a:xfrm>
            <a:off x="8164640" y="186068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 Admission to hospital</a:t>
            </a:r>
          </a:p>
        </p:txBody>
      </p:sp>
      <p:sp>
        <p:nvSpPr>
          <p:cNvPr id="52" name="Rectangle 51">
            <a:hlinkClick r:id="rId29" action="ppaction://hlinksldjump"/>
            <a:extLst>
              <a:ext uri="{FF2B5EF4-FFF2-40B4-BE49-F238E27FC236}">
                <a16:creationId xmlns:a16="http://schemas.microsoft.com/office/drawing/2014/main" id="{38C4F3BF-2EB3-4657-BA30-C21B0DD8831C}"/>
              </a:ext>
            </a:extLst>
          </p:cNvPr>
          <p:cNvSpPr/>
          <p:nvPr/>
        </p:nvSpPr>
        <p:spPr>
          <a:xfrm>
            <a:off x="8164640" y="227626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2. The hospital and ward</a:t>
            </a:r>
          </a:p>
        </p:txBody>
      </p:sp>
      <p:sp>
        <p:nvSpPr>
          <p:cNvPr id="53" name="Rectangle 52">
            <a:hlinkClick r:id="rId30" action="ppaction://hlinksldjump"/>
            <a:extLst>
              <a:ext uri="{FF2B5EF4-FFF2-40B4-BE49-F238E27FC236}">
                <a16:creationId xmlns:a16="http://schemas.microsoft.com/office/drawing/2014/main" id="{998A0D1A-6706-44EC-BD7E-336E3796AC7D}"/>
              </a:ext>
            </a:extLst>
          </p:cNvPr>
          <p:cNvSpPr/>
          <p:nvPr/>
        </p:nvSpPr>
        <p:spPr>
          <a:xfrm>
            <a:off x="8164640" y="269184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3. Doctors</a:t>
            </a:r>
          </a:p>
        </p:txBody>
      </p:sp>
      <p:sp>
        <p:nvSpPr>
          <p:cNvPr id="54" name="Rectangle 53">
            <a:hlinkClick r:id="rId30" action="ppaction://hlinksldjump"/>
            <a:extLst>
              <a:ext uri="{FF2B5EF4-FFF2-40B4-BE49-F238E27FC236}">
                <a16:creationId xmlns:a16="http://schemas.microsoft.com/office/drawing/2014/main" id="{2990CB06-6A5D-441C-8DA5-DD6F59AA2B06}"/>
              </a:ext>
            </a:extLst>
          </p:cNvPr>
          <p:cNvSpPr/>
          <p:nvPr/>
        </p:nvSpPr>
        <p:spPr>
          <a:xfrm>
            <a:off x="8164640" y="310742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4. Nurses</a:t>
            </a:r>
          </a:p>
        </p:txBody>
      </p:sp>
      <p:sp>
        <p:nvSpPr>
          <p:cNvPr id="55" name="Rectangle 54">
            <a:hlinkClick r:id="rId31" action="ppaction://hlinksldjump"/>
            <a:extLst>
              <a:ext uri="{FF2B5EF4-FFF2-40B4-BE49-F238E27FC236}">
                <a16:creationId xmlns:a16="http://schemas.microsoft.com/office/drawing/2014/main" id="{E96B37CF-7ADB-412D-9B79-10275918A4F2}"/>
              </a:ext>
            </a:extLst>
          </p:cNvPr>
          <p:cNvSpPr/>
          <p:nvPr/>
        </p:nvSpPr>
        <p:spPr>
          <a:xfrm>
            <a:off x="8164640" y="3523010"/>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5. Your care and treatment</a:t>
            </a:r>
          </a:p>
        </p:txBody>
      </p:sp>
      <p:sp>
        <p:nvSpPr>
          <p:cNvPr id="56" name="Rectangle 55">
            <a:hlinkClick r:id="rId32" action="ppaction://hlinksldjump"/>
            <a:extLst>
              <a:ext uri="{FF2B5EF4-FFF2-40B4-BE49-F238E27FC236}">
                <a16:creationId xmlns:a16="http://schemas.microsoft.com/office/drawing/2014/main" id="{013C7F51-8C50-4045-A345-9ED61FCC39F1}"/>
              </a:ext>
            </a:extLst>
          </p:cNvPr>
          <p:cNvSpPr/>
          <p:nvPr/>
        </p:nvSpPr>
        <p:spPr>
          <a:xfrm>
            <a:off x="8164640" y="3938592"/>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6. Operations and procedures</a:t>
            </a:r>
          </a:p>
        </p:txBody>
      </p:sp>
      <p:sp>
        <p:nvSpPr>
          <p:cNvPr id="57" name="Rectangle 56">
            <a:hlinkClick r:id="rId33" action="ppaction://hlinksldjump"/>
            <a:extLst>
              <a:ext uri="{FF2B5EF4-FFF2-40B4-BE49-F238E27FC236}">
                <a16:creationId xmlns:a16="http://schemas.microsoft.com/office/drawing/2014/main" id="{9D1B5804-852C-41AC-9D5B-4EB988A979A0}"/>
              </a:ext>
            </a:extLst>
          </p:cNvPr>
          <p:cNvSpPr/>
          <p:nvPr/>
        </p:nvSpPr>
        <p:spPr>
          <a:xfrm>
            <a:off x="8164640" y="4354174"/>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7. Leaving hospital</a:t>
            </a:r>
          </a:p>
        </p:txBody>
      </p:sp>
      <p:sp>
        <p:nvSpPr>
          <p:cNvPr id="58" name="Rectangle 57">
            <a:hlinkClick r:id="rId34" action="ppaction://hlinksldjump"/>
            <a:extLst>
              <a:ext uri="{FF2B5EF4-FFF2-40B4-BE49-F238E27FC236}">
                <a16:creationId xmlns:a16="http://schemas.microsoft.com/office/drawing/2014/main" id="{AEC64136-4314-46D7-8E4A-6705E8415716}"/>
              </a:ext>
            </a:extLst>
          </p:cNvPr>
          <p:cNvSpPr/>
          <p:nvPr/>
        </p:nvSpPr>
        <p:spPr>
          <a:xfrm>
            <a:off x="8164640" y="4769756"/>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8. Feedback on care</a:t>
            </a:r>
          </a:p>
        </p:txBody>
      </p:sp>
      <p:sp>
        <p:nvSpPr>
          <p:cNvPr id="59" name="Rectangle 58">
            <a:hlinkClick r:id="rId34" action="ppaction://hlinksldjump"/>
            <a:extLst>
              <a:ext uri="{FF2B5EF4-FFF2-40B4-BE49-F238E27FC236}">
                <a16:creationId xmlns:a16="http://schemas.microsoft.com/office/drawing/2014/main" id="{FCEEC994-15A1-4025-99C2-6812EBB86B2F}"/>
              </a:ext>
            </a:extLst>
          </p:cNvPr>
          <p:cNvSpPr/>
          <p:nvPr/>
        </p:nvSpPr>
        <p:spPr>
          <a:xfrm>
            <a:off x="8164640" y="5185338"/>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9. Respect and dignity</a:t>
            </a:r>
          </a:p>
        </p:txBody>
      </p:sp>
      <p:sp>
        <p:nvSpPr>
          <p:cNvPr id="60" name="Rectangle 59">
            <a:hlinkClick r:id="rId34" action="ppaction://hlinksldjump"/>
            <a:extLst>
              <a:ext uri="{FF2B5EF4-FFF2-40B4-BE49-F238E27FC236}">
                <a16:creationId xmlns:a16="http://schemas.microsoft.com/office/drawing/2014/main" id="{BF8DE18A-01B9-4FF9-B30D-3BDE08ED9686}"/>
              </a:ext>
            </a:extLst>
          </p:cNvPr>
          <p:cNvSpPr/>
          <p:nvPr/>
        </p:nvSpPr>
        <p:spPr>
          <a:xfrm>
            <a:off x="8164640" y="5600925"/>
            <a:ext cx="1800000" cy="40011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latin typeface="Arial" panose="020B0604020202020204" pitchFamily="34" charset="0"/>
                <a:cs typeface="Arial" panose="020B0604020202020204" pitchFamily="34" charset="0"/>
              </a:rPr>
              <a:t>Section 10. Overall experience</a:t>
            </a: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5641DA12-3710-420D-BA75-9AFEEEFF3BE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5554200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E947A1A2-0A9F-475A-8E1D-B95B9D789511}"/>
              </a:ext>
            </a:extLst>
          </p:cNvPr>
          <p:cNvSpPr>
            <a:spLocks noGrp="1"/>
          </p:cNvSpPr>
          <p:nvPr>
            <p:ph type="title"/>
          </p:nvPr>
        </p:nvSpPr>
        <p:spPr>
          <a:xfrm>
            <a:off x="419970" y="537464"/>
            <a:ext cx="11417697" cy="654856"/>
          </a:xfrm>
        </p:spPr>
        <p:txBody>
          <a:bodyPr>
            <a:normAutofit/>
          </a:bodyPr>
          <a:lstStyle/>
          <a:p>
            <a:r>
              <a:rPr lang="en-GB" dirty="0"/>
              <a:t>Section 4. Nurses</a:t>
            </a:r>
          </a:p>
        </p:txBody>
      </p:sp>
      <p:sp>
        <p:nvSpPr>
          <p:cNvPr id="14" name="Title 6">
            <a:extLst>
              <a:ext uri="{FF2B5EF4-FFF2-40B4-BE49-F238E27FC236}">
                <a16:creationId xmlns:a16="http://schemas.microsoft.com/office/drawing/2014/main" id="{49C23E59-6ECD-42B0-882A-24FC764332F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6" name="TextBox 15">
            <a:extLst>
              <a:ext uri="{FF2B5EF4-FFF2-40B4-BE49-F238E27FC236}">
                <a16:creationId xmlns:a16="http://schemas.microsoft.com/office/drawing/2014/main" id="{75226332-7E8F-43DE-9C7E-EF9521AC1BAA}"/>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fddccc018705c21" hidden="1">
            <a:extLst>
              <a:ext uri="{FF2B5EF4-FFF2-40B4-BE49-F238E27FC236}">
                <a16:creationId xmlns:a16="http://schemas.microsoft.com/office/drawing/2014/main" id="{F20B8086-88F2-4017-AD53-3069945FC81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468535362"/>
              </p:ext>
            </p:extLst>
          </p:nvPr>
        </p:nvGraphicFramePr>
        <p:xfrm>
          <a:off x="-2127739" y="2574185"/>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1fa4a48313ef088c" descr="A bar chart showing the range of section scores for all NHS trusts for Section 1 (Admission to hospital).">
            <a:extLst>
              <a:ext uri="{FF2B5EF4-FFF2-40B4-BE49-F238E27FC236}">
                <a16:creationId xmlns:a16="http://schemas.microsoft.com/office/drawing/2014/main" id="{CCBCD793-F5EB-43FB-814F-779469CB63DD}"/>
              </a:ext>
            </a:extLst>
          </p:cNvPr>
          <p:cNvGraphicFramePr/>
          <p:nvPr>
            <p:extLst>
              <p:ext uri="{D42A27DB-BD31-4B8C-83A1-F6EECF244321}">
                <p14:modId xmlns:p14="http://schemas.microsoft.com/office/powerpoint/2010/main" val="230882470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4DA716B2-D297-4AB6-B4DA-D153134DAF40}"/>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16B5788C-EB28-471C-A5CD-90372C407715}"/>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C476C06-0832-4EBE-9B9F-F4457E2DF88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FE93B37E-D968-45AC-92C8-97B4A9D0F6DE}"/>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4A070A56-E72C-4E5E-9551-77D30CE1A879}"/>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fddccc018705c21_CalcTable">
            <a:extLst>
              <a:ext uri="{FF2B5EF4-FFF2-40B4-BE49-F238E27FC236}">
                <a16:creationId xmlns:a16="http://schemas.microsoft.com/office/drawing/2014/main" id="{C2C94697-2926-4C74-BC00-5B56511165D1}"/>
              </a:ext>
            </a:extLst>
          </p:cNvPr>
          <p:cNvGraphicFramePr>
            <a:graphicFrameLocks noGrp="1"/>
          </p:cNvGraphicFramePr>
          <p:nvPr>
            <p:extLst>
              <p:ext uri="{D42A27DB-BD31-4B8C-83A1-F6EECF244321}">
                <p14:modId xmlns:p14="http://schemas.microsoft.com/office/powerpoint/2010/main" val="3302271702"/>
              </p:ext>
            </p:extLst>
          </p:nvPr>
        </p:nvGraphicFramePr>
        <p:xfrm>
          <a:off x="828675" y="3065905"/>
          <a:ext cx="5424689" cy="370840"/>
        </p:xfrm>
        <a:graphic>
          <a:graphicData uri="http://schemas.openxmlformats.org/drawingml/2006/table">
            <a:tbl>
              <a:tblPr firstRow="1" bandRow="1">
                <a:tableStyleId>{5C22544A-7EE6-4342-B048-85BDC9FD1C3A}</a:tableStyleId>
              </a:tblPr>
              <a:tblGrid>
                <a:gridCol w="542468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8.4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1505317D-37F8-42D5-99D9-55C9010E0B3B}"/>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C69BFCA-015D-4E77-8E7B-F338EF9F1A8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c7ea2ed17e794e1e" descr="A bar chart showing the top five trust results within your region.">
            <a:extLst>
              <a:ext uri="{FF2B5EF4-FFF2-40B4-BE49-F238E27FC236}">
                <a16:creationId xmlns:a16="http://schemas.microsoft.com/office/drawing/2014/main" id="{0A29E460-CD5B-4F8C-85A2-7F4562F568B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69800363"/>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569c61ac4101f807" descr="A bar chart showing the bottom five trust results within your region.">
            <a:extLst>
              <a:ext uri="{FF2B5EF4-FFF2-40B4-BE49-F238E27FC236}">
                <a16:creationId xmlns:a16="http://schemas.microsoft.com/office/drawing/2014/main" id="{8D643381-30E6-407A-8AEB-D367A847B356}"/>
              </a:ext>
            </a:extLst>
          </p:cNvPr>
          <p:cNvGraphicFramePr/>
          <p:nvPr>
            <p:extLst>
              <p:ext uri="{D42A27DB-BD31-4B8C-83A1-F6EECF244321}">
                <p14:modId xmlns:p14="http://schemas.microsoft.com/office/powerpoint/2010/main" val="9017609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4. Nurses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F5778B3-4681-49CC-9292-7EB1B4965FD5}"/>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0" name="D_2c14852e9fe584e0" descr="A chart showing how your Trust scored for Q19 compared with other trusts that took part; using the ‘expected range’ analysis technique. ">
            <a:extLst>
              <a:ext uri="{FF2B5EF4-FFF2-40B4-BE49-F238E27FC236}">
                <a16:creationId xmlns:a16="http://schemas.microsoft.com/office/drawing/2014/main" id="{CA552732-E3DA-46B2-AD89-99D118D0BCF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783885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D_9872be21a0df83c7" descr="A chart showing how your Trust scored for Q20 compared with other trusts that took part; using the ‘expected range’ analysis technique. ">
            <a:extLst>
              <a:ext uri="{FF2B5EF4-FFF2-40B4-BE49-F238E27FC236}">
                <a16:creationId xmlns:a16="http://schemas.microsoft.com/office/drawing/2014/main" id="{09560C60-6F84-40B7-9A33-1D5B4354AD1B}"/>
              </a:ext>
            </a:extLst>
          </p:cNvPr>
          <p:cNvGraphicFramePr/>
          <p:nvPr>
            <p:extLst>
              <p:ext uri="{D42A27DB-BD31-4B8C-83A1-F6EECF244321}">
                <p14:modId xmlns:p14="http://schemas.microsoft.com/office/powerpoint/2010/main" val="678031971"/>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ed71fb70f63e5ee2" descr="A chart showing how your Trust scored for Q21 compared with other trusts that took part; using the ‘expected range’ analysis technique. ">
            <a:extLst>
              <a:ext uri="{FF2B5EF4-FFF2-40B4-BE49-F238E27FC236}">
                <a16:creationId xmlns:a16="http://schemas.microsoft.com/office/drawing/2014/main" id="{2442A78F-E016-4FC5-90C2-CF7F6227B1AE}"/>
              </a:ext>
            </a:extLst>
          </p:cNvPr>
          <p:cNvGraphicFramePr/>
          <p:nvPr>
            <p:extLst>
              <p:ext uri="{D42A27DB-BD31-4B8C-83A1-F6EECF244321}">
                <p14:modId xmlns:p14="http://schemas.microsoft.com/office/powerpoint/2010/main" val="106514107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f6c2b2113a0ae75b" descr="A chart showing how your Trust scored for Q22 compared with other trusts that took part; using the ‘expected range’ analysis technique. ">
            <a:extLst>
              <a:ext uri="{FF2B5EF4-FFF2-40B4-BE49-F238E27FC236}">
                <a16:creationId xmlns:a16="http://schemas.microsoft.com/office/drawing/2014/main" id="{553B7D2C-02BA-4DCF-83D2-E02F193B5C06}"/>
              </a:ext>
            </a:extLst>
          </p:cNvPr>
          <p:cNvGraphicFramePr/>
          <p:nvPr>
            <p:extLst>
              <p:ext uri="{D42A27DB-BD31-4B8C-83A1-F6EECF244321}">
                <p14:modId xmlns:p14="http://schemas.microsoft.com/office/powerpoint/2010/main" val="2427470747"/>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Rectangle 12">
            <a:extLst>
              <a:ext uri="{FF2B5EF4-FFF2-40B4-BE49-F238E27FC236}">
                <a16:creationId xmlns:a16="http://schemas.microsoft.com/office/drawing/2014/main" id="{98EA1B22-5E78-4840-9BCF-5233B77A7E5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2" name="Rectangle 21">
            <a:extLst>
              <a:ext uri="{FF2B5EF4-FFF2-40B4-BE49-F238E27FC236}">
                <a16:creationId xmlns:a16="http://schemas.microsoft.com/office/drawing/2014/main" id="{B6986761-D47A-4DE2-A933-2C9AAB01EEA3}"/>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5" name="D_0ebf7426f6c3fe80_CalcTable">
            <a:extLst>
              <a:ext uri="{FF2B5EF4-FFF2-40B4-BE49-F238E27FC236}">
                <a16:creationId xmlns:a16="http://schemas.microsoft.com/office/drawing/2014/main" id="{79235A47-2D68-475B-9D36-02220D259DE9}"/>
              </a:ext>
            </a:extLst>
          </p:cNvPr>
          <p:cNvGraphicFramePr>
            <a:graphicFrameLocks noGrp="1"/>
          </p:cNvGraphicFramePr>
          <p:nvPr>
            <p:extLst>
              <p:ext uri="{D42A27DB-BD31-4B8C-83A1-F6EECF244321}">
                <p14:modId xmlns:p14="http://schemas.microsoft.com/office/powerpoint/2010/main" val="175742125"/>
              </p:ext>
            </p:extLst>
          </p:nvPr>
        </p:nvGraphicFramePr>
        <p:xfrm>
          <a:off x="8459403" y="1908662"/>
          <a:ext cx="3340998" cy="3242849"/>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395</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bl>
          </a:graphicData>
        </a:graphic>
      </p:graphicFrame>
      <p:graphicFrame>
        <p:nvGraphicFramePr>
          <p:cNvPr id="16" name="D_0ebf7426f6c3fe80" hidden="1">
            <a:extLst>
              <a:ext uri="{FF2B5EF4-FFF2-40B4-BE49-F238E27FC236}">
                <a16:creationId xmlns:a16="http://schemas.microsoft.com/office/drawing/2014/main" id="{47A4A054-2581-4502-BC44-1A478890B74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701392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Ipsos Ribbon Rules" hidden="1">
            <a:extLst>
              <a:ext uri="{FF2B5EF4-FFF2-40B4-BE49-F238E27FC236}">
                <a16:creationId xmlns:a16="http://schemas.microsoft.com/office/drawing/2014/main" id="{4964C00A-0EFC-4F1F-9B8A-455267ADF4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865761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29490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8" name="Ipsos Ribbon Rules" hidden="1">
            <a:extLst>
              <a:ext uri="{FF2B5EF4-FFF2-40B4-BE49-F238E27FC236}">
                <a16:creationId xmlns:a16="http://schemas.microsoft.com/office/drawing/2014/main" id="{7A389270-3E2C-4308-B187-6F4D11ECE7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280828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2">
            <a:extLst>
              <a:ext uri="{FF2B5EF4-FFF2-40B4-BE49-F238E27FC236}">
                <a16:creationId xmlns:a16="http://schemas.microsoft.com/office/drawing/2014/main" id="{436783E9-A5D0-43AB-AAD1-7E7585DDBB38}"/>
              </a:ext>
            </a:extLst>
          </p:cNvPr>
          <p:cNvSpPr>
            <a:spLocks noGrp="1"/>
          </p:cNvSpPr>
          <p:nvPr>
            <p:ph type="title"/>
          </p:nvPr>
        </p:nvSpPr>
        <p:spPr>
          <a:xfrm>
            <a:off x="419970" y="537464"/>
            <a:ext cx="11417697" cy="654856"/>
          </a:xfrm>
        </p:spPr>
        <p:txBody>
          <a:bodyPr>
            <a:normAutofit/>
          </a:bodyPr>
          <a:lstStyle/>
          <a:p>
            <a:r>
              <a:rPr lang="en-GB" dirty="0"/>
              <a:t>Section 5. Your care and treatment</a:t>
            </a:r>
          </a:p>
        </p:txBody>
      </p:sp>
      <p:sp>
        <p:nvSpPr>
          <p:cNvPr id="16" name="Title 6">
            <a:extLst>
              <a:ext uri="{FF2B5EF4-FFF2-40B4-BE49-F238E27FC236}">
                <a16:creationId xmlns:a16="http://schemas.microsoft.com/office/drawing/2014/main" id="{DCA9F199-22E4-4072-A930-5E41CAB6E5C9}"/>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E696DCB8-CD54-46C6-8EEC-2D5CE86C099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61fee4f977f7aae8" hidden="1">
            <a:extLst>
              <a:ext uri="{FF2B5EF4-FFF2-40B4-BE49-F238E27FC236}">
                <a16:creationId xmlns:a16="http://schemas.microsoft.com/office/drawing/2014/main" id="{BF29467A-68A6-4A18-BA0C-B5B28897C4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6410012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e51d4d97e7947f65" descr="A bar chart showing the range of section scores for all NHS trusts for Section 1 (Admission to hospital).">
            <a:extLst>
              <a:ext uri="{FF2B5EF4-FFF2-40B4-BE49-F238E27FC236}">
                <a16:creationId xmlns:a16="http://schemas.microsoft.com/office/drawing/2014/main" id="{6021B089-3D48-470B-B640-92B88A52B9DC}"/>
              </a:ext>
            </a:extLst>
          </p:cNvPr>
          <p:cNvGraphicFramePr/>
          <p:nvPr>
            <p:extLst>
              <p:ext uri="{D42A27DB-BD31-4B8C-83A1-F6EECF244321}">
                <p14:modId xmlns:p14="http://schemas.microsoft.com/office/powerpoint/2010/main" val="1021556292"/>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E7A1FC79-28EE-446D-80B9-38EC022D22B1}"/>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94959EA3-F668-4D1B-9814-7C0C88106FC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DC2062E8-287B-4E08-BD52-7DCA8EB52E48}"/>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4D055DFF-DBE1-42C3-9FC6-2DFB5DAF1C8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F0E8BE74-16F7-4BDD-9CD2-70C1356D251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61fee4f977f7aae8_CalcTable">
            <a:extLst>
              <a:ext uri="{FF2B5EF4-FFF2-40B4-BE49-F238E27FC236}">
                <a16:creationId xmlns:a16="http://schemas.microsoft.com/office/drawing/2014/main" id="{14029D2B-EF87-4F8F-A020-F63908C30872}"/>
              </a:ext>
            </a:extLst>
          </p:cNvPr>
          <p:cNvGraphicFramePr>
            <a:graphicFrameLocks noGrp="1"/>
          </p:cNvGraphicFramePr>
          <p:nvPr>
            <p:extLst>
              <p:ext uri="{D42A27DB-BD31-4B8C-83A1-F6EECF244321}">
                <p14:modId xmlns:p14="http://schemas.microsoft.com/office/powerpoint/2010/main" val="499945518"/>
              </p:ext>
            </p:extLst>
          </p:nvPr>
        </p:nvGraphicFramePr>
        <p:xfrm>
          <a:off x="838200"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996F5FB-B0B8-4695-BB93-4D5FE126227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66D85512-E50B-4403-909C-A39CDFA919B0}"/>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efa98e70fda40ffd" descr="A bar chart showing the top five trust results within your region.">
            <a:extLst>
              <a:ext uri="{FF2B5EF4-FFF2-40B4-BE49-F238E27FC236}">
                <a16:creationId xmlns:a16="http://schemas.microsoft.com/office/drawing/2014/main" id="{4DC630B7-83F2-4F49-BFA2-A13F5C77BD2F}"/>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85072802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9b5a6e4a1e42011c" descr="A bar chart showing the bottom five trust results within your region.">
            <a:extLst>
              <a:ext uri="{FF2B5EF4-FFF2-40B4-BE49-F238E27FC236}">
                <a16:creationId xmlns:a16="http://schemas.microsoft.com/office/drawing/2014/main" id="{68C77024-8CC4-4311-9312-73BB5344DFED}"/>
              </a:ext>
            </a:extLst>
          </p:cNvPr>
          <p:cNvGraphicFramePr/>
          <p:nvPr>
            <p:extLst>
              <p:ext uri="{D42A27DB-BD31-4B8C-83A1-F6EECF244321}">
                <p14:modId xmlns:p14="http://schemas.microsoft.com/office/powerpoint/2010/main" val="943743996"/>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766B63DA-812A-4E91-AD0B-B47BEACAC95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4a573deca4f9853" descr="A chart showing how your Trust scored for Q23 compared with other trusts that took part; using the ‘expected range’ analysis technique.">
            <a:extLst>
              <a:ext uri="{FF2B5EF4-FFF2-40B4-BE49-F238E27FC236}">
                <a16:creationId xmlns:a16="http://schemas.microsoft.com/office/drawing/2014/main" id="{3A5EB350-4197-4004-A26C-55DE294B2E00}"/>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828795201"/>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e003408b205caf8f" descr="A chart showing how your Trust scored for Q24 compared with other trusts that took part; using the ‘expected range’ analysis technique. ">
            <a:extLst>
              <a:ext uri="{FF2B5EF4-FFF2-40B4-BE49-F238E27FC236}">
                <a16:creationId xmlns:a16="http://schemas.microsoft.com/office/drawing/2014/main" id="{86693269-FADB-47D7-9D77-C29970DA67A5}"/>
              </a:ext>
            </a:extLst>
          </p:cNvPr>
          <p:cNvGraphicFramePr/>
          <p:nvPr>
            <p:extLst>
              <p:ext uri="{D42A27DB-BD31-4B8C-83A1-F6EECF244321}">
                <p14:modId xmlns:p14="http://schemas.microsoft.com/office/powerpoint/2010/main" val="344650652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3ed43998e2f2999" descr="A chart showing how your Trust scored for Q25 compared with other trusts that took part; using the ‘expected range’ analysis technique.">
            <a:extLst>
              <a:ext uri="{FF2B5EF4-FFF2-40B4-BE49-F238E27FC236}">
                <a16:creationId xmlns:a16="http://schemas.microsoft.com/office/drawing/2014/main" id="{10B99A6F-FA83-40FA-9E2B-FC3CDB75F476}"/>
              </a:ext>
            </a:extLst>
          </p:cNvPr>
          <p:cNvGraphicFramePr/>
          <p:nvPr>
            <p:extLst>
              <p:ext uri="{D42A27DB-BD31-4B8C-83A1-F6EECF244321}">
                <p14:modId xmlns:p14="http://schemas.microsoft.com/office/powerpoint/2010/main" val="3748743907"/>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31e4714b106727c2" descr="A chart showing how your Trust scored for Q26 compared with other trusts that took part; using the ‘expected range’ analysis technique. ">
            <a:extLst>
              <a:ext uri="{FF2B5EF4-FFF2-40B4-BE49-F238E27FC236}">
                <a16:creationId xmlns:a16="http://schemas.microsoft.com/office/drawing/2014/main" id="{D69197D0-A021-409E-AA9D-2E692F53C97C}"/>
              </a:ext>
            </a:extLst>
          </p:cNvPr>
          <p:cNvGraphicFramePr/>
          <p:nvPr>
            <p:extLst>
              <p:ext uri="{D42A27DB-BD31-4B8C-83A1-F6EECF244321}">
                <p14:modId xmlns:p14="http://schemas.microsoft.com/office/powerpoint/2010/main" val="1694502063"/>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a97513a55231ef84" descr="A chart showing how your Trust scored for Q27 compared with other trusts that took part; using the ‘expected range’ analysis technique. ">
            <a:extLst>
              <a:ext uri="{FF2B5EF4-FFF2-40B4-BE49-F238E27FC236}">
                <a16:creationId xmlns:a16="http://schemas.microsoft.com/office/drawing/2014/main" id="{6300C969-CADB-45E9-9E82-F557EA4F9449}"/>
              </a:ext>
            </a:extLst>
          </p:cNvPr>
          <p:cNvGraphicFramePr/>
          <p:nvPr>
            <p:extLst>
              <p:ext uri="{D42A27DB-BD31-4B8C-83A1-F6EECF244321}">
                <p14:modId xmlns:p14="http://schemas.microsoft.com/office/powerpoint/2010/main" val="2391181510"/>
              </p:ext>
            </p:extLst>
          </p:nvPr>
        </p:nvGraphicFramePr>
        <p:xfrm>
          <a:off x="265778" y="4623038"/>
          <a:ext cx="8246527" cy="1512887"/>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1EE19D6E-B1C9-469F-8130-9DDBFE06814C}"/>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41678AC8-C2E2-4316-9C27-3A4870F5AD3A}"/>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ea0ec4ee341a0cc5_CalcTable">
            <a:extLst>
              <a:ext uri="{FF2B5EF4-FFF2-40B4-BE49-F238E27FC236}">
                <a16:creationId xmlns:a16="http://schemas.microsoft.com/office/drawing/2014/main" id="{134DCD56-42A1-4902-8B77-6558DBD62FA8}"/>
              </a:ext>
            </a:extLst>
          </p:cNvPr>
          <p:cNvGraphicFramePr>
            <a:graphicFrameLocks noGrp="1"/>
          </p:cNvGraphicFramePr>
          <p:nvPr>
            <p:extLst>
              <p:ext uri="{D42A27DB-BD31-4B8C-83A1-F6EECF244321}">
                <p14:modId xmlns:p14="http://schemas.microsoft.com/office/powerpoint/2010/main" val="3381258715"/>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367</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ea0ec4ee341a0cc5" hidden="1">
            <a:extLst>
              <a:ext uri="{FF2B5EF4-FFF2-40B4-BE49-F238E27FC236}">
                <a16:creationId xmlns:a16="http://schemas.microsoft.com/office/drawing/2014/main" id="{F774C0F2-658B-452B-B2D8-354F16ED16F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65004702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EA2DC3A6-6E46-4B68-877B-D15207841F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745852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162142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5. Your care and treatment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38370EE4-232B-4CA7-97E5-9659B123F14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0a1253cd1fd1f7df" descr="A chart showing how your Trust scored for Q28 compared with other trusts that took part; using the ‘expected range’ analysis technique. ">
            <a:extLst>
              <a:ext uri="{FF2B5EF4-FFF2-40B4-BE49-F238E27FC236}">
                <a16:creationId xmlns:a16="http://schemas.microsoft.com/office/drawing/2014/main" id="{A8D3DF03-42D4-40BD-93C8-0DD3F0AB30D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102008872"/>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10b392e593cc3c98" descr="A chart showing how your Trust scored for Q29 compared with other trusts that took part; using the ‘expected range’ analysis technique. ">
            <a:extLst>
              <a:ext uri="{FF2B5EF4-FFF2-40B4-BE49-F238E27FC236}">
                <a16:creationId xmlns:a16="http://schemas.microsoft.com/office/drawing/2014/main" id="{57BC3DD3-AC82-4C93-8203-6ACB739F07F7}"/>
              </a:ext>
            </a:extLst>
          </p:cNvPr>
          <p:cNvGraphicFramePr/>
          <p:nvPr>
            <p:extLst>
              <p:ext uri="{D42A27DB-BD31-4B8C-83A1-F6EECF244321}">
                <p14:modId xmlns:p14="http://schemas.microsoft.com/office/powerpoint/2010/main" val="3930386515"/>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802bef994d68d078" descr="A chart showing how your Trust scored for Q30 compared with other trusts that took part; using the ‘expected range’ analysis technique. ">
            <a:extLst>
              <a:ext uri="{FF2B5EF4-FFF2-40B4-BE49-F238E27FC236}">
                <a16:creationId xmlns:a16="http://schemas.microsoft.com/office/drawing/2014/main" id="{EF337DEE-295B-4FD6-9614-18FFD53C570B}"/>
              </a:ext>
            </a:extLst>
          </p:cNvPr>
          <p:cNvGraphicFramePr/>
          <p:nvPr>
            <p:extLst>
              <p:ext uri="{D42A27DB-BD31-4B8C-83A1-F6EECF244321}">
                <p14:modId xmlns:p14="http://schemas.microsoft.com/office/powerpoint/2010/main" val="3411017622"/>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12" name="Rectangle 11">
            <a:extLst>
              <a:ext uri="{FF2B5EF4-FFF2-40B4-BE49-F238E27FC236}">
                <a16:creationId xmlns:a16="http://schemas.microsoft.com/office/drawing/2014/main" id="{041B147B-E311-4E58-96B0-F7BD81A60AFA}"/>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0" name="Rectangle 19">
            <a:extLst>
              <a:ext uri="{FF2B5EF4-FFF2-40B4-BE49-F238E27FC236}">
                <a16:creationId xmlns:a16="http://schemas.microsoft.com/office/drawing/2014/main" id="{6B19F168-F7A8-4374-A077-AE6AFB3FED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a906ab87ef05ec89_CalcTable">
            <a:extLst>
              <a:ext uri="{FF2B5EF4-FFF2-40B4-BE49-F238E27FC236}">
                <a16:creationId xmlns:a16="http://schemas.microsoft.com/office/drawing/2014/main" id="{8DD55FEA-5B7C-4786-8D1C-4554118DC72D}"/>
              </a:ext>
            </a:extLst>
          </p:cNvPr>
          <p:cNvGraphicFramePr>
            <a:graphicFrameLocks noGrp="1"/>
          </p:cNvGraphicFramePr>
          <p:nvPr>
            <p:extLst>
              <p:ext uri="{D42A27DB-BD31-4B8C-83A1-F6EECF244321}">
                <p14:modId xmlns:p14="http://schemas.microsoft.com/office/powerpoint/2010/main" val="1394005952"/>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326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358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a906ab87ef05ec89" hidden="1">
            <a:extLst>
              <a:ext uri="{FF2B5EF4-FFF2-40B4-BE49-F238E27FC236}">
                <a16:creationId xmlns:a16="http://schemas.microsoft.com/office/drawing/2014/main" id="{F7F347C6-5D73-4F39-B827-B028D66F85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444961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E55AD932-2DB4-4105-B2E5-A15C7DA586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7563853"/>
              </p:ext>
            </p:extLst>
          </p:nvPr>
        </p:nvGraphicFramePr>
        <p:xfrm>
          <a:off x="10160000" y="-563033"/>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63343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9C816CED-2475-4E19-A01F-EDABE420EF6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7859253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ED098B1C-71E0-4336-9CF1-B1F3E5F01739}"/>
              </a:ext>
            </a:extLst>
          </p:cNvPr>
          <p:cNvSpPr>
            <a:spLocks noGrp="1"/>
          </p:cNvSpPr>
          <p:nvPr>
            <p:ph type="title"/>
          </p:nvPr>
        </p:nvSpPr>
        <p:spPr>
          <a:xfrm>
            <a:off x="419970" y="537464"/>
            <a:ext cx="11417697" cy="654856"/>
          </a:xfrm>
        </p:spPr>
        <p:txBody>
          <a:bodyPr>
            <a:normAutofit/>
          </a:bodyPr>
          <a:lstStyle/>
          <a:p>
            <a:r>
              <a:rPr lang="en-GB" dirty="0"/>
              <a:t>Section 6. Operations and procedures</a:t>
            </a:r>
          </a:p>
        </p:txBody>
      </p:sp>
      <p:sp>
        <p:nvSpPr>
          <p:cNvPr id="16" name="Title 6">
            <a:extLst>
              <a:ext uri="{FF2B5EF4-FFF2-40B4-BE49-F238E27FC236}">
                <a16:creationId xmlns:a16="http://schemas.microsoft.com/office/drawing/2014/main" id="{FD44E486-C62A-4A3B-B8C2-18649022DB20}"/>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4642BB4-BEBC-46D9-B8A5-F71BEA7B9DD3}"/>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c29173bb09495a2b" hidden="1">
            <a:extLst>
              <a:ext uri="{FF2B5EF4-FFF2-40B4-BE49-F238E27FC236}">
                <a16:creationId xmlns:a16="http://schemas.microsoft.com/office/drawing/2014/main" id="{D9E988C6-A3DA-40EF-BF35-D3E53F63634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85926009"/>
              </p:ext>
            </p:extLst>
          </p:nvPr>
        </p:nvGraphicFramePr>
        <p:xfrm>
          <a:off x="-2127739" y="2574182"/>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57d018773f46d8b6" descr="A bar chart showing the range of section scores for all NHS trusts for Section 1 (Admission to hospital).">
            <a:extLst>
              <a:ext uri="{FF2B5EF4-FFF2-40B4-BE49-F238E27FC236}">
                <a16:creationId xmlns:a16="http://schemas.microsoft.com/office/drawing/2014/main" id="{F3FD9252-DD8E-4EF4-A5D8-8ACC4A0FFC51}"/>
              </a:ext>
            </a:extLst>
          </p:cNvPr>
          <p:cNvGraphicFramePr/>
          <p:nvPr>
            <p:extLst>
              <p:ext uri="{D42A27DB-BD31-4B8C-83A1-F6EECF244321}">
                <p14:modId xmlns:p14="http://schemas.microsoft.com/office/powerpoint/2010/main" val="4076458093"/>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8B39C58F-821B-4E81-9698-708F4022EFF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EE10F492-3E68-4FC0-B69A-5B85556DA63C}"/>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B3FCFA56-442F-4715-BF55-27C8EF6D4F32}"/>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67F370E6-E681-494F-97B2-0D348087F233}"/>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9847F73A-9737-4AF2-A999-1B451795CBC3}"/>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c29173bb09495a2b_CalcTable">
            <a:extLst>
              <a:ext uri="{FF2B5EF4-FFF2-40B4-BE49-F238E27FC236}">
                <a16:creationId xmlns:a16="http://schemas.microsoft.com/office/drawing/2014/main" id="{540CE766-9730-4C97-9425-6931974762BD}"/>
              </a:ext>
            </a:extLst>
          </p:cNvPr>
          <p:cNvGraphicFramePr>
            <a:graphicFrameLocks noGrp="1"/>
          </p:cNvGraphicFramePr>
          <p:nvPr>
            <p:extLst>
              <p:ext uri="{D42A27DB-BD31-4B8C-83A1-F6EECF244321}">
                <p14:modId xmlns:p14="http://schemas.microsoft.com/office/powerpoint/2010/main" val="1394699000"/>
              </p:ext>
            </p:extLst>
          </p:nvPr>
        </p:nvGraphicFramePr>
        <p:xfrm>
          <a:off x="847725" y="306590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6FC77999-F986-48C8-B7B5-415BB15CD3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E5FA1251-CDA6-4887-BD72-658AFE1A88E5}"/>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0f22a52303a04334" descr="A bar chart showing the top five trust results within your region.">
            <a:extLst>
              <a:ext uri="{FF2B5EF4-FFF2-40B4-BE49-F238E27FC236}">
                <a16:creationId xmlns:a16="http://schemas.microsoft.com/office/drawing/2014/main" id="{7DD1456A-234E-4833-8A07-2AC082BB5A1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486892498"/>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30203f7a8f85b598" descr="A bar chart showing the bottom five trust results within your region.">
            <a:extLst>
              <a:ext uri="{FF2B5EF4-FFF2-40B4-BE49-F238E27FC236}">
                <a16:creationId xmlns:a16="http://schemas.microsoft.com/office/drawing/2014/main" id="{DAE04D98-ED34-420F-9B9C-58431256B354}"/>
              </a:ext>
            </a:extLst>
          </p:cNvPr>
          <p:cNvGraphicFramePr/>
          <p:nvPr>
            <p:extLst>
              <p:ext uri="{D42A27DB-BD31-4B8C-83A1-F6EECF244321}">
                <p14:modId xmlns:p14="http://schemas.microsoft.com/office/powerpoint/2010/main" val="1404995434"/>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68868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6. Operations and procedures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4" name="Rectangle 13">
            <a:extLst>
              <a:ext uri="{FF2B5EF4-FFF2-40B4-BE49-F238E27FC236}">
                <a16:creationId xmlns:a16="http://schemas.microsoft.com/office/drawing/2014/main" id="{B02A8D7C-AAA8-45CB-AF6A-817D6CE67F74}"/>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9" name="D_6e57c189c297c10d" descr="A chart showing how your Trust scored for Q32 compared with other trusts that took part; using the ‘expected range’ analysis technique. ">
            <a:extLst>
              <a:ext uri="{FF2B5EF4-FFF2-40B4-BE49-F238E27FC236}">
                <a16:creationId xmlns:a16="http://schemas.microsoft.com/office/drawing/2014/main" id="{C4809842-1A2A-4973-B4CB-0C6E1C352361}"/>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1906427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cf54b9e4f0fe58ca" descr="A chart showing how your Trust scored for Q33 compared with other trusts that took part; using the ‘expected range’ analysis technique. ">
            <a:extLst>
              <a:ext uri="{FF2B5EF4-FFF2-40B4-BE49-F238E27FC236}">
                <a16:creationId xmlns:a16="http://schemas.microsoft.com/office/drawing/2014/main" id="{3D80D44C-6BE1-4D54-9909-093A26B1447F}"/>
              </a:ext>
            </a:extLst>
          </p:cNvPr>
          <p:cNvGraphicFramePr/>
          <p:nvPr>
            <p:extLst>
              <p:ext uri="{D42A27DB-BD31-4B8C-83A1-F6EECF244321}">
                <p14:modId xmlns:p14="http://schemas.microsoft.com/office/powerpoint/2010/main" val="392969509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D_f4026f83ec4f952d" descr="A chart showing how your Trust scored for Q34 compared with other trusts that took part; using the ‘expected range’ analysis technique. ">
            <a:extLst>
              <a:ext uri="{FF2B5EF4-FFF2-40B4-BE49-F238E27FC236}">
                <a16:creationId xmlns:a16="http://schemas.microsoft.com/office/drawing/2014/main" id="{CA3CBE65-006D-487C-B2A8-48E21164507C}"/>
              </a:ext>
            </a:extLst>
          </p:cNvPr>
          <p:cNvGraphicFramePr/>
          <p:nvPr>
            <p:extLst>
              <p:ext uri="{D42A27DB-BD31-4B8C-83A1-F6EECF244321}">
                <p14:modId xmlns:p14="http://schemas.microsoft.com/office/powerpoint/2010/main" val="930419826"/>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2" name="Rectangle 11">
            <a:extLst>
              <a:ext uri="{FF2B5EF4-FFF2-40B4-BE49-F238E27FC236}">
                <a16:creationId xmlns:a16="http://schemas.microsoft.com/office/drawing/2014/main" id="{B74BE151-E1F3-4BB8-B97D-A39D2FC01B1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0" name="Rectangle 19">
            <a:extLst>
              <a:ext uri="{FF2B5EF4-FFF2-40B4-BE49-F238E27FC236}">
                <a16:creationId xmlns:a16="http://schemas.microsoft.com/office/drawing/2014/main" id="{207EAA19-18C9-49F3-9C78-DA6C147CCA6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3" name="D_5062ce783a1f2c41_CalcTable">
            <a:extLst>
              <a:ext uri="{FF2B5EF4-FFF2-40B4-BE49-F238E27FC236}">
                <a16:creationId xmlns:a16="http://schemas.microsoft.com/office/drawing/2014/main" id="{AF6D8A36-7BC3-4F26-90C1-80AC4192D804}"/>
              </a:ext>
            </a:extLst>
          </p:cNvPr>
          <p:cNvGraphicFramePr>
            <a:graphicFrameLocks noGrp="1"/>
          </p:cNvGraphicFramePr>
          <p:nvPr>
            <p:extLst>
              <p:ext uri="{D42A27DB-BD31-4B8C-83A1-F6EECF244321}">
                <p14:modId xmlns:p14="http://schemas.microsoft.com/office/powerpoint/2010/main" val="2809279403"/>
              </p:ext>
            </p:extLst>
          </p:nvPr>
        </p:nvGraphicFramePr>
        <p:xfrm>
          <a:off x="8459403" y="1908662"/>
          <a:ext cx="3340998" cy="244519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233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7.9</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bl>
          </a:graphicData>
        </a:graphic>
      </p:graphicFrame>
      <p:graphicFrame>
        <p:nvGraphicFramePr>
          <p:cNvPr id="15" name="D_5062ce783a1f2c41" hidden="1">
            <a:extLst>
              <a:ext uri="{FF2B5EF4-FFF2-40B4-BE49-F238E27FC236}">
                <a16:creationId xmlns:a16="http://schemas.microsoft.com/office/drawing/2014/main" id="{57DF266F-8AC1-4F83-8680-A50FE96B67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88764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6" name="Ipsos Ribbon Rules" hidden="1">
            <a:extLst>
              <a:ext uri="{FF2B5EF4-FFF2-40B4-BE49-F238E27FC236}">
                <a16:creationId xmlns:a16="http://schemas.microsoft.com/office/drawing/2014/main" id="{68C5C58B-3B53-4ED5-B862-0EA8199F500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65908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32133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48FDB54C-029E-4DF5-AFE2-C694AF5BD0F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09704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9C9AF5D9-EF5F-4368-A81D-5621D051DFDE}"/>
              </a:ext>
            </a:extLst>
          </p:cNvPr>
          <p:cNvSpPr>
            <a:spLocks noGrp="1"/>
          </p:cNvSpPr>
          <p:nvPr>
            <p:ph type="title"/>
          </p:nvPr>
        </p:nvSpPr>
        <p:spPr>
          <a:xfrm>
            <a:off x="419970" y="537464"/>
            <a:ext cx="11417697" cy="654856"/>
          </a:xfrm>
        </p:spPr>
        <p:txBody>
          <a:bodyPr>
            <a:normAutofit/>
          </a:bodyPr>
          <a:lstStyle/>
          <a:p>
            <a:r>
              <a:rPr lang="en-GB" dirty="0"/>
              <a:t>Section 7. Leaving hospital</a:t>
            </a:r>
          </a:p>
        </p:txBody>
      </p:sp>
      <p:sp>
        <p:nvSpPr>
          <p:cNvPr id="16" name="Title 6">
            <a:extLst>
              <a:ext uri="{FF2B5EF4-FFF2-40B4-BE49-F238E27FC236}">
                <a16:creationId xmlns:a16="http://schemas.microsoft.com/office/drawing/2014/main" id="{54FBAF65-01C4-4A09-A39B-B99864DF8B3F}"/>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F4F33894-F7FF-4603-8437-E220B1D3A4C6}"/>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5f5cd49bce4afbbf" hidden="1">
            <a:extLst>
              <a:ext uri="{FF2B5EF4-FFF2-40B4-BE49-F238E27FC236}">
                <a16:creationId xmlns:a16="http://schemas.microsoft.com/office/drawing/2014/main" id="{2118E378-B8F9-4CED-9B07-F3548CE6BE6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1251537"/>
              </p:ext>
            </p:extLst>
          </p:nvPr>
        </p:nvGraphicFramePr>
        <p:xfrm>
          <a:off x="-2127739" y="2529357"/>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3a2c1d0afc3d4931" descr="A bar chart showing the range of section scores for all NHS trusts for Section 1 (Admission to hospital).">
            <a:extLst>
              <a:ext uri="{FF2B5EF4-FFF2-40B4-BE49-F238E27FC236}">
                <a16:creationId xmlns:a16="http://schemas.microsoft.com/office/drawing/2014/main" id="{AC9D6CA0-12B4-4D48-A089-A97499707861}"/>
              </a:ext>
            </a:extLst>
          </p:cNvPr>
          <p:cNvGraphicFramePr/>
          <p:nvPr>
            <p:extLst>
              <p:ext uri="{D42A27DB-BD31-4B8C-83A1-F6EECF244321}">
                <p14:modId xmlns:p14="http://schemas.microsoft.com/office/powerpoint/2010/main" val="506975011"/>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5D1D2535-A48E-4728-99FD-4B52DFFEA654}"/>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CF0EB999-190D-46E6-837E-001A2671F842}"/>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3DBD53D0-7322-4212-B3B0-CBAB86B2E2AF}"/>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8F9CAA2-CC63-4E03-A568-BF6C496EA1B0}"/>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112381A3-115A-4D66-AFFF-83031E6B353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5f5cd49bce4afbbf_CalcTable">
            <a:extLst>
              <a:ext uri="{FF2B5EF4-FFF2-40B4-BE49-F238E27FC236}">
                <a16:creationId xmlns:a16="http://schemas.microsoft.com/office/drawing/2014/main" id="{0515B801-6CCE-4623-8657-84A2DEFB9AD8}"/>
              </a:ext>
            </a:extLst>
          </p:cNvPr>
          <p:cNvGraphicFramePr>
            <a:graphicFrameLocks noGrp="1"/>
          </p:cNvGraphicFramePr>
          <p:nvPr>
            <p:extLst>
              <p:ext uri="{D42A27DB-BD31-4B8C-83A1-F6EECF244321}">
                <p14:modId xmlns:p14="http://schemas.microsoft.com/office/powerpoint/2010/main" val="2600389027"/>
              </p:ext>
            </p:extLst>
          </p:nvPr>
        </p:nvGraphicFramePr>
        <p:xfrm>
          <a:off x="838201" y="3065905"/>
          <a:ext cx="5415164" cy="370840"/>
        </p:xfrm>
        <a:graphic>
          <a:graphicData uri="http://schemas.openxmlformats.org/drawingml/2006/table">
            <a:tbl>
              <a:tblPr firstRow="1" bandRow="1">
                <a:tableStyleId>{5C22544A-7EE6-4342-B048-85BDC9FD1C3A}</a:tableStyleId>
              </a:tblPr>
              <a:tblGrid>
                <a:gridCol w="541516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7.1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C5CD0F11-0B86-4249-BAEA-F9BD2F8844A1}"/>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C1180DE0-DEE9-4E28-97FB-D30D1CD0437C}"/>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1936b8650b58bfc1" descr="A bar chart showing the top five trust results within your region.">
            <a:extLst>
              <a:ext uri="{FF2B5EF4-FFF2-40B4-BE49-F238E27FC236}">
                <a16:creationId xmlns:a16="http://schemas.microsoft.com/office/drawing/2014/main" id="{90444486-2835-433C-B029-3A12B368A698}"/>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80032949"/>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e0ab45e2bf071ac" descr="A bar chart showing the bottom five trust results within your region.">
            <a:extLst>
              <a:ext uri="{FF2B5EF4-FFF2-40B4-BE49-F238E27FC236}">
                <a16:creationId xmlns:a16="http://schemas.microsoft.com/office/drawing/2014/main" id="{B0A77800-807B-49B0-94E3-D2F8C7065B08}"/>
              </a:ext>
            </a:extLst>
          </p:cNvPr>
          <p:cNvGraphicFramePr/>
          <p:nvPr>
            <p:extLst>
              <p:ext uri="{D42A27DB-BD31-4B8C-83A1-F6EECF244321}">
                <p14:modId xmlns:p14="http://schemas.microsoft.com/office/powerpoint/2010/main" val="2506306278"/>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E71D62C4-4DE2-42AD-90F3-65C2847C4D9E}"/>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becdf524ecaf829f" descr="A chart showing how your Trust scored for Q35 compared with other trusts that took part; using the ‘expected range’ analysis technique. ">
            <a:extLst>
              <a:ext uri="{FF2B5EF4-FFF2-40B4-BE49-F238E27FC236}">
                <a16:creationId xmlns:a16="http://schemas.microsoft.com/office/drawing/2014/main" id="{C36CD77F-F2F0-4473-8CFF-E5AB1856B8F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603757504"/>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95285dc6be8bd00" descr="A chart showing how your Trust scored for Q36 compared with other trusts that took part; using the ‘expected range’ analysis technique. ">
            <a:extLst>
              <a:ext uri="{FF2B5EF4-FFF2-40B4-BE49-F238E27FC236}">
                <a16:creationId xmlns:a16="http://schemas.microsoft.com/office/drawing/2014/main" id="{770F9FF0-C414-4498-9676-6E86ED24FFB9}"/>
              </a:ext>
            </a:extLst>
          </p:cNvPr>
          <p:cNvGraphicFramePr/>
          <p:nvPr>
            <p:extLst>
              <p:ext uri="{D42A27DB-BD31-4B8C-83A1-F6EECF244321}">
                <p14:modId xmlns:p14="http://schemas.microsoft.com/office/powerpoint/2010/main" val="747964116"/>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a7a117e726ea6df0" descr="A chart showing how your Trust scored for Q37 compared with other trusts that took part; using the ‘expected range’ analysis technique. ">
            <a:extLst>
              <a:ext uri="{FF2B5EF4-FFF2-40B4-BE49-F238E27FC236}">
                <a16:creationId xmlns:a16="http://schemas.microsoft.com/office/drawing/2014/main" id="{082FB77E-0702-4659-B1E1-558B91B0F9ED}"/>
              </a:ext>
            </a:extLst>
          </p:cNvPr>
          <p:cNvGraphicFramePr/>
          <p:nvPr>
            <p:extLst>
              <p:ext uri="{D42A27DB-BD31-4B8C-83A1-F6EECF244321}">
                <p14:modId xmlns:p14="http://schemas.microsoft.com/office/powerpoint/2010/main" val="254215122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024bb5d54c6cd14d" descr="A chart showing how your Trust scored for Q38 compared with other trusts that took part; using the ‘expected range’ analysis technique. ">
            <a:extLst>
              <a:ext uri="{FF2B5EF4-FFF2-40B4-BE49-F238E27FC236}">
                <a16:creationId xmlns:a16="http://schemas.microsoft.com/office/drawing/2014/main" id="{2283BFE9-777A-47D9-B1A6-979FE7F1A410}"/>
              </a:ext>
            </a:extLst>
          </p:cNvPr>
          <p:cNvGraphicFramePr/>
          <p:nvPr>
            <p:extLst>
              <p:ext uri="{D42A27DB-BD31-4B8C-83A1-F6EECF244321}">
                <p14:modId xmlns:p14="http://schemas.microsoft.com/office/powerpoint/2010/main" val="3050146749"/>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43c71414d01993ea" descr="A chart showing how your Trust scored for Q39 compared with other trusts that took part; using the ‘expected range’ analysis technique. ">
            <a:extLst>
              <a:ext uri="{FF2B5EF4-FFF2-40B4-BE49-F238E27FC236}">
                <a16:creationId xmlns:a16="http://schemas.microsoft.com/office/drawing/2014/main" id="{C260C8B3-F7CC-42B5-9AD7-8F7BEA4AA580}"/>
              </a:ext>
            </a:extLst>
          </p:cNvPr>
          <p:cNvGraphicFramePr/>
          <p:nvPr>
            <p:extLst>
              <p:ext uri="{D42A27DB-BD31-4B8C-83A1-F6EECF244321}">
                <p14:modId xmlns:p14="http://schemas.microsoft.com/office/powerpoint/2010/main" val="852209948"/>
              </p:ext>
            </p:extLst>
          </p:nvPr>
        </p:nvGraphicFramePr>
        <p:xfrm>
          <a:off x="265776" y="4575972"/>
          <a:ext cx="8246527" cy="1621298"/>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5AADC82F-FACD-40B9-B54F-0397E7B14B7B}"/>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EF3389F5-02D5-4F62-BD6D-72A64E43D19D}"/>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cbd166cbac45424_CalcTable">
            <a:extLst>
              <a:ext uri="{FF2B5EF4-FFF2-40B4-BE49-F238E27FC236}">
                <a16:creationId xmlns:a16="http://schemas.microsoft.com/office/drawing/2014/main" id="{ACF7B637-EE1F-4F89-9224-E91B6FC4D029}"/>
              </a:ext>
            </a:extLst>
          </p:cNvPr>
          <p:cNvGraphicFramePr>
            <a:graphicFrameLocks noGrp="1"/>
          </p:cNvGraphicFramePr>
          <p:nvPr>
            <p:extLst>
              <p:ext uri="{D42A27DB-BD31-4B8C-83A1-F6EECF244321}">
                <p14:modId xmlns:p14="http://schemas.microsoft.com/office/powerpoint/2010/main" val="514263919"/>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386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302</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154</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401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7.8</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cbd166cbac45424" hidden="1">
            <a:extLst>
              <a:ext uri="{FF2B5EF4-FFF2-40B4-BE49-F238E27FC236}">
                <a16:creationId xmlns:a16="http://schemas.microsoft.com/office/drawing/2014/main" id="{EF2E1AB6-365C-458A-A8E1-5518737E1B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4465874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889188F4-7D32-4F82-BF26-230156876A5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898231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6797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7bb74f06d89a547e" descr="A chart showing how your Trust scored for Q40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2876395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2168b3465e6ade8f" descr="A chart showing how your Trust scored for Q41 compared with other trusts that took part; using the ‘expected range’ analysis technique. ">
            <a:extLst>
              <a:ext uri="{FF2B5EF4-FFF2-40B4-BE49-F238E27FC236}">
                <a16:creationId xmlns:a16="http://schemas.microsoft.com/office/drawing/2014/main" id="{68587228-8484-43CA-8D8B-CF67FBE543C0}"/>
              </a:ext>
            </a:extLst>
          </p:cNvPr>
          <p:cNvGraphicFramePr/>
          <p:nvPr>
            <p:extLst>
              <p:ext uri="{D42A27DB-BD31-4B8C-83A1-F6EECF244321}">
                <p14:modId xmlns:p14="http://schemas.microsoft.com/office/powerpoint/2010/main" val="1992825280"/>
              </p:ext>
            </p:extLst>
          </p:nvPr>
        </p:nvGraphicFramePr>
        <p:xfrm>
          <a:off x="265778" y="2283108"/>
          <a:ext cx="8246527" cy="1512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5" name="D_b6ec9dab3965cce3" descr="A chart showing how your Trust scored for Q42 compared with other trusts that took part; using the ‘expected range’ analysis technique. ">
            <a:extLst>
              <a:ext uri="{FF2B5EF4-FFF2-40B4-BE49-F238E27FC236}">
                <a16:creationId xmlns:a16="http://schemas.microsoft.com/office/drawing/2014/main" id="{AAD74215-9D51-401A-8E71-86E1E7AA2397}"/>
              </a:ext>
            </a:extLst>
          </p:cNvPr>
          <p:cNvGraphicFramePr/>
          <p:nvPr>
            <p:extLst>
              <p:ext uri="{D42A27DB-BD31-4B8C-83A1-F6EECF244321}">
                <p14:modId xmlns:p14="http://schemas.microsoft.com/office/powerpoint/2010/main" val="1053815263"/>
              </p:ext>
            </p:extLst>
          </p:nvPr>
        </p:nvGraphicFramePr>
        <p:xfrm>
          <a:off x="265778" y="3063085"/>
          <a:ext cx="8246527" cy="151288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6" name="D_f6750d863bc6df90" descr="A chart showing how your Trust scored for 43 compared with other trusts that took part; using the ‘expected range’ analysis technique. ">
            <a:extLst>
              <a:ext uri="{FF2B5EF4-FFF2-40B4-BE49-F238E27FC236}">
                <a16:creationId xmlns:a16="http://schemas.microsoft.com/office/drawing/2014/main" id="{1AFA8673-D661-44C8-83FD-BCB2145320FE}"/>
              </a:ext>
            </a:extLst>
          </p:cNvPr>
          <p:cNvGraphicFramePr/>
          <p:nvPr>
            <p:extLst>
              <p:ext uri="{D42A27DB-BD31-4B8C-83A1-F6EECF244321}">
                <p14:modId xmlns:p14="http://schemas.microsoft.com/office/powerpoint/2010/main" val="1304371245"/>
              </p:ext>
            </p:extLst>
          </p:nvPr>
        </p:nvGraphicFramePr>
        <p:xfrm>
          <a:off x="265776" y="3843062"/>
          <a:ext cx="8246527" cy="151288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D_760e616ad6c86534" descr="A chart showing how your Trust scored for Q44 compared with other trusts that took part; using the ‘expected range’ analysis technique. ">
            <a:extLst>
              <a:ext uri="{FF2B5EF4-FFF2-40B4-BE49-F238E27FC236}">
                <a16:creationId xmlns:a16="http://schemas.microsoft.com/office/drawing/2014/main" id="{8F3978B4-9FC0-4B45-B10B-068E22A86059}"/>
              </a:ext>
            </a:extLst>
          </p:cNvPr>
          <p:cNvGraphicFramePr/>
          <p:nvPr>
            <p:extLst>
              <p:ext uri="{D42A27DB-BD31-4B8C-83A1-F6EECF244321}">
                <p14:modId xmlns:p14="http://schemas.microsoft.com/office/powerpoint/2010/main" val="1276417343"/>
              </p:ext>
            </p:extLst>
          </p:nvPr>
        </p:nvGraphicFramePr>
        <p:xfrm>
          <a:off x="265776" y="4471340"/>
          <a:ext cx="8246527" cy="1769893"/>
        </p:xfrm>
        <a:graphic>
          <a:graphicData uri="http://schemas.openxmlformats.org/drawingml/2006/chart">
            <c:chart xmlns:c="http://schemas.openxmlformats.org/drawingml/2006/chart" xmlns:r="http://schemas.openxmlformats.org/officeDocument/2006/relationships" r:id="rId7"/>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5" name="Rectangle 14">
            <a:extLst>
              <a:ext uri="{FF2B5EF4-FFF2-40B4-BE49-F238E27FC236}">
                <a16:creationId xmlns:a16="http://schemas.microsoft.com/office/drawing/2014/main" id="{28537993-BB21-40B3-9AB7-28F811A6C59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16" name="D_b3e29e482b72961c_CalcTable">
            <a:extLst>
              <a:ext uri="{FF2B5EF4-FFF2-40B4-BE49-F238E27FC236}">
                <a16:creationId xmlns:a16="http://schemas.microsoft.com/office/drawing/2014/main" id="{59E13A4E-59AF-482A-92B0-50BAF2394C96}"/>
              </a:ext>
            </a:extLst>
          </p:cNvPr>
          <p:cNvGraphicFramePr>
            <a:graphicFrameLocks noGrp="1"/>
          </p:cNvGraphicFramePr>
          <p:nvPr>
            <p:extLst>
              <p:ext uri="{D42A27DB-BD31-4B8C-83A1-F6EECF244321}">
                <p14:modId xmlns:p14="http://schemas.microsoft.com/office/powerpoint/2010/main" val="3181955878"/>
              </p:ext>
            </p:extLst>
          </p:nvPr>
        </p:nvGraphicFramePr>
        <p:xfrm>
          <a:off x="8459403" y="1908662"/>
          <a:ext cx="3340998" cy="4021450"/>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289</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107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298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4.6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899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361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5.3</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8.4</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1033280"/>
                  </a:ext>
                </a:extLst>
              </a:tr>
              <a:tr h="41158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4699163"/>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370</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7.6</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850" b="0">
                          <a:solidFill>
                            <a:schemeClr val="tx1"/>
                          </a:solidFill>
                          <a:latin typeface="Arial" panose="020B0604020202020204" pitchFamily="34" charset="0"/>
                          <a:cs typeface="Arial" panose="020B0604020202020204" pitchFamily="34" charset="0"/>
                        </a:rPr>
                        <a:t>9.7</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648250"/>
                  </a:ext>
                </a:extLst>
              </a:tr>
              <a:tr h="392532">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85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74423786"/>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206</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6.0</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tc>
                  <a:txBody>
                    <a:bodyPr/>
                    <a:lstStyle/>
                    <a:p>
                      <a:pPr algn="ctr"/>
                      <a:r>
                        <a:rPr lang="en-GB" sz="850" b="0">
                          <a:solidFill>
                            <a:schemeClr val="tx1"/>
                          </a:solidFill>
                          <a:latin typeface="Arial" panose="020B0604020202020204" pitchFamily="34" charset="0"/>
                          <a:cs typeface="Arial" panose="020B0604020202020204" pitchFamily="34" charset="0"/>
                        </a:rPr>
                        <a:t>9.5</a:t>
                      </a:r>
                      <a:endParaRPr lang="en-GB" sz="85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60409180"/>
                  </a:ext>
                </a:extLst>
              </a:tr>
            </a:tbl>
          </a:graphicData>
        </a:graphic>
      </p:graphicFrame>
      <p:graphicFrame>
        <p:nvGraphicFramePr>
          <p:cNvPr id="17" name="D_b3e29e482b72961c"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93048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2856601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7446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04849" y="2152651"/>
            <a:ext cx="10580807" cy="831700"/>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04849" y="3873650"/>
            <a:ext cx="7592542" cy="204456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Adult Inpatient 2021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7. Leaving hospital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9" name="Rectangle 18">
            <a:extLst>
              <a:ext uri="{FF2B5EF4-FFF2-40B4-BE49-F238E27FC236}">
                <a16:creationId xmlns:a16="http://schemas.microsoft.com/office/drawing/2014/main" id="{28CEADE5-C111-48EE-8D68-808594D88C36}"/>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22" name="D_2dc28efcbf7c6b9f" descr="A chart showing how your Trust scored for Q46 compared with other trusts that took part; using the ‘expected range’ analysis technique. ">
            <a:extLst>
              <a:ext uri="{FF2B5EF4-FFF2-40B4-BE49-F238E27FC236}">
                <a16:creationId xmlns:a16="http://schemas.microsoft.com/office/drawing/2014/main" id="{DC3AEB1C-38D6-4B92-9740-802E1284D7A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56589619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23" name="Rectangle 22">
            <a:extLst>
              <a:ext uri="{FF2B5EF4-FFF2-40B4-BE49-F238E27FC236}">
                <a16:creationId xmlns:a16="http://schemas.microsoft.com/office/drawing/2014/main" id="{C08907F0-E7DB-423C-81E8-AD77BBAFEFE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9B9F0079-04B0-4317-B9BD-C726196DF401}"/>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4" name="D_1d6eae0907fbb18b_CalcTable">
            <a:extLst>
              <a:ext uri="{FF2B5EF4-FFF2-40B4-BE49-F238E27FC236}">
                <a16:creationId xmlns:a16="http://schemas.microsoft.com/office/drawing/2014/main" id="{EF55466A-4F3A-4B8E-A079-22A93F8D876E}"/>
              </a:ext>
            </a:extLst>
          </p:cNvPr>
          <p:cNvGraphicFramePr>
            <a:graphicFrameLocks noGrp="1"/>
          </p:cNvGraphicFramePr>
          <p:nvPr>
            <p:extLst>
              <p:ext uri="{D42A27DB-BD31-4B8C-83A1-F6EECF244321}">
                <p14:modId xmlns:p14="http://schemas.microsoft.com/office/powerpoint/2010/main" val="1250131309"/>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211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6.3</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6.2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7" name="D_1d6eae0907fbb18b" hidden="1">
            <a:extLst>
              <a:ext uri="{FF2B5EF4-FFF2-40B4-BE49-F238E27FC236}">
                <a16:creationId xmlns:a16="http://schemas.microsoft.com/office/drawing/2014/main" id="{DF5D06D3-D3E2-45E8-8E9A-B35D588008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2944300"/>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Ipsos Ribbon Rules" hidden="1">
            <a:extLst>
              <a:ext uri="{FF2B5EF4-FFF2-40B4-BE49-F238E27FC236}">
                <a16:creationId xmlns:a16="http://schemas.microsoft.com/office/drawing/2014/main" id="{B51A7588-35D4-4119-A97C-FF944725BF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7783288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262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1F5C718-358F-461F-81EA-DCE6CBBFCD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186891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BA88A63B-0A52-4A30-814B-385315562292}"/>
              </a:ext>
            </a:extLst>
          </p:cNvPr>
          <p:cNvSpPr>
            <a:spLocks noGrp="1"/>
          </p:cNvSpPr>
          <p:nvPr>
            <p:ph type="title"/>
          </p:nvPr>
        </p:nvSpPr>
        <p:spPr>
          <a:xfrm>
            <a:off x="419970" y="537464"/>
            <a:ext cx="11417697" cy="654856"/>
          </a:xfrm>
        </p:spPr>
        <p:txBody>
          <a:bodyPr>
            <a:normAutofit/>
          </a:bodyPr>
          <a:lstStyle/>
          <a:p>
            <a:r>
              <a:rPr lang="en-GB" dirty="0"/>
              <a:t>Section 8. Feedback on the quality of your care</a:t>
            </a:r>
          </a:p>
        </p:txBody>
      </p:sp>
      <p:sp>
        <p:nvSpPr>
          <p:cNvPr id="16" name="Title 6">
            <a:extLst>
              <a:ext uri="{FF2B5EF4-FFF2-40B4-BE49-F238E27FC236}">
                <a16:creationId xmlns:a16="http://schemas.microsoft.com/office/drawing/2014/main" id="{11793AA9-7B05-4999-8B62-2323EBA3724A}"/>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2DAE3AD8-8BD3-44DA-BBE4-341FD07ACAA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be61872885b9f85b" hidden="1">
            <a:extLst>
              <a:ext uri="{FF2B5EF4-FFF2-40B4-BE49-F238E27FC236}">
                <a16:creationId xmlns:a16="http://schemas.microsoft.com/office/drawing/2014/main" id="{70DFD17A-22AB-4850-ADA4-C7F290A0181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47869563"/>
              </p:ext>
            </p:extLst>
          </p:nvPr>
        </p:nvGraphicFramePr>
        <p:xfrm>
          <a:off x="-2127739" y="252936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08caf40a639b6f61" descr="A bar chart showing the range of section scores for all NHS trusts for Section 1 (Admission to hospital).">
            <a:extLst>
              <a:ext uri="{FF2B5EF4-FFF2-40B4-BE49-F238E27FC236}">
                <a16:creationId xmlns:a16="http://schemas.microsoft.com/office/drawing/2014/main" id="{0E4836DD-00CF-419A-AF3A-2DB585F73237}"/>
              </a:ext>
            </a:extLst>
          </p:cNvPr>
          <p:cNvGraphicFramePr/>
          <p:nvPr>
            <p:extLst>
              <p:ext uri="{D42A27DB-BD31-4B8C-83A1-F6EECF244321}">
                <p14:modId xmlns:p14="http://schemas.microsoft.com/office/powerpoint/2010/main" val="2177355919"/>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7385218F-61FF-4637-BCD5-DE32D7EA0F05}"/>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AC5211B5-5E6E-4AB9-8135-FA3A7611ACF7}"/>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4A4E43E3-4B8D-4F18-B5AB-8B7BC3B9E64B}"/>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C5A18D34-44B1-45A1-B6ED-86746EBAFF1A}"/>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30A23E1C-195A-4878-9B28-F0CF0FD98F44}"/>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be61872885b9f85b_CalcTable">
            <a:extLst>
              <a:ext uri="{FF2B5EF4-FFF2-40B4-BE49-F238E27FC236}">
                <a16:creationId xmlns:a16="http://schemas.microsoft.com/office/drawing/2014/main" id="{AE46D0ED-3991-4507-BAE3-314A544DD67C}"/>
              </a:ext>
            </a:extLst>
          </p:cNvPr>
          <p:cNvGraphicFramePr>
            <a:graphicFrameLocks noGrp="1"/>
          </p:cNvGraphicFramePr>
          <p:nvPr>
            <p:extLst>
              <p:ext uri="{D42A27DB-BD31-4B8C-83A1-F6EECF244321}">
                <p14:modId xmlns:p14="http://schemas.microsoft.com/office/powerpoint/2010/main" val="1362026417"/>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1.5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30360AF3-9508-4CC0-9D5C-6EA6C53C6035}"/>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F37E23A-D6C3-4B66-B1F5-1EA0808E0DBA}"/>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b93585a85e17b16a" descr="A bar chart showing the top five trust results within your region.">
            <a:extLst>
              <a:ext uri="{FF2B5EF4-FFF2-40B4-BE49-F238E27FC236}">
                <a16:creationId xmlns:a16="http://schemas.microsoft.com/office/drawing/2014/main" id="{403AD7C3-9B81-478E-AB9B-0705D40A1124}"/>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101567600"/>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7768bc271727a384" descr="A bar chart showing the bottom five trust results within your region.">
            <a:extLst>
              <a:ext uri="{FF2B5EF4-FFF2-40B4-BE49-F238E27FC236}">
                <a16:creationId xmlns:a16="http://schemas.microsoft.com/office/drawing/2014/main" id="{551A52D1-CFB1-49AD-86D5-04592561C90E}"/>
              </a:ext>
            </a:extLst>
          </p:cNvPr>
          <p:cNvGraphicFramePr/>
          <p:nvPr>
            <p:extLst>
              <p:ext uri="{D42A27DB-BD31-4B8C-83A1-F6EECF244321}">
                <p14:modId xmlns:p14="http://schemas.microsoft.com/office/powerpoint/2010/main" val="136109889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01373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8. Feedback on the quality of your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176ABD25-76D8-4DED-BB35-EA53E02F3FFB}"/>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6fb169f4c7327348" descr="A chart showing how your Trust scored for Q49 compared with other trusts that took part; using the ‘expected range’ analysis technique. ">
            <a:extLst>
              <a:ext uri="{FF2B5EF4-FFF2-40B4-BE49-F238E27FC236}">
                <a16:creationId xmlns:a16="http://schemas.microsoft.com/office/drawing/2014/main" id="{A3974962-5C4C-4FC2-A92C-02B79A5E9AF2}"/>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386733163"/>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2232ADDA-D8FD-429D-B60E-EAD188C69A7C}"/>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C876D8B-3F31-41E4-8748-D3C393DD9242}"/>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95529a10d9ed7b2f_CalcTable">
            <a:extLst>
              <a:ext uri="{FF2B5EF4-FFF2-40B4-BE49-F238E27FC236}">
                <a16:creationId xmlns:a16="http://schemas.microsoft.com/office/drawing/2014/main" id="{8E1E7C27-202C-43C3-85C1-E303C9E0CA66}"/>
              </a:ext>
            </a:extLst>
          </p:cNvPr>
          <p:cNvGraphicFramePr>
            <a:graphicFrameLocks noGrp="1"/>
          </p:cNvGraphicFramePr>
          <p:nvPr>
            <p:extLst>
              <p:ext uri="{D42A27DB-BD31-4B8C-83A1-F6EECF244321}">
                <p14:modId xmlns:p14="http://schemas.microsoft.com/office/powerpoint/2010/main" val="231479701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338</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1.4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0.5</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3.4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95529a10d9ed7b2f" hidden="1">
            <a:extLst>
              <a:ext uri="{FF2B5EF4-FFF2-40B4-BE49-F238E27FC236}">
                <a16:creationId xmlns:a16="http://schemas.microsoft.com/office/drawing/2014/main" id="{19669397-EE4C-40D0-839E-E8469E481D8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7509333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88660D3A-87F2-416E-8B88-A2F3574A87C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479667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9030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5F5BE578-D5E1-4E42-A261-59FCD6CC208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5748374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1" name="Title 2">
            <a:extLst>
              <a:ext uri="{FF2B5EF4-FFF2-40B4-BE49-F238E27FC236}">
                <a16:creationId xmlns:a16="http://schemas.microsoft.com/office/drawing/2014/main" id="{2C83DF1D-73EE-4181-8A3B-DABA5622C890}"/>
              </a:ext>
            </a:extLst>
          </p:cNvPr>
          <p:cNvSpPr>
            <a:spLocks noGrp="1"/>
          </p:cNvSpPr>
          <p:nvPr>
            <p:ph type="title"/>
          </p:nvPr>
        </p:nvSpPr>
        <p:spPr>
          <a:xfrm>
            <a:off x="419970" y="537464"/>
            <a:ext cx="11417697" cy="654856"/>
          </a:xfrm>
        </p:spPr>
        <p:txBody>
          <a:bodyPr>
            <a:normAutofit/>
          </a:bodyPr>
          <a:lstStyle/>
          <a:p>
            <a:r>
              <a:rPr lang="en-GB" dirty="0"/>
              <a:t>Section 9. Respect and dignity</a:t>
            </a:r>
          </a:p>
        </p:txBody>
      </p:sp>
      <p:sp>
        <p:nvSpPr>
          <p:cNvPr id="22" name="Title 6">
            <a:extLst>
              <a:ext uri="{FF2B5EF4-FFF2-40B4-BE49-F238E27FC236}">
                <a16:creationId xmlns:a16="http://schemas.microsoft.com/office/drawing/2014/main" id="{A16E7272-E3D1-464F-8F4E-5D9848AEE5C4}"/>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23" name="TextBox 22">
            <a:extLst>
              <a:ext uri="{FF2B5EF4-FFF2-40B4-BE49-F238E27FC236}">
                <a16:creationId xmlns:a16="http://schemas.microsoft.com/office/drawing/2014/main" id="{A0CBD86F-F9BB-4D03-ADA9-CF396BDF15CD}"/>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78aab77ab4b0f1d6" hidden="1">
            <a:extLst>
              <a:ext uri="{FF2B5EF4-FFF2-40B4-BE49-F238E27FC236}">
                <a16:creationId xmlns:a16="http://schemas.microsoft.com/office/drawing/2014/main" id="{3992AE1F-CB55-4C52-A45D-94F53192E22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22204856"/>
              </p:ext>
            </p:extLst>
          </p:nvPr>
        </p:nvGraphicFramePr>
        <p:xfrm>
          <a:off x="-2127739" y="252039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D_178f8f247ca9fa3d" descr="A bar chart showing the range of section scores for all NHS trusts for Section 1 (Admission to hospital).">
            <a:extLst>
              <a:ext uri="{FF2B5EF4-FFF2-40B4-BE49-F238E27FC236}">
                <a16:creationId xmlns:a16="http://schemas.microsoft.com/office/drawing/2014/main" id="{C8E817C1-FD30-46B7-BA3B-A75D1AF7CE32}"/>
              </a:ext>
            </a:extLst>
          </p:cNvPr>
          <p:cNvGraphicFramePr/>
          <p:nvPr>
            <p:extLst>
              <p:ext uri="{D42A27DB-BD31-4B8C-83A1-F6EECF244321}">
                <p14:modId xmlns:p14="http://schemas.microsoft.com/office/powerpoint/2010/main" val="67151248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25" name="TextBox 24">
            <a:extLst>
              <a:ext uri="{FF2B5EF4-FFF2-40B4-BE49-F238E27FC236}">
                <a16:creationId xmlns:a16="http://schemas.microsoft.com/office/drawing/2014/main" id="{8D266E89-1C38-4311-AC4B-3108E11E120D}"/>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1" name="TextBox 30">
            <a:extLst>
              <a:ext uri="{FF2B5EF4-FFF2-40B4-BE49-F238E27FC236}">
                <a16:creationId xmlns:a16="http://schemas.microsoft.com/office/drawing/2014/main" id="{D142657D-E596-4380-B9E2-18AA68C0D86A}"/>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2" name="Rectangle 31">
            <a:extLst>
              <a:ext uri="{FF2B5EF4-FFF2-40B4-BE49-F238E27FC236}">
                <a16:creationId xmlns:a16="http://schemas.microsoft.com/office/drawing/2014/main" id="{CB4719BE-4547-4749-BE96-EE5B9C2B6751}"/>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5BA98312-3D1F-4163-B083-2E6C399AADC5}"/>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5" name="Title 6">
            <a:extLst>
              <a:ext uri="{FF2B5EF4-FFF2-40B4-BE49-F238E27FC236}">
                <a16:creationId xmlns:a16="http://schemas.microsoft.com/office/drawing/2014/main" id="{6D3EB6D0-C4C7-46B0-94BF-61FA68180DEE}"/>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6" name="D_78aab77ab4b0f1d6_CalcTable">
            <a:extLst>
              <a:ext uri="{FF2B5EF4-FFF2-40B4-BE49-F238E27FC236}">
                <a16:creationId xmlns:a16="http://schemas.microsoft.com/office/drawing/2014/main" id="{375EE105-E4B1-4ED6-9A75-5FD8FD78F99E}"/>
              </a:ext>
            </a:extLst>
          </p:cNvPr>
          <p:cNvGraphicFramePr>
            <a:graphicFrameLocks noGrp="1"/>
          </p:cNvGraphicFramePr>
          <p:nvPr>
            <p:extLst>
              <p:ext uri="{D42A27DB-BD31-4B8C-83A1-F6EECF244321}">
                <p14:modId xmlns:p14="http://schemas.microsoft.com/office/powerpoint/2010/main" val="2673391508"/>
              </p:ext>
            </p:extLst>
          </p:nvPr>
        </p:nvGraphicFramePr>
        <p:xfrm>
          <a:off x="857250" y="3065905"/>
          <a:ext cx="5396114" cy="370840"/>
        </p:xfrm>
        <a:graphic>
          <a:graphicData uri="http://schemas.openxmlformats.org/drawingml/2006/table">
            <a:tbl>
              <a:tblPr firstRow="1" bandRow="1">
                <a:tableStyleId>{5C22544A-7EE6-4342-B048-85BDC9FD1C3A}</a:tableStyleId>
              </a:tblPr>
              <a:tblGrid>
                <a:gridCol w="5396114">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9.1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7" name="Title 6">
            <a:extLst>
              <a:ext uri="{FF2B5EF4-FFF2-40B4-BE49-F238E27FC236}">
                <a16:creationId xmlns:a16="http://schemas.microsoft.com/office/drawing/2014/main" id="{4EE2BA43-D243-4B18-A03E-3CE5AE120FD3}"/>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38" name="Title 6">
            <a:extLst>
              <a:ext uri="{FF2B5EF4-FFF2-40B4-BE49-F238E27FC236}">
                <a16:creationId xmlns:a16="http://schemas.microsoft.com/office/drawing/2014/main" id="{EC805DFF-EDAC-4A6E-A576-EE345ADE163B}"/>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39" name="D_d7751429d997af49" descr="A bar chart showing the top five trust results within your region.">
            <a:extLst>
              <a:ext uri="{FF2B5EF4-FFF2-40B4-BE49-F238E27FC236}">
                <a16:creationId xmlns:a16="http://schemas.microsoft.com/office/drawing/2014/main" id="{EF11B151-B065-4AD3-BCD7-1E1BAA924D7A}"/>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51422324"/>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0" name="D_2bb599838e710854" descr="A bar chart showing the bottom five trust results within your region.">
            <a:extLst>
              <a:ext uri="{FF2B5EF4-FFF2-40B4-BE49-F238E27FC236}">
                <a16:creationId xmlns:a16="http://schemas.microsoft.com/office/drawing/2014/main" id="{E4C9BBCF-CFD9-4436-889F-6AD4EDD1D103}"/>
              </a:ext>
            </a:extLst>
          </p:cNvPr>
          <p:cNvGraphicFramePr/>
          <p:nvPr>
            <p:extLst>
              <p:ext uri="{D42A27DB-BD31-4B8C-83A1-F6EECF244321}">
                <p14:modId xmlns:p14="http://schemas.microsoft.com/office/powerpoint/2010/main" val="3516191682"/>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94357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9. Respect and dignity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FFCEAA1F-4535-426F-8952-E002E4BF2DE3}"/>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4fa92f3a23374b61" descr="A chart showing how your Trust scored for Q47 compared with other trusts that took part; using the ‘expected range’ analysis technique. ">
            <a:extLst>
              <a:ext uri="{FF2B5EF4-FFF2-40B4-BE49-F238E27FC236}">
                <a16:creationId xmlns:a16="http://schemas.microsoft.com/office/drawing/2014/main" id="{5A2A0EA2-09E4-45DD-83DD-1E3F018F5B99}"/>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58703454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DDFEA1E7-7034-42D3-8906-CF79E3B4BCA9}"/>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10F22045-9D1C-4ED1-BE8B-503ADFD6AEC6}"/>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83b5046ba09b592_CalcTable">
            <a:extLst>
              <a:ext uri="{FF2B5EF4-FFF2-40B4-BE49-F238E27FC236}">
                <a16:creationId xmlns:a16="http://schemas.microsoft.com/office/drawing/2014/main" id="{7E3D9671-9CB3-45B6-B823-F658ABAFBFAE}"/>
              </a:ext>
            </a:extLst>
          </p:cNvPr>
          <p:cNvGraphicFramePr>
            <a:graphicFrameLocks noGrp="1"/>
          </p:cNvGraphicFramePr>
          <p:nvPr>
            <p:extLst>
              <p:ext uri="{D42A27DB-BD31-4B8C-83A1-F6EECF244321}">
                <p14:modId xmlns:p14="http://schemas.microsoft.com/office/powerpoint/2010/main" val="245992107"/>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393</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9.1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8.2</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9.8</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83b5046ba09b592" hidden="1">
            <a:extLst>
              <a:ext uri="{FF2B5EF4-FFF2-40B4-BE49-F238E27FC236}">
                <a16:creationId xmlns:a16="http://schemas.microsoft.com/office/drawing/2014/main" id="{1431A4AE-6817-4434-829B-6F45F18DF67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9476801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1C1026F7-A197-4C96-9541-BBEBED944C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1898589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55114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Ipsos Ribbon Rules" hidden="1">
            <a:extLst>
              <a:ext uri="{FF2B5EF4-FFF2-40B4-BE49-F238E27FC236}">
                <a16:creationId xmlns:a16="http://schemas.microsoft.com/office/drawing/2014/main" id="{CA8FB2B8-27BB-4547-9AEE-5A0D40EC0D9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186770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2"/>
          </a:graphicData>
        </a:graphic>
      </p:graphicFrame>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2">
            <a:extLst>
              <a:ext uri="{FF2B5EF4-FFF2-40B4-BE49-F238E27FC236}">
                <a16:creationId xmlns:a16="http://schemas.microsoft.com/office/drawing/2014/main" id="{320C2426-C308-4663-976F-C05E9FABCC57}"/>
              </a:ext>
            </a:extLst>
          </p:cNvPr>
          <p:cNvSpPr>
            <a:spLocks noGrp="1"/>
          </p:cNvSpPr>
          <p:nvPr>
            <p:ph type="title"/>
          </p:nvPr>
        </p:nvSpPr>
        <p:spPr>
          <a:xfrm>
            <a:off x="419970" y="537464"/>
            <a:ext cx="11417697" cy="654856"/>
          </a:xfrm>
        </p:spPr>
        <p:txBody>
          <a:bodyPr>
            <a:normAutofit/>
          </a:bodyPr>
          <a:lstStyle/>
          <a:p>
            <a:r>
              <a:rPr lang="en-GB" dirty="0"/>
              <a:t>Section 10. Overall experience</a:t>
            </a:r>
          </a:p>
        </p:txBody>
      </p:sp>
      <p:sp>
        <p:nvSpPr>
          <p:cNvPr id="16" name="Title 6">
            <a:extLst>
              <a:ext uri="{FF2B5EF4-FFF2-40B4-BE49-F238E27FC236}">
                <a16:creationId xmlns:a16="http://schemas.microsoft.com/office/drawing/2014/main" id="{88AB2684-1164-4FC9-A83C-368EBD57F8FC}"/>
              </a:ext>
            </a:extLst>
          </p:cNvPr>
          <p:cNvSpPr txBox="1">
            <a:spLocks/>
          </p:cNvSpPr>
          <p:nvPr/>
        </p:nvSpPr>
        <p:spPr>
          <a:xfrm>
            <a:off x="515938" y="1035125"/>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Section score</a:t>
            </a:r>
          </a:p>
        </p:txBody>
      </p:sp>
      <p:sp>
        <p:nvSpPr>
          <p:cNvPr id="17" name="TextBox 16">
            <a:extLst>
              <a:ext uri="{FF2B5EF4-FFF2-40B4-BE49-F238E27FC236}">
                <a16:creationId xmlns:a16="http://schemas.microsoft.com/office/drawing/2014/main" id="{C7FB5638-B2ED-4EC2-95C4-5F58C4A089B7}"/>
              </a:ext>
            </a:extLst>
          </p:cNvPr>
          <p:cNvSpPr txBox="1"/>
          <p:nvPr/>
        </p:nvSpPr>
        <p:spPr>
          <a:xfrm>
            <a:off x="419970" y="1283761"/>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graphicFrame>
        <p:nvGraphicFramePr>
          <p:cNvPr id="12" name="D_acd556a407fba8a5" hidden="1">
            <a:extLst>
              <a:ext uri="{FF2B5EF4-FFF2-40B4-BE49-F238E27FC236}">
                <a16:creationId xmlns:a16="http://schemas.microsoft.com/office/drawing/2014/main" id="{79100DC4-DB74-41BA-AC92-08E9F7F9632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54152672"/>
              </p:ext>
            </p:extLst>
          </p:nvPr>
        </p:nvGraphicFramePr>
        <p:xfrm>
          <a:off x="-2127739" y="2538326"/>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D_28afb90d68039b9d" descr="A bar chart showing the range of section scores for all NHS trusts for Section 1 (Admission to hospital).">
            <a:extLst>
              <a:ext uri="{FF2B5EF4-FFF2-40B4-BE49-F238E27FC236}">
                <a16:creationId xmlns:a16="http://schemas.microsoft.com/office/drawing/2014/main" id="{F2FB13B0-B36B-48B4-B4FF-B893188F5D9D}"/>
              </a:ext>
            </a:extLst>
          </p:cNvPr>
          <p:cNvGraphicFramePr/>
          <p:nvPr>
            <p:extLst>
              <p:ext uri="{D42A27DB-BD31-4B8C-83A1-F6EECF244321}">
                <p14:modId xmlns:p14="http://schemas.microsoft.com/office/powerpoint/2010/main" val="4189881475"/>
              </p:ext>
            </p:extLst>
          </p:nvPr>
        </p:nvGraphicFramePr>
        <p:xfrm>
          <a:off x="344492" y="2243791"/>
          <a:ext cx="5872570" cy="3986431"/>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a:extLst>
              <a:ext uri="{FF2B5EF4-FFF2-40B4-BE49-F238E27FC236}">
                <a16:creationId xmlns:a16="http://schemas.microsoft.com/office/drawing/2014/main" id="{12E2E514-440E-432A-9B1D-22C95E568843}"/>
              </a:ext>
            </a:extLst>
          </p:cNvPr>
          <p:cNvSpPr txBox="1"/>
          <p:nvPr/>
        </p:nvSpPr>
        <p:spPr>
          <a:xfrm>
            <a:off x="1551962" y="6101443"/>
            <a:ext cx="3430747"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Each vertical line represents an individual NHS trust</a:t>
            </a:r>
          </a:p>
        </p:txBody>
      </p:sp>
      <p:sp>
        <p:nvSpPr>
          <p:cNvPr id="33" name="TextBox 32">
            <a:extLst>
              <a:ext uri="{FF2B5EF4-FFF2-40B4-BE49-F238E27FC236}">
                <a16:creationId xmlns:a16="http://schemas.microsoft.com/office/drawing/2014/main" id="{0026B67E-24A9-4FBA-8996-53DA26522263}"/>
              </a:ext>
            </a:extLst>
          </p:cNvPr>
          <p:cNvSpPr txBox="1"/>
          <p:nvPr/>
        </p:nvSpPr>
        <p:spPr>
          <a:xfrm>
            <a:off x="1239068" y="6252872"/>
            <a:ext cx="4394152" cy="261610"/>
          </a:xfrm>
          <a:prstGeom prst="rect">
            <a:avLst/>
          </a:prstGeom>
          <a:noFill/>
        </p:spPr>
        <p:txBody>
          <a:bodyPr wrap="none" rtlCol="0">
            <a:spAutoFit/>
          </a:bodyPr>
          <a:lstStyle/>
          <a:p>
            <a:r>
              <a:rPr lang="en-GB" sz="1100" dirty="0">
                <a:latin typeface="Arial" panose="020B0604020202020204" pitchFamily="34" charset="0"/>
                <a:cs typeface="Arial" panose="020B0604020202020204" pitchFamily="34" charset="0"/>
              </a:rPr>
              <a:t>Trust score is not shown when there are fewer than 30 respondents</a:t>
            </a:r>
          </a:p>
        </p:txBody>
      </p:sp>
      <p:sp>
        <p:nvSpPr>
          <p:cNvPr id="35" name="Rectangle 34">
            <a:extLst>
              <a:ext uri="{FF2B5EF4-FFF2-40B4-BE49-F238E27FC236}">
                <a16:creationId xmlns:a16="http://schemas.microsoft.com/office/drawing/2014/main" id="{117E2B67-6D2F-4061-A2B0-7606A89B4780}"/>
              </a:ext>
              <a:ext uri="{C183D7F6-B498-43B3-948B-1728B52AA6E4}">
                <adec:decorative xmlns:adec="http://schemas.microsoft.com/office/drawing/2017/decorative" val="1"/>
              </a:ext>
            </a:extLst>
          </p:cNvPr>
          <p:cNvSpPr/>
          <p:nvPr/>
        </p:nvSpPr>
        <p:spPr>
          <a:xfrm flipH="1">
            <a:off x="9271720" y="2963106"/>
            <a:ext cx="2615600" cy="3137577"/>
          </a:xfrm>
          <a:prstGeom prst="rect">
            <a:avLst/>
          </a:prstGeom>
          <a:solidFill>
            <a:schemeClr val="bg1">
              <a:lumMod val="9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6" name="Rectangle 35">
            <a:extLst>
              <a:ext uri="{FF2B5EF4-FFF2-40B4-BE49-F238E27FC236}">
                <a16:creationId xmlns:a16="http://schemas.microsoft.com/office/drawing/2014/main" id="{325C95BD-2578-4FDB-A8D8-60979D2DDFB9}"/>
              </a:ext>
              <a:ext uri="{C183D7F6-B498-43B3-948B-1728B52AA6E4}">
                <adec:decorative xmlns:adec="http://schemas.microsoft.com/office/drawing/2017/decorative" val="1"/>
              </a:ext>
            </a:extLst>
          </p:cNvPr>
          <p:cNvSpPr/>
          <p:nvPr/>
        </p:nvSpPr>
        <p:spPr>
          <a:xfrm flipH="1">
            <a:off x="6418658" y="2967443"/>
            <a:ext cx="2615600" cy="3137577"/>
          </a:xfrm>
          <a:prstGeom prst="rect">
            <a:avLst/>
          </a:prstGeom>
          <a:solidFill>
            <a:schemeClr val="bg1">
              <a:lumMod val="95000"/>
            </a:schemeClr>
          </a:solidFill>
          <a:ln>
            <a:solidFill>
              <a:srgbClr val="9C8BA7"/>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37" name="Title 6">
            <a:extLst>
              <a:ext uri="{FF2B5EF4-FFF2-40B4-BE49-F238E27FC236}">
                <a16:creationId xmlns:a16="http://schemas.microsoft.com/office/drawing/2014/main" id="{686DC4EB-6548-4297-B893-20A5374686FF}"/>
              </a:ext>
            </a:extLst>
          </p:cNvPr>
          <p:cNvSpPr txBox="1">
            <a:spLocks/>
          </p:cNvSpPr>
          <p:nvPr/>
        </p:nvSpPr>
        <p:spPr>
          <a:xfrm>
            <a:off x="6870070" y="2132533"/>
            <a:ext cx="5004000" cy="46555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Comparison with other trusts within your region</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8" name="D_acd556a407fba8a5_CalcTable">
            <a:extLst>
              <a:ext uri="{FF2B5EF4-FFF2-40B4-BE49-F238E27FC236}">
                <a16:creationId xmlns:a16="http://schemas.microsoft.com/office/drawing/2014/main" id="{56AC00A6-0891-477B-894A-3F94D66C2687}"/>
              </a:ext>
            </a:extLst>
          </p:cNvPr>
          <p:cNvGraphicFramePr>
            <a:graphicFrameLocks noGrp="1"/>
          </p:cNvGraphicFramePr>
          <p:nvPr>
            <p:extLst>
              <p:ext uri="{D42A27DB-BD31-4B8C-83A1-F6EECF244321}">
                <p14:modId xmlns:p14="http://schemas.microsoft.com/office/powerpoint/2010/main" val="1522483982"/>
              </p:ext>
            </p:extLst>
          </p:nvPr>
        </p:nvGraphicFramePr>
        <p:xfrm>
          <a:off x="847725" y="3080895"/>
          <a:ext cx="5405639" cy="370840"/>
        </p:xfrm>
        <a:graphic>
          <a:graphicData uri="http://schemas.openxmlformats.org/drawingml/2006/table">
            <a:tbl>
              <a:tblPr firstRow="1" bandRow="1">
                <a:tableStyleId>{5C22544A-7EE6-4342-B048-85BDC9FD1C3A}</a:tableStyleId>
              </a:tblPr>
              <a:tblGrid>
                <a:gridCol w="5405639">
                  <a:extLst>
                    <a:ext uri="{9D8B030D-6E8A-4147-A177-3AD203B41FA5}">
                      <a16:colId xmlns:a16="http://schemas.microsoft.com/office/drawing/2014/main" val="2347836772"/>
                    </a:ext>
                  </a:extLst>
                </a:gridCol>
              </a:tblGrid>
              <a:tr h="370840">
                <a:tc>
                  <a:txBody>
                    <a:bodyPr/>
                    <a:lstStyle/>
                    <a:p>
                      <a:r>
                        <a:rPr lang="en-GB" sz="1400">
                          <a:solidFill>
                            <a:schemeClr val="tx1"/>
                          </a:solidFill>
                          <a:latin typeface="Arial" panose="020B0604020202020204" pitchFamily="34" charset="0"/>
                          <a:cs typeface="Arial" panose="020B0604020202020204" pitchFamily="34" charset="0"/>
                        </a:rPr>
                        <a:t>Your trust section score = 8.0 (About the same)</a:t>
                      </a:r>
                      <a:endParaRPr lang="en-GB" sz="14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18086063"/>
                  </a:ext>
                </a:extLst>
              </a:tr>
            </a:tbl>
          </a:graphicData>
        </a:graphic>
      </p:graphicFrame>
      <p:sp>
        <p:nvSpPr>
          <p:cNvPr id="39" name="Title 6">
            <a:extLst>
              <a:ext uri="{FF2B5EF4-FFF2-40B4-BE49-F238E27FC236}">
                <a16:creationId xmlns:a16="http://schemas.microsoft.com/office/drawing/2014/main" id="{AC09D6B7-211D-40AB-AA0D-E10A75CC4BA0}"/>
              </a:ext>
            </a:extLst>
          </p:cNvPr>
          <p:cNvSpPr txBox="1">
            <a:spLocks/>
          </p:cNvSpPr>
          <p:nvPr/>
        </p:nvSpPr>
        <p:spPr>
          <a:xfrm>
            <a:off x="6418658" y="2682480"/>
            <a:ext cx="2615599"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highest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sp>
        <p:nvSpPr>
          <p:cNvPr id="40" name="Title 6">
            <a:extLst>
              <a:ext uri="{FF2B5EF4-FFF2-40B4-BE49-F238E27FC236}">
                <a16:creationId xmlns:a16="http://schemas.microsoft.com/office/drawing/2014/main" id="{98320BA3-92E9-487F-9531-0CF03BC80D9F}"/>
              </a:ext>
            </a:extLst>
          </p:cNvPr>
          <p:cNvSpPr txBox="1">
            <a:spLocks/>
          </p:cNvSpPr>
          <p:nvPr/>
        </p:nvSpPr>
        <p:spPr>
          <a:xfrm>
            <a:off x="9271720" y="2682480"/>
            <a:ext cx="2550145" cy="208119"/>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schemeClr val="tx1"/>
                </a:solidFill>
                <a:effectLst/>
                <a:uLnTx/>
                <a:uFillTx/>
                <a:latin typeface="Arial" panose="020B0604020202020204" pitchFamily="34" charset="0"/>
                <a:ea typeface="+mj-ea"/>
                <a:cs typeface="+mj-cs"/>
              </a:rPr>
              <a:t>Trusts with the lowest scores</a:t>
            </a:r>
            <a:endParaRPr kumimoji="0" lang="en-GB" sz="1200" i="0" u="none" strike="noStrike" kern="1200" cap="none" spc="0" normalizeH="0" baseline="0" noProof="0" dirty="0">
              <a:ln>
                <a:noFill/>
              </a:ln>
              <a:solidFill>
                <a:schemeClr val="tx1"/>
              </a:solidFill>
              <a:effectLst/>
              <a:uLnTx/>
              <a:uFillTx/>
              <a:latin typeface="Arial"/>
              <a:ea typeface="+mj-ea"/>
              <a:cs typeface="+mj-cs"/>
            </a:endParaRPr>
          </a:p>
        </p:txBody>
      </p:sp>
      <p:graphicFrame>
        <p:nvGraphicFramePr>
          <p:cNvPr id="41" name="D_4fa384548220b026" descr="A bar chart showing the top five trust results within your region.">
            <a:extLst>
              <a:ext uri="{FF2B5EF4-FFF2-40B4-BE49-F238E27FC236}">
                <a16:creationId xmlns:a16="http://schemas.microsoft.com/office/drawing/2014/main" id="{EA3D64F3-861E-4CF7-9AC3-8CA766603AC6}"/>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683224615"/>
              </p:ext>
            </p:extLst>
          </p:nvPr>
        </p:nvGraphicFramePr>
        <p:xfrm>
          <a:off x="6488868" y="2963106"/>
          <a:ext cx="2615608" cy="313757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2" name="D_ff411b7f67566240" descr="A bar chart showing the bottom five trust results within your region.">
            <a:extLst>
              <a:ext uri="{FF2B5EF4-FFF2-40B4-BE49-F238E27FC236}">
                <a16:creationId xmlns:a16="http://schemas.microsoft.com/office/drawing/2014/main" id="{95474102-F299-47E0-B382-83B86A70FA81}"/>
              </a:ext>
            </a:extLst>
          </p:cNvPr>
          <p:cNvGraphicFramePr/>
          <p:nvPr>
            <p:extLst>
              <p:ext uri="{D42A27DB-BD31-4B8C-83A1-F6EECF244321}">
                <p14:modId xmlns:p14="http://schemas.microsoft.com/office/powerpoint/2010/main" val="3569121840"/>
              </p:ext>
            </p:extLst>
          </p:nvPr>
        </p:nvGraphicFramePr>
        <p:xfrm>
          <a:off x="9315630" y="2963106"/>
          <a:ext cx="2640998" cy="313757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60690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3E844D97-4E0E-4096-B450-FEB056272683}"/>
              </a:ext>
            </a:extLst>
          </p:cNvPr>
          <p:cNvSpPr>
            <a:spLocks noGrp="1"/>
          </p:cNvSpPr>
          <p:nvPr>
            <p:ph type="title"/>
          </p:nvPr>
        </p:nvSpPr>
        <p:spPr>
          <a:xfrm>
            <a:off x="419970" y="536400"/>
            <a:ext cx="11417697" cy="654856"/>
          </a:xfrm>
        </p:spPr>
        <p:txBody>
          <a:bodyPr/>
          <a:lstStyle/>
          <a:p>
            <a:r>
              <a:rPr lang="en-GB" dirty="0"/>
              <a:t>Section 10. Overall experience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4800" y="103680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a:t>
            </a:r>
          </a:p>
        </p:txBody>
      </p:sp>
      <p:sp>
        <p:nvSpPr>
          <p:cNvPr id="17" name="Rectangle 16">
            <a:extLst>
              <a:ext uri="{FF2B5EF4-FFF2-40B4-BE49-F238E27FC236}">
                <a16:creationId xmlns:a16="http://schemas.microsoft.com/office/drawing/2014/main" id="{07D1D0EC-3140-4975-BB1E-41741327022A}"/>
              </a:ext>
            </a:extLst>
          </p:cNvPr>
          <p:cNvSpPr/>
          <p:nvPr/>
        </p:nvSpPr>
        <p:spPr>
          <a:xfrm>
            <a:off x="2198234" y="1321520"/>
            <a:ext cx="6096000" cy="230832"/>
          </a:xfrm>
          <a:prstGeom prst="rect">
            <a:avLst/>
          </a:prstGeom>
        </p:spPr>
        <p:txBody>
          <a:bodyPr>
            <a:spAutoFit/>
          </a:bodyPr>
          <a:lstStyle/>
          <a:p>
            <a:r>
              <a:rPr lang="en-GB" sz="900" dirty="0">
                <a:latin typeface="Arial" panose="020B0604020202020204" pitchFamily="34" charset="0"/>
                <a:cs typeface="Arial" panose="020B0604020202020204" pitchFamily="34" charset="0"/>
              </a:rPr>
              <a:t>Trust score is not shown when there are fewer than 30 respondents.</a:t>
            </a:r>
          </a:p>
        </p:txBody>
      </p:sp>
      <p:graphicFrame>
        <p:nvGraphicFramePr>
          <p:cNvPr id="11" name="D_ae6c203c439874a5" descr="A chart showing how your Trust scored for Q48 compared with other trusts that took part; using the ‘expected range’ analysis technique. ">
            <a:extLst>
              <a:ext uri="{FF2B5EF4-FFF2-40B4-BE49-F238E27FC236}">
                <a16:creationId xmlns:a16="http://schemas.microsoft.com/office/drawing/2014/main" id="{AA6BC14C-1B2F-4E64-A5D8-56BC69219B6C}"/>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758361570"/>
              </p:ext>
            </p:extLst>
          </p:nvPr>
        </p:nvGraphicFramePr>
        <p:xfrm>
          <a:off x="265778" y="1484081"/>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angle 13">
            <a:extLst>
              <a:ext uri="{FF2B5EF4-FFF2-40B4-BE49-F238E27FC236}">
                <a16:creationId xmlns:a16="http://schemas.microsoft.com/office/drawing/2014/main" id="{FA2CEA6B-0B12-4A39-98BB-B67EE6D95FF5}"/>
              </a:ext>
              <a:ext uri="{C183D7F6-B498-43B3-948B-1728B52AA6E4}">
                <adec:decorative xmlns:adec="http://schemas.microsoft.com/office/drawing/2017/decorative" val="1"/>
              </a:ext>
            </a:extLst>
          </p:cNvPr>
          <p:cNvSpPr/>
          <p:nvPr/>
        </p:nvSpPr>
        <p:spPr>
          <a:xfrm>
            <a:off x="6571223" y="1903349"/>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6411019D-3D0E-49EB-ADEC-ACCACAA9A6C5}"/>
              </a:ext>
            </a:extLst>
          </p:cNvPr>
          <p:cNvSpPr/>
          <p:nvPr/>
        </p:nvSpPr>
        <p:spPr>
          <a:xfrm>
            <a:off x="10432256" y="1646407"/>
            <a:ext cx="13681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5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D_396bed446b989b9d_CalcTable">
            <a:extLst>
              <a:ext uri="{FF2B5EF4-FFF2-40B4-BE49-F238E27FC236}">
                <a16:creationId xmlns:a16="http://schemas.microsoft.com/office/drawing/2014/main" id="{B8F397C5-AA92-4848-80FA-61D4B8E656AA}"/>
              </a:ext>
            </a:extLst>
          </p:cNvPr>
          <p:cNvGraphicFramePr>
            <a:graphicFrameLocks noGrp="1"/>
          </p:cNvGraphicFramePr>
          <p:nvPr>
            <p:extLst>
              <p:ext uri="{D42A27DB-BD31-4B8C-83A1-F6EECF244321}">
                <p14:modId xmlns:p14="http://schemas.microsoft.com/office/powerpoint/2010/main" val="3738544056"/>
              </p:ext>
            </p:extLst>
          </p:nvPr>
        </p:nvGraphicFramePr>
        <p:xfrm>
          <a:off x="8459403" y="1908662"/>
          <a:ext cx="3340998" cy="873288"/>
        </p:xfrm>
        <a:graphic>
          <a:graphicData uri="http://schemas.openxmlformats.org/drawingml/2006/table">
            <a:tbl>
              <a:tblPr firstRow="1" bandRow="1">
                <a:tableStyleId>{5940675A-B579-460E-94D1-54222C63F5DA}</a:tableStyleId>
              </a:tblPr>
              <a:tblGrid>
                <a:gridCol w="86163">
                  <a:extLst>
                    <a:ext uri="{9D8B030D-6E8A-4147-A177-3AD203B41FA5}">
                      <a16:colId xmlns:a16="http://schemas.microsoft.com/office/drawing/2014/main" val="3601460425"/>
                    </a:ext>
                  </a:extLst>
                </a:gridCol>
                <a:gridCol w="728609">
                  <a:extLst>
                    <a:ext uri="{9D8B030D-6E8A-4147-A177-3AD203B41FA5}">
                      <a16:colId xmlns:a16="http://schemas.microsoft.com/office/drawing/2014/main" val="4049772561"/>
                    </a:ext>
                  </a:extLst>
                </a:gridCol>
                <a:gridCol w="687222">
                  <a:extLst>
                    <a:ext uri="{9D8B030D-6E8A-4147-A177-3AD203B41FA5}">
                      <a16:colId xmlns:a16="http://schemas.microsoft.com/office/drawing/2014/main" val="2986169346"/>
                    </a:ext>
                  </a:extLst>
                </a:gridCol>
                <a:gridCol w="465303">
                  <a:extLst>
                    <a:ext uri="{9D8B030D-6E8A-4147-A177-3AD203B41FA5}">
                      <a16:colId xmlns:a16="http://schemas.microsoft.com/office/drawing/2014/main" val="3373027056"/>
                    </a:ext>
                  </a:extLst>
                </a:gridCol>
                <a:gridCol w="466725">
                  <a:extLst>
                    <a:ext uri="{9D8B030D-6E8A-4147-A177-3AD203B41FA5}">
                      <a16:colId xmlns:a16="http://schemas.microsoft.com/office/drawing/2014/main" val="2645485451"/>
                    </a:ext>
                  </a:extLst>
                </a:gridCol>
                <a:gridCol w="447675">
                  <a:extLst>
                    <a:ext uri="{9D8B030D-6E8A-4147-A177-3AD203B41FA5}">
                      <a16:colId xmlns:a16="http://schemas.microsoft.com/office/drawing/2014/main" val="457178370"/>
                    </a:ext>
                  </a:extLst>
                </a:gridCol>
                <a:gridCol w="459301">
                  <a:extLst>
                    <a:ext uri="{9D8B030D-6E8A-4147-A177-3AD203B41FA5}">
                      <a16:colId xmlns:a16="http://schemas.microsoft.com/office/drawing/2014/main" val="1607234817"/>
                    </a:ext>
                  </a:extLst>
                </a:gridCol>
              </a:tblGrid>
              <a:tr h="487219">
                <a:tc>
                  <a:txBody>
                    <a:bodyPr/>
                    <a:lstStyle/>
                    <a:p>
                      <a:pPr algn="ctr"/>
                      <a:endParaRPr lang="en-GB" sz="85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85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GB" sz="850" b="1" dirty="0">
                          <a:solidFill>
                            <a:schemeClr val="tx1"/>
                          </a:solidFill>
                          <a:latin typeface="Arial" panose="020B0604020202020204" pitchFamily="34" charset="0"/>
                          <a:cs typeface="Arial" panose="020B0604020202020204" pitchFamily="34" charset="0"/>
                        </a:rPr>
                        <a:t>Number of respondents (your trust)</a:t>
                      </a:r>
                    </a:p>
                  </a:txBody>
                  <a:tcPr marL="0" marR="0" anchor="ctr">
                    <a:lnL w="12700" cap="flat" cmpd="sng" algn="ctr">
                      <a:solidFill>
                        <a:schemeClr val="tx1"/>
                      </a:solidFill>
                      <a:prstDash val="solid"/>
                      <a:round/>
                      <a:headEnd type="none" w="med" len="med"/>
                      <a:tailEnd type="none" w="med" len="med"/>
                    </a:lnL>
                    <a:no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Your </a:t>
                      </a:r>
                    </a:p>
                    <a:p>
                      <a:pPr algn="ctr"/>
                      <a:r>
                        <a:rPr lang="en-GB" sz="850" b="1" dirty="0">
                          <a:solidFill>
                            <a:schemeClr val="bg1"/>
                          </a:solidFill>
                          <a:latin typeface="Arial" panose="020B0604020202020204" pitchFamily="34" charset="0"/>
                          <a:cs typeface="Arial" panose="020B0604020202020204" pitchFamily="34" charset="0"/>
                        </a:rPr>
                        <a:t>trust score</a:t>
                      </a:r>
                    </a:p>
                  </a:txBody>
                  <a:tcPr marL="0" marR="0" anchor="ctr">
                    <a:solidFill>
                      <a:srgbClr val="000000"/>
                    </a:solidFill>
                  </a:tcPr>
                </a:tc>
                <a:tc>
                  <a:txBody>
                    <a:bodyPr/>
                    <a:lstStyle/>
                    <a:p>
                      <a:pPr algn="ctr"/>
                      <a:r>
                        <a:rPr lang="en-GB" sz="850" b="1" dirty="0">
                          <a:solidFill>
                            <a:schemeClr val="bg1"/>
                          </a:solidFill>
                          <a:latin typeface="Arial" panose="020B0604020202020204" pitchFamily="34" charset="0"/>
                          <a:cs typeface="Arial" panose="020B0604020202020204" pitchFamily="34" charset="0"/>
                        </a:rPr>
                        <a:t>Trust average score</a:t>
                      </a:r>
                    </a:p>
                  </a:txBody>
                  <a:tcPr marL="0" marR="0" anchor="ctr">
                    <a:solidFill>
                      <a:srgbClr val="005EB8"/>
                    </a:solidFill>
                  </a:tcPr>
                </a:tc>
                <a:tc>
                  <a:txBody>
                    <a:bodyPr/>
                    <a:lstStyle/>
                    <a:p>
                      <a:pPr algn="ctr"/>
                      <a:r>
                        <a:rPr lang="en-GB" sz="850" b="1" dirty="0">
                          <a:latin typeface="Arial" panose="020B0604020202020204" pitchFamily="34" charset="0"/>
                          <a:cs typeface="Arial" panose="020B0604020202020204" pitchFamily="34" charset="0"/>
                        </a:rPr>
                        <a:t>Lowest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850" b="1" dirty="0">
                          <a:latin typeface="Arial" panose="020B0604020202020204" pitchFamily="34" charset="0"/>
                          <a:cs typeface="Arial" panose="020B0604020202020204" pitchFamily="34" charset="0"/>
                        </a:rPr>
                        <a:t>Highest score</a:t>
                      </a:r>
                      <a:endParaRPr lang="en-GB" sz="85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386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5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About the same</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391</a:t>
                      </a:r>
                      <a:endParaRPr lang="en-GB" sz="85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8.0</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solidFill>
                      <a:srgbClr val="D9D9D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8.1</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50" b="0">
                          <a:solidFill>
                            <a:schemeClr val="tx1"/>
                          </a:solidFill>
                          <a:latin typeface="Arial" panose="020B0604020202020204" pitchFamily="34" charset="0"/>
                          <a:cs typeface="Arial" panose="020B0604020202020204" pitchFamily="34" charset="0"/>
                        </a:rPr>
                        <a:t>7.4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tc>
                  <a:txBody>
                    <a:bodyPr/>
                    <a:lstStyle/>
                    <a:p>
                      <a:pPr algn="ctr"/>
                      <a:r>
                        <a:rPr lang="en-GB" sz="850" b="0">
                          <a:solidFill>
                            <a:schemeClr val="tx1"/>
                          </a:solidFill>
                          <a:latin typeface="Arial" panose="020B0604020202020204" pitchFamily="34" charset="0"/>
                          <a:cs typeface="Arial" panose="020B0604020202020204" pitchFamily="34" charset="0"/>
                        </a:rPr>
                        <a:t>9.4</a:t>
                      </a:r>
                      <a:endParaRPr lang="en-GB" sz="85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54803258"/>
                  </a:ext>
                </a:extLst>
              </a:tr>
            </a:tbl>
          </a:graphicData>
        </a:graphic>
      </p:graphicFrame>
      <p:graphicFrame>
        <p:nvGraphicFramePr>
          <p:cNvPr id="15" name="D_396bed446b989b9d" hidden="1">
            <a:extLst>
              <a:ext uri="{FF2B5EF4-FFF2-40B4-BE49-F238E27FC236}">
                <a16:creationId xmlns:a16="http://schemas.microsoft.com/office/drawing/2014/main" id="{9A6D2DFE-CF82-4934-89BD-935770C6123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789093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Ipsos Ribbon Rules" hidden="1">
            <a:extLst>
              <a:ext uri="{FF2B5EF4-FFF2-40B4-BE49-F238E27FC236}">
                <a16:creationId xmlns:a16="http://schemas.microsoft.com/office/drawing/2014/main" id="{CB6FF960-AA2B-4AB0-B466-FB2E0A666CD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88526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93092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37</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2214344"/>
            <a:ext cx="5154159" cy="553998"/>
          </a:xfrm>
        </p:spPr>
        <p:txBody>
          <a:bodyPr/>
          <a:lstStyle/>
          <a:p>
            <a:r>
              <a:rPr lang="en-GB" b="1" dirty="0">
                <a:cs typeface="Arial" panose="020B0604020202020204" pitchFamily="34" charset="0"/>
              </a:rPr>
              <a:t>Trust</a:t>
            </a:r>
            <a:r>
              <a:rPr lang="en-GB" b="1" baseline="0" dirty="0">
                <a:cs typeface="Arial" panose="020B0604020202020204" pitchFamily="34" charset="0"/>
              </a:rPr>
              <a:t> results</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3756005"/>
            <a:ext cx="9145133" cy="218976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results for your trust for each question, including:</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the score for your trust</a:t>
            </a:r>
          </a:p>
          <a:p>
            <a:pPr marL="708025" lvl="0" indent="-342900">
              <a:spcBef>
                <a:spcPts val="600"/>
              </a:spcBef>
              <a:buFont typeface="Courier New" panose="02070309020205020404" pitchFamily="49" charset="0"/>
              <a:buChar char="o"/>
              <a:defRPr/>
            </a:pPr>
            <a:r>
              <a:rPr lang="en-GB" sz="2000" dirty="0">
                <a:solidFill>
                  <a:prstClr val="white"/>
                </a:solidFill>
                <a:latin typeface="Arial"/>
              </a:rPr>
              <a:t>a breakdown of scores across sites within your trust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370178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Admission to hospital</a:t>
            </a:r>
          </a:p>
        </p:txBody>
      </p:sp>
      <p:sp>
        <p:nvSpPr>
          <p:cNvPr id="5" name="Title 4">
            <a:extLst>
              <a:ext uri="{FF2B5EF4-FFF2-40B4-BE49-F238E27FC236}">
                <a16:creationId xmlns:a16="http://schemas.microsoft.com/office/drawing/2014/main" id="{42201D5F-6AD2-44FD-B557-AA30C960A399}"/>
              </a:ext>
            </a:extLst>
          </p:cNvPr>
          <p:cNvSpPr>
            <a:spLocks/>
          </p:cNvSpPr>
          <p:nvPr/>
        </p:nvSpPr>
        <p:spPr>
          <a:xfrm>
            <a:off x="389509" y="922202"/>
            <a:ext cx="5566432" cy="48999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1" i="0" u="none" strike="noStrike" kern="1200" cap="none" spc="0" normalizeH="0" baseline="0" noProof="0" dirty="0">
                <a:ln>
                  <a:noFill/>
                </a:ln>
                <a:solidFill>
                  <a:srgbClr val="6D276A"/>
                </a:solidFill>
                <a:effectLst/>
                <a:uLnTx/>
                <a:uFillTx/>
                <a:latin typeface="Arial"/>
                <a:ea typeface="+mj-ea"/>
                <a:cs typeface="+mj-cs"/>
              </a:rPr>
              <a:t>Q2. How did you feel about the length of time you were on the waiting list before your admission to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696992239"/>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8" name="Title 6">
            <a:extLst>
              <a:ext uri="{FF2B5EF4-FFF2-40B4-BE49-F238E27FC236}">
                <a16:creationId xmlns:a16="http://schemas.microsoft.com/office/drawing/2014/main" id="{07F8FCD9-526F-4F47-AF4E-E1656C459951}"/>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9" name="Rectangle 58">
            <a:extLst>
              <a:ext uri="{FF2B5EF4-FFF2-40B4-BE49-F238E27FC236}">
                <a16:creationId xmlns:a16="http://schemas.microsoft.com/office/drawing/2014/main" id="{62565907-69D4-4957-BBB5-0EFD6C5B1F4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0" name="D_dcf4098d17247b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6CF1677-652C-4DE1-8C91-FD19ACB418EE}"/>
              </a:ext>
            </a:extLst>
          </p:cNvPr>
          <p:cNvGraphicFramePr/>
          <p:nvPr>
            <p:extLst>
              <p:ext uri="{D42A27DB-BD31-4B8C-83A1-F6EECF244321}">
                <p14:modId xmlns:p14="http://schemas.microsoft.com/office/powerpoint/2010/main" val="372820263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1" name="Title 6">
            <a:extLst>
              <a:ext uri="{FF2B5EF4-FFF2-40B4-BE49-F238E27FC236}">
                <a16:creationId xmlns:a16="http://schemas.microsoft.com/office/drawing/2014/main" id="{184BBCA6-F522-47F9-A421-70BA7CF141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2" name="Rectangle 61">
            <a:extLst>
              <a:ext uri="{FF2B5EF4-FFF2-40B4-BE49-F238E27FC236}">
                <a16:creationId xmlns:a16="http://schemas.microsoft.com/office/drawing/2014/main" id="{DC7236C1-51B1-47A7-9F75-EBE621F8AC1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4" name="D_ae856eb7dd1c3346" descr="A bar chart showing the question scores for sites within your trust. The colour of the chart corresponds with the legend above.">
            <a:extLst>
              <a:ext uri="{FF2B5EF4-FFF2-40B4-BE49-F238E27FC236}">
                <a16:creationId xmlns:a16="http://schemas.microsoft.com/office/drawing/2014/main" id="{EC0B68AE-BC27-4370-9FB6-5D444BDA4FF5}"/>
              </a:ext>
            </a:extLst>
          </p:cNvPr>
          <p:cNvGraphicFramePr/>
          <p:nvPr>
            <p:extLst>
              <p:ext uri="{D42A27DB-BD31-4B8C-83A1-F6EECF244321}">
                <p14:modId xmlns:p14="http://schemas.microsoft.com/office/powerpoint/2010/main" val="37017087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5" name="D_521fbaa04218f17a_CalcTable" descr="Legend showing the name of each of the Trust sites referred to in the chart above.">
            <a:extLst>
              <a:ext uri="{FF2B5EF4-FFF2-40B4-BE49-F238E27FC236}">
                <a16:creationId xmlns:a16="http://schemas.microsoft.com/office/drawing/2014/main" id="{AD48D367-CBDC-4DF7-B786-E887AB586CB7}"/>
              </a:ext>
            </a:extLst>
          </p:cNvPr>
          <p:cNvGraphicFramePr>
            <a:graphicFrameLocks noGrp="1"/>
          </p:cNvGraphicFramePr>
          <p:nvPr>
            <p:extLst>
              <p:ext uri="{D42A27DB-BD31-4B8C-83A1-F6EECF244321}">
                <p14:modId xmlns:p14="http://schemas.microsoft.com/office/powerpoint/2010/main" val="27676520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(59)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(84)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3" y="553477"/>
            <a:ext cx="26739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Admission to hospital</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 How long do you feel you had to wait to get to a bed on a ward after you arrived at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516863643"/>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5" name="Title 6">
            <a:extLst>
              <a:ext uri="{FF2B5EF4-FFF2-40B4-BE49-F238E27FC236}">
                <a16:creationId xmlns:a16="http://schemas.microsoft.com/office/drawing/2014/main" id="{58FD4B75-4276-49DF-8185-C27955249DA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6" name="Rectangle 65">
            <a:extLst>
              <a:ext uri="{FF2B5EF4-FFF2-40B4-BE49-F238E27FC236}">
                <a16:creationId xmlns:a16="http://schemas.microsoft.com/office/drawing/2014/main" id="{C54F09DA-C877-4363-8856-CBBBA407BC4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7" name="D_fb933440643b00c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E0DD75-3A34-41DD-91DE-6C1EB8B3D4CF}"/>
              </a:ext>
            </a:extLst>
          </p:cNvPr>
          <p:cNvGraphicFramePr/>
          <p:nvPr>
            <p:extLst>
              <p:ext uri="{D42A27DB-BD31-4B8C-83A1-F6EECF244321}">
                <p14:modId xmlns:p14="http://schemas.microsoft.com/office/powerpoint/2010/main" val="64139883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8" name="Title 6">
            <a:extLst>
              <a:ext uri="{FF2B5EF4-FFF2-40B4-BE49-F238E27FC236}">
                <a16:creationId xmlns:a16="http://schemas.microsoft.com/office/drawing/2014/main" id="{D407840A-0E75-4AE9-9B00-BB35B061F305}"/>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9" name="Rectangle 68">
            <a:extLst>
              <a:ext uri="{FF2B5EF4-FFF2-40B4-BE49-F238E27FC236}">
                <a16:creationId xmlns:a16="http://schemas.microsoft.com/office/drawing/2014/main" id="{E136A928-149D-42EF-8DDF-90DE2932D7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2" name="D_1e4719a0961c9ec1" descr="A bar chart showing the question scores for sites within your trust. The colour of the chart corresponds with the legend above.">
            <a:extLst>
              <a:ext uri="{FF2B5EF4-FFF2-40B4-BE49-F238E27FC236}">
                <a16:creationId xmlns:a16="http://schemas.microsoft.com/office/drawing/2014/main" id="{228D595A-2109-4D57-9D61-1FC367871795}"/>
              </a:ext>
            </a:extLst>
          </p:cNvPr>
          <p:cNvGraphicFramePr/>
          <p:nvPr>
            <p:extLst>
              <p:ext uri="{D42A27DB-BD31-4B8C-83A1-F6EECF244321}">
                <p14:modId xmlns:p14="http://schemas.microsoft.com/office/powerpoint/2010/main" val="37817700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3" name="D_998ea5ed4163df46_CalcTable" descr="Legend showing the name of each of the Trust sites referred to in the chart above.">
            <a:extLst>
              <a:ext uri="{FF2B5EF4-FFF2-40B4-BE49-F238E27FC236}">
                <a16:creationId xmlns:a16="http://schemas.microsoft.com/office/drawing/2014/main" id="{DE18E587-4336-4A4C-8520-8E810CF7081C}"/>
              </a:ext>
            </a:extLst>
          </p:cNvPr>
          <p:cNvGraphicFramePr>
            <a:graphicFrameLocks noGrp="1"/>
          </p:cNvGraphicFramePr>
          <p:nvPr>
            <p:extLst>
              <p:ext uri="{D42A27DB-BD31-4B8C-83A1-F6EECF244321}">
                <p14:modId xmlns:p14="http://schemas.microsoft.com/office/powerpoint/2010/main" val="138469677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2" name="D_521fbaa04218f17a" hidden="1">
            <a:extLst>
              <a:ext uri="{FF2B5EF4-FFF2-40B4-BE49-F238E27FC236}">
                <a16:creationId xmlns:a16="http://schemas.microsoft.com/office/drawing/2014/main" id="{208C2F8C-12FB-4B10-89F1-3C1A0C884A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2407449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9" name="D_998ea5ed4163df46" hidden="1">
            <a:extLst>
              <a:ext uri="{FF2B5EF4-FFF2-40B4-BE49-F238E27FC236}">
                <a16:creationId xmlns:a16="http://schemas.microsoft.com/office/drawing/2014/main" id="{B018ADEF-3437-44EF-B026-2527D2B8046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9256895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0381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3374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17B63170-60AD-4D96-A656-B2A7B9EB96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 Did you get help from staff to keep in touch with your family and friends?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0E4AEFAA-F620-4EEF-BEBD-EBE3FCB3F56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133EC86B-08ED-431D-839F-8CEF0E8D1385}"/>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412a7cdfd14f9d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29A24E5-E27A-4C6E-B1DE-6AA6CD420F2D}"/>
              </a:ext>
            </a:extLst>
          </p:cNvPr>
          <p:cNvGraphicFramePr/>
          <p:nvPr>
            <p:extLst>
              <p:ext uri="{D42A27DB-BD31-4B8C-83A1-F6EECF244321}">
                <p14:modId xmlns:p14="http://schemas.microsoft.com/office/powerpoint/2010/main" val="7341573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94CEF5F2-C67F-4BAD-880E-B988DF86A125}"/>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B5385B5B-4ECC-4E1B-9D07-B3B36B3B8ED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6" name="D_b780ed9ab0e8cca1" descr="A bar chart showing the question scores for sites within your trust. The colour of the chart corresponds with the legend above.">
            <a:extLst>
              <a:ext uri="{FF2B5EF4-FFF2-40B4-BE49-F238E27FC236}">
                <a16:creationId xmlns:a16="http://schemas.microsoft.com/office/drawing/2014/main" id="{4E90784E-5672-47EF-A235-2E12CB74FB49}"/>
              </a:ext>
            </a:extLst>
          </p:cNvPr>
          <p:cNvGraphicFramePr/>
          <p:nvPr>
            <p:extLst>
              <p:ext uri="{D42A27DB-BD31-4B8C-83A1-F6EECF244321}">
                <p14:modId xmlns:p14="http://schemas.microsoft.com/office/powerpoint/2010/main" val="370187582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5" name="D_d1894f922288f945_CalcTable" descr="A bar chart showing the question scores for sites within your trust. The colour of the chart corresponds with the legend above.">
            <a:extLst>
              <a:ext uri="{FF2B5EF4-FFF2-40B4-BE49-F238E27FC236}">
                <a16:creationId xmlns:a16="http://schemas.microsoft.com/office/drawing/2014/main" id="{DCD76A6C-977F-4587-A19E-F98B071F6F92}"/>
              </a:ext>
            </a:extLst>
          </p:cNvPr>
          <p:cNvGraphicFramePr>
            <a:graphicFrameLocks noGrp="1"/>
          </p:cNvGraphicFramePr>
          <p:nvPr>
            <p:extLst>
              <p:ext uri="{D42A27DB-BD31-4B8C-83A1-F6EECF244321}">
                <p14:modId xmlns:p14="http://schemas.microsoft.com/office/powerpoint/2010/main" val="150348641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other patients?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A003E21-CF62-4359-B5DF-59FE4FED251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E804AB7B-EAEA-45F6-86B8-F0F4C0CC67A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68b39ffd13dedc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964F9D7-B5E5-4839-86B9-ECB1A9AE46B8}"/>
              </a:ext>
            </a:extLst>
          </p:cNvPr>
          <p:cNvGraphicFramePr/>
          <p:nvPr>
            <p:extLst>
              <p:ext uri="{D42A27DB-BD31-4B8C-83A1-F6EECF244321}">
                <p14:modId xmlns:p14="http://schemas.microsoft.com/office/powerpoint/2010/main" val="1941840477"/>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10F65A6-C693-472C-B2DE-894A8432B93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E66D5CB-4946-49A4-8FCC-C07E9B4A822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d1894f922288f945" hidden="1">
            <a:extLst>
              <a:ext uri="{FF2B5EF4-FFF2-40B4-BE49-F238E27FC236}">
                <a16:creationId xmlns:a16="http://schemas.microsoft.com/office/drawing/2014/main" id="{5AD19020-6A1F-4671-8077-1BD5B2B6070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45221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4" name="D_73346de5f88a06c5" descr="A bar chart showing the question scores for sites within your trust. The colour of the chart corresponds with the legend above.">
            <a:extLst>
              <a:ext uri="{FF2B5EF4-FFF2-40B4-BE49-F238E27FC236}">
                <a16:creationId xmlns:a16="http://schemas.microsoft.com/office/drawing/2014/main" id="{0DAC7EB8-58B0-44C3-B474-942B5CC8F16A}"/>
              </a:ext>
            </a:extLst>
          </p:cNvPr>
          <p:cNvGraphicFramePr/>
          <p:nvPr>
            <p:extLst>
              <p:ext uri="{D42A27DB-BD31-4B8C-83A1-F6EECF244321}">
                <p14:modId xmlns:p14="http://schemas.microsoft.com/office/powerpoint/2010/main" val="20939896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5" name="D_9a5439ad41561bfa_CalcTable" descr="Legend showing the name of each of the Trust sites referred to in the chart above.">
            <a:extLst>
              <a:ext uri="{FF2B5EF4-FFF2-40B4-BE49-F238E27FC236}">
                <a16:creationId xmlns:a16="http://schemas.microsoft.com/office/drawing/2014/main" id="{1DB863CA-CBD1-4751-BFEA-31BA0863D3C8}"/>
              </a:ext>
            </a:extLst>
          </p:cNvPr>
          <p:cNvGraphicFramePr>
            <a:graphicFrameLocks noGrp="1"/>
          </p:cNvGraphicFramePr>
          <p:nvPr>
            <p:extLst>
              <p:ext uri="{D42A27DB-BD31-4B8C-83A1-F6EECF244321}">
                <p14:modId xmlns:p14="http://schemas.microsoft.com/office/powerpoint/2010/main" val="3653496826"/>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46" name="D_9a5439ad41561bfa" hidden="1">
            <a:extLst>
              <a:ext uri="{FF2B5EF4-FFF2-40B4-BE49-F238E27FC236}">
                <a16:creationId xmlns:a16="http://schemas.microsoft.com/office/drawing/2014/main" id="{0EBEE8D5-7CF9-4F3A-BE4D-86992E6E967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238549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4916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19969" y="1268520"/>
            <a:ext cx="11417697" cy="539898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Adult Inpatient Survey has been conducted annually since 2002. CQC will use results from the survey to build an understanding of the risk and quality of services and those who organise care across an area.</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The Adult Inpatient Survey 2021</a:t>
            </a: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Coordination Centre for Mixed Methods (CCMM) at Ipsos.  A total of 166,318 patients were invited to participate in the survey across 134 acute and specialist NHS trusts. Completed responses were received from 62,235 patients, an adjusted response rate of 39%.</a:t>
            </a:r>
          </a:p>
          <a:p>
            <a:pPr>
              <a:spcBef>
                <a:spcPts val="600"/>
              </a:spcBef>
              <a:spcAft>
                <a:spcPts val="600"/>
              </a:spcAft>
            </a:pPr>
            <a:r>
              <a:rPr lang="en-GB" sz="1200" dirty="0">
                <a:latin typeface="Arial" panose="020B0604020202020204" pitchFamily="34" charset="0"/>
                <a:cs typeface="Arial" panose="020B0604020202020204" pitchFamily="34" charset="0"/>
              </a:rPr>
              <a:t>Patients were eligible to participate in the survey if they were aged 16 years or over, had spent at least one night in hospital, and were not admitted to maternity or psychiatric units. A full list of eligibility criteria can be found in the survey </a:t>
            </a:r>
            <a:r>
              <a:rPr lang="en-GB" sz="1200" dirty="0">
                <a:latin typeface="Arial" panose="020B0604020202020204" pitchFamily="34" charset="0"/>
                <a:cs typeface="Arial" panose="020B0604020202020204" pitchFamily="34" charset="0"/>
                <a:hlinkClick r:id="rId3"/>
              </a:rPr>
              <a:t>sampling instructions</a:t>
            </a:r>
            <a:r>
              <a:rPr lang="en-GB" sz="1200" dirty="0">
                <a:latin typeface="Arial" panose="020B0604020202020204" pitchFamily="34" charset="0"/>
                <a:cs typeface="Arial" panose="020B0604020202020204" pitchFamily="34" charset="0"/>
              </a:rPr>
              <a:t>. </a:t>
            </a:r>
            <a:endParaRPr kumimoji="0" lang="en-GB" sz="1200" b="1" i="0" u="none" strike="noStrike" kern="1200" cap="none" spc="0" normalizeH="0" baseline="0" noProof="0" dirty="0">
              <a:ln>
                <a:noFill/>
              </a:ln>
              <a:solidFill>
                <a:prstClr val="black"/>
              </a:solidFill>
              <a:effectLst/>
              <a:uLnTx/>
              <a:uFillTx/>
              <a:latin typeface="Arial"/>
              <a:ea typeface="+mn-ea"/>
              <a:cs typeface="+mn-cs"/>
            </a:endParaRPr>
          </a:p>
          <a:p>
            <a:pPr>
              <a:spcBef>
                <a:spcPts val="600"/>
              </a:spcBef>
              <a:spcAft>
                <a:spcPts val="600"/>
              </a:spcAft>
            </a:pPr>
            <a:r>
              <a:rPr lang="en-GB" sz="1200" dirty="0">
                <a:latin typeface="Arial" panose="020B0604020202020204" pitchFamily="34" charset="0"/>
                <a:cs typeface="Arial" panose="020B0604020202020204" pitchFamily="34" charset="0"/>
              </a:rPr>
              <a:t>Trusts sampled patients who met the eligibility criteria and were discharged from hospital during November 2021. Trusts counted back from the last day of November 2021, sampling every consecutively discharged patient until they had selected 1,250 patients. Some smaller trusts, which treat fewer patients, included patients who were treated in hospital earlier than November 2021 (as far back as April 2021), to achieve a large enough sample.</a:t>
            </a:r>
          </a:p>
          <a:p>
            <a:pPr>
              <a:spcBef>
                <a:spcPts val="600"/>
              </a:spcBef>
              <a:spcAft>
                <a:spcPts val="600"/>
              </a:spcAft>
            </a:pPr>
            <a:r>
              <a:rPr lang="en-GB" sz="1200" dirty="0">
                <a:latin typeface="Arial" panose="020B0604020202020204" pitchFamily="34" charset="0"/>
                <a:cs typeface="Arial" panose="020B0604020202020204" pitchFamily="34" charset="0"/>
              </a:rPr>
              <a:t>Fieldwork took place between January and May 2022. </a:t>
            </a:r>
          </a:p>
          <a:p>
            <a:pPr>
              <a:spcBef>
                <a:spcPts val="600"/>
              </a:spcBef>
              <a:spcAft>
                <a:spcPts val="600"/>
              </a:spcAft>
            </a:pPr>
            <a:r>
              <a:rPr lang="en-GB" sz="1600" b="1" dirty="0">
                <a:latin typeface="Arial" panose="020B0604020202020204" pitchFamily="34" charset="0"/>
                <a:cs typeface="Arial" panose="020B0604020202020204" pitchFamily="34" charset="0"/>
              </a:rPr>
              <a:t>Trend data</a:t>
            </a:r>
          </a:p>
          <a:p>
            <a:pPr>
              <a:spcBef>
                <a:spcPts val="600"/>
              </a:spcBef>
              <a:spcAft>
                <a:spcPts val="600"/>
              </a:spcAft>
            </a:pPr>
            <a:r>
              <a:rPr lang="en-GB" sz="1200" dirty="0">
                <a:latin typeface="Arial" panose="020B0604020202020204" pitchFamily="34" charset="0"/>
                <a:cs typeface="Arial" panose="020B0604020202020204" pitchFamily="34" charset="0"/>
              </a:rPr>
              <a:t>The Adult Inpatient 2021 survey was conducted using a push-to-web methodology (offering both online and paper completion). There were minor questionnaire changes, including three new questions and changes to question wording. The 2021 results are comparable with data from the Adult Inpatient 2020 survey, unless a question has changed or there are other reasons for lack of comparability such as changes in organisation structure of a trust. Where results are comparable, a section on historical trends has been included.  </a:t>
            </a:r>
            <a:endParaRPr lang="en-GB" sz="1200" b="1" dirty="0">
              <a:solidFill>
                <a:prstClr val="black"/>
              </a:solidFill>
              <a:latin typeface="Arial"/>
            </a:endParaRP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0942064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9" name="Title 4">
            <a:extLst>
              <a:ext uri="{FF2B5EF4-FFF2-40B4-BE49-F238E27FC236}">
                <a16:creationId xmlns:a16="http://schemas.microsoft.com/office/drawing/2014/main" id="{3920F041-5D90-41F8-AD3E-D1D92191284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noise from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49458823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E108FE3E-FF93-475F-9A2B-53C9097ADCC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6458EF6-981C-4E46-AE62-0C140C60E40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d0b70f2c7e7fb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329EB0-694A-483A-A1AF-7897152FA493}"/>
              </a:ext>
            </a:extLst>
          </p:cNvPr>
          <p:cNvGraphicFramePr/>
          <p:nvPr>
            <p:extLst>
              <p:ext uri="{D42A27DB-BD31-4B8C-83A1-F6EECF244321}">
                <p14:modId xmlns:p14="http://schemas.microsoft.com/office/powerpoint/2010/main" val="206768680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31741F2-ABC0-4678-AC32-57810B3FB15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617F8E4-9094-4B5E-AFB4-914E5F6102B9}"/>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3" name="D_c5a67593c3ed31c1" descr="A bar chart showing the question scores for sites within your trust. The colour of the chart corresponds with the legend above.">
            <a:extLst>
              <a:ext uri="{FF2B5EF4-FFF2-40B4-BE49-F238E27FC236}">
                <a16:creationId xmlns:a16="http://schemas.microsoft.com/office/drawing/2014/main" id="{C270575B-13AF-4013-B238-F42F09B83CA2}"/>
              </a:ext>
            </a:extLst>
          </p:cNvPr>
          <p:cNvGraphicFramePr/>
          <p:nvPr>
            <p:extLst>
              <p:ext uri="{D42A27DB-BD31-4B8C-83A1-F6EECF244321}">
                <p14:modId xmlns:p14="http://schemas.microsoft.com/office/powerpoint/2010/main" val="77755978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D_d05d2b86eda7dbf0_CalcTable" descr="Legend showing the name of each of the Trust sites referred to in the chart above.">
            <a:extLst>
              <a:ext uri="{FF2B5EF4-FFF2-40B4-BE49-F238E27FC236}">
                <a16:creationId xmlns:a16="http://schemas.microsoft.com/office/drawing/2014/main" id="{4A77E4D1-4371-44DE-9EB5-8FAD7BAE638E}"/>
              </a:ext>
            </a:extLst>
          </p:cNvPr>
          <p:cNvGraphicFramePr>
            <a:graphicFrameLocks noGrp="1"/>
          </p:cNvGraphicFramePr>
          <p:nvPr>
            <p:extLst>
              <p:ext uri="{D42A27DB-BD31-4B8C-83A1-F6EECF244321}">
                <p14:modId xmlns:p14="http://schemas.microsoft.com/office/powerpoint/2010/main" val="358616544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Q5. Were you ever prevented from sleeping at night by hospital lighting?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5BCF43-B73D-45C2-82FA-FC0149FA108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33EC6B6-88EA-4486-AB84-4966B97FEC3A}"/>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d6006e7986e1d41"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CDFE4F1-DAC4-497A-8667-53FBB9016159}"/>
              </a:ext>
            </a:extLst>
          </p:cNvPr>
          <p:cNvGraphicFramePr/>
          <p:nvPr>
            <p:extLst>
              <p:ext uri="{D42A27DB-BD31-4B8C-83A1-F6EECF244321}">
                <p14:modId xmlns:p14="http://schemas.microsoft.com/office/powerpoint/2010/main" val="15879651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77E94D53-E27C-4CDB-B975-C654A3487FD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7DCA676-6DAA-4649-BF09-86ECDB63D75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0" name="D_d05d2b86eda7dbf0" hidden="1">
            <a:extLst>
              <a:ext uri="{FF2B5EF4-FFF2-40B4-BE49-F238E27FC236}">
                <a16:creationId xmlns:a16="http://schemas.microsoft.com/office/drawing/2014/main" id="{81ECA60A-B133-4190-ADEE-CB4B19E041B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8088247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1" name="D_d6bdfa8d1e661e41" descr="A bar chart showing the question scores for sites within your trust. The colour of the chart corresponds with the legend above.">
            <a:extLst>
              <a:ext uri="{FF2B5EF4-FFF2-40B4-BE49-F238E27FC236}">
                <a16:creationId xmlns:a16="http://schemas.microsoft.com/office/drawing/2014/main" id="{AF951C52-29A1-4817-BB7D-8D5A114C41C8}"/>
              </a:ext>
            </a:extLst>
          </p:cNvPr>
          <p:cNvGraphicFramePr/>
          <p:nvPr>
            <p:extLst>
              <p:ext uri="{D42A27DB-BD31-4B8C-83A1-F6EECF244321}">
                <p14:modId xmlns:p14="http://schemas.microsoft.com/office/powerpoint/2010/main" val="739228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D_36064cdf9626686c_CalcTable" descr="Legend showing the name of each of the Trust sites referred to in the chart above.">
            <a:extLst>
              <a:ext uri="{FF2B5EF4-FFF2-40B4-BE49-F238E27FC236}">
                <a16:creationId xmlns:a16="http://schemas.microsoft.com/office/drawing/2014/main" id="{FFF72F0E-CF76-493E-AC15-BD68411817D3}"/>
              </a:ext>
            </a:extLst>
          </p:cNvPr>
          <p:cNvGraphicFramePr>
            <a:graphicFrameLocks noGrp="1"/>
          </p:cNvGraphicFramePr>
          <p:nvPr>
            <p:extLst>
              <p:ext uri="{D42A27DB-BD31-4B8C-83A1-F6EECF244321}">
                <p14:modId xmlns:p14="http://schemas.microsoft.com/office/powerpoint/2010/main" val="2829475252"/>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5" name="D_36064cdf9626686c" hidden="1">
            <a:extLst>
              <a:ext uri="{FF2B5EF4-FFF2-40B4-BE49-F238E27FC236}">
                <a16:creationId xmlns:a16="http://schemas.microsoft.com/office/drawing/2014/main" id="{BA031B88-D77C-4955-A0CD-B4EB19D9FA6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9882323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4436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9482575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160004A2-D9AB-48BC-BC85-869CB4DDC4E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Q7. Did the hospital staff explain the reasons for changing wards during the night in a way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76698A2-C173-4359-A930-E872F55C9975}"/>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50E533E-A3C5-4E31-886D-E870B088562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d7ae06ab05505f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AEE70F2-DE9F-4F08-AC1C-CCC272AE1B9A}"/>
              </a:ext>
            </a:extLst>
          </p:cNvPr>
          <p:cNvGraphicFramePr/>
          <p:nvPr>
            <p:extLst>
              <p:ext uri="{D42A27DB-BD31-4B8C-83A1-F6EECF244321}">
                <p14:modId xmlns:p14="http://schemas.microsoft.com/office/powerpoint/2010/main" val="227559768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B9315AB-200F-40DB-ADC6-411E053B6A5F}"/>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D194FF6-6E9F-4374-A18E-EDF139622EE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e424da409d8d9122" descr="A bar chart showing the question scores for sites within your trust. The colour of the chart corresponds with the legend above.">
            <a:extLst>
              <a:ext uri="{FF2B5EF4-FFF2-40B4-BE49-F238E27FC236}">
                <a16:creationId xmlns:a16="http://schemas.microsoft.com/office/drawing/2014/main" id="{05009F48-6B77-4A7D-9E74-3A41BB33FE32}"/>
              </a:ext>
            </a:extLst>
          </p:cNvPr>
          <p:cNvGraphicFramePr/>
          <p:nvPr>
            <p:extLst>
              <p:ext uri="{D42A27DB-BD31-4B8C-83A1-F6EECF244321}">
                <p14:modId xmlns:p14="http://schemas.microsoft.com/office/powerpoint/2010/main" val="90278045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b692abad99b2fd6_CalcTable" descr="Legend showing the name of each of the Trust sites referred to in the chart above.">
            <a:extLst>
              <a:ext uri="{FF2B5EF4-FFF2-40B4-BE49-F238E27FC236}">
                <a16:creationId xmlns:a16="http://schemas.microsoft.com/office/drawing/2014/main" id="{5AAB3CA2-392D-42CD-A8C3-379B7A577034}"/>
              </a:ext>
            </a:extLst>
          </p:cNvPr>
          <p:cNvGraphicFramePr>
            <a:graphicFrameLocks noGrp="1"/>
          </p:cNvGraphicFramePr>
          <p:nvPr>
            <p:extLst>
              <p:ext uri="{D42A27DB-BD31-4B8C-83A1-F6EECF244321}">
                <p14:modId xmlns:p14="http://schemas.microsoft.com/office/powerpoint/2010/main" val="5075587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(92)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Q8. How clean was the hospital room or ward that you were in?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D2F2F26-A719-4C5A-AB62-F5786F39FA01}"/>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807CD9B-1131-4FBF-A8A3-7780D4FBA1E4}"/>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56aca2a73fe7c9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B1F66C1-9B2A-427E-83BF-38F8ABA2305D}"/>
              </a:ext>
            </a:extLst>
          </p:cNvPr>
          <p:cNvGraphicFramePr/>
          <p:nvPr>
            <p:extLst>
              <p:ext uri="{D42A27DB-BD31-4B8C-83A1-F6EECF244321}">
                <p14:modId xmlns:p14="http://schemas.microsoft.com/office/powerpoint/2010/main" val="2057574100"/>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C891788-8D10-4F9D-B29C-895AED39555D}"/>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A962B4E-9838-4C19-BC14-C2F0E290C6D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b692abad99b2fd6" hidden="1">
            <a:extLst>
              <a:ext uri="{FF2B5EF4-FFF2-40B4-BE49-F238E27FC236}">
                <a16:creationId xmlns:a16="http://schemas.microsoft.com/office/drawing/2014/main" id="{A1B92AE0-181A-4682-9B7B-CD76891AF0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9842955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ed67c2a846c0c9b" descr="A bar chart showing the question scores for sites within your trust. The colour of the chart corresponds with the legend above.">
            <a:extLst>
              <a:ext uri="{FF2B5EF4-FFF2-40B4-BE49-F238E27FC236}">
                <a16:creationId xmlns:a16="http://schemas.microsoft.com/office/drawing/2014/main" id="{BF7E4253-ADDC-4E05-B177-50EB2A89E60E}"/>
              </a:ext>
            </a:extLst>
          </p:cNvPr>
          <p:cNvGraphicFramePr/>
          <p:nvPr>
            <p:extLst>
              <p:ext uri="{D42A27DB-BD31-4B8C-83A1-F6EECF244321}">
                <p14:modId xmlns:p14="http://schemas.microsoft.com/office/powerpoint/2010/main" val="2900726469"/>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246a4c0b887f559_CalcTable" descr="Legend showing the name of each of the Trust sites referred to in the chart above.">
            <a:extLst>
              <a:ext uri="{FF2B5EF4-FFF2-40B4-BE49-F238E27FC236}">
                <a16:creationId xmlns:a16="http://schemas.microsoft.com/office/drawing/2014/main" id="{31285BB2-4378-444F-BFC3-A2892BC2A388}"/>
              </a:ext>
            </a:extLst>
          </p:cNvPr>
          <p:cNvGraphicFramePr>
            <a:graphicFrameLocks noGrp="1"/>
          </p:cNvGraphicFramePr>
          <p:nvPr>
            <p:extLst>
              <p:ext uri="{D42A27DB-BD31-4B8C-83A1-F6EECF244321}">
                <p14:modId xmlns:p14="http://schemas.microsoft.com/office/powerpoint/2010/main" val="14544996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246a4c0b887f559" hidden="1">
            <a:extLst>
              <a:ext uri="{FF2B5EF4-FFF2-40B4-BE49-F238E27FC236}">
                <a16:creationId xmlns:a16="http://schemas.microsoft.com/office/drawing/2014/main" id="{33B76904-23C3-4606-80CB-4B086CF2F4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47282615"/>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5791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1975176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CDAD0496-4843-464C-AE8D-CC19CC8DFB91}"/>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Q9. Did you get enough help from staff to wash or keep yourself clean?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6729E219-9C49-448D-858E-48ACAE22B15D}"/>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DAE949F0-91C8-4B27-A43A-6163F5D9854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c87fa39b80efe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42D0625-CCC5-4705-8391-670F1A76C1F8}"/>
              </a:ext>
            </a:extLst>
          </p:cNvPr>
          <p:cNvGraphicFramePr/>
          <p:nvPr>
            <p:extLst>
              <p:ext uri="{D42A27DB-BD31-4B8C-83A1-F6EECF244321}">
                <p14:modId xmlns:p14="http://schemas.microsoft.com/office/powerpoint/2010/main" val="388931733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A3900FF-B964-44E7-9659-A723B30ABE57}"/>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DBD59C3-90DB-4289-B1A4-3AE5E30FA970}"/>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713ade6e43216a4" descr="A bar chart showing the question scores for sites within your trust. The colour of the chart corresponds with the legend above.">
            <a:extLst>
              <a:ext uri="{FF2B5EF4-FFF2-40B4-BE49-F238E27FC236}">
                <a16:creationId xmlns:a16="http://schemas.microsoft.com/office/drawing/2014/main" id="{445F0401-2FBA-4332-A94C-872228FDA522}"/>
              </a:ext>
            </a:extLst>
          </p:cNvPr>
          <p:cNvGraphicFramePr/>
          <p:nvPr>
            <p:extLst>
              <p:ext uri="{D42A27DB-BD31-4B8C-83A1-F6EECF244321}">
                <p14:modId xmlns:p14="http://schemas.microsoft.com/office/powerpoint/2010/main" val="10321521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ccd6234597e12ea3_CalcTable" descr="Legend showing the name of each of the Trust sites referred to in the chart above.">
            <a:extLst>
              <a:ext uri="{FF2B5EF4-FFF2-40B4-BE49-F238E27FC236}">
                <a16:creationId xmlns:a16="http://schemas.microsoft.com/office/drawing/2014/main" id="{31F1621C-FBA9-41AB-AB33-0588950230CB}"/>
              </a:ext>
            </a:extLst>
          </p:cNvPr>
          <p:cNvGraphicFramePr>
            <a:graphicFrameLocks noGrp="1"/>
          </p:cNvGraphicFramePr>
          <p:nvPr>
            <p:extLst>
              <p:ext uri="{D42A27DB-BD31-4B8C-83A1-F6EECF244321}">
                <p14:modId xmlns:p14="http://schemas.microsoft.com/office/powerpoint/2010/main" val="382253443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(46)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1562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Q10. If you brought medication with you to hospital, were you able to take it when you needed to?</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3A471FE2-6008-41AA-892D-4FE684CA03B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50066F-F9E0-43C3-9BC4-0F2DE3532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edee94ca9ce688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044352-8C06-459C-A293-81B65D79C3BC}"/>
              </a:ext>
            </a:extLst>
          </p:cNvPr>
          <p:cNvGraphicFramePr/>
          <p:nvPr>
            <p:extLst>
              <p:ext uri="{D42A27DB-BD31-4B8C-83A1-F6EECF244321}">
                <p14:modId xmlns:p14="http://schemas.microsoft.com/office/powerpoint/2010/main" val="72478642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826078-5F38-4576-9A43-FD1859F580E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278EF2B-007C-454E-B9C4-B63B81001CCF}"/>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ccd6234597e12ea3" hidden="1">
            <a:extLst>
              <a:ext uri="{FF2B5EF4-FFF2-40B4-BE49-F238E27FC236}">
                <a16:creationId xmlns:a16="http://schemas.microsoft.com/office/drawing/2014/main" id="{6FBDC36D-0FDA-41BA-BFB2-B9B5C95C6E6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373463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f13d3736356cec82" descr="A bar chart showing the question scores for sites within your trust. The colour of the chart corresponds with the legend above.">
            <a:extLst>
              <a:ext uri="{FF2B5EF4-FFF2-40B4-BE49-F238E27FC236}">
                <a16:creationId xmlns:a16="http://schemas.microsoft.com/office/drawing/2014/main" id="{867AABE7-00BA-4878-A1AC-6671C82EAA09}"/>
              </a:ext>
            </a:extLst>
          </p:cNvPr>
          <p:cNvGraphicFramePr/>
          <p:nvPr>
            <p:extLst>
              <p:ext uri="{D42A27DB-BD31-4B8C-83A1-F6EECF244321}">
                <p14:modId xmlns:p14="http://schemas.microsoft.com/office/powerpoint/2010/main" val="307431045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72a2bab3e4c4603_CalcTable" descr="Legend showing the name of each of the Trust sites referred to in the chart above.">
            <a:extLst>
              <a:ext uri="{FF2B5EF4-FFF2-40B4-BE49-F238E27FC236}">
                <a16:creationId xmlns:a16="http://schemas.microsoft.com/office/drawing/2014/main" id="{B0B8C19F-03E8-4A4F-A099-89DBC7C61F92}"/>
              </a:ext>
            </a:extLst>
          </p:cNvPr>
          <p:cNvGraphicFramePr>
            <a:graphicFrameLocks noGrp="1"/>
          </p:cNvGraphicFramePr>
          <p:nvPr>
            <p:extLst>
              <p:ext uri="{D42A27DB-BD31-4B8C-83A1-F6EECF244321}">
                <p14:modId xmlns:p14="http://schemas.microsoft.com/office/powerpoint/2010/main" val="199800152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(45)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(196)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72a2bab3e4c4603" hidden="1">
            <a:extLst>
              <a:ext uri="{FF2B5EF4-FFF2-40B4-BE49-F238E27FC236}">
                <a16:creationId xmlns:a16="http://schemas.microsoft.com/office/drawing/2014/main" id="{C11B9288-4195-40EB-9C2F-2C59BE01D4C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7118507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5380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725114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A1A21E58-8837-4539-91F1-4A2644FDDF06}"/>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Q11. Were you offered food that met any dietary needs or requirements you had?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50786121-FCE0-4AFD-BDF9-DA8AA90B92C4}"/>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03FA53E4-CDB6-445D-BFA6-52C05A907C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e867f37b750612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5ABEA8E-8430-416B-8652-3F094E4A6F3D}"/>
              </a:ext>
            </a:extLst>
          </p:cNvPr>
          <p:cNvGraphicFramePr/>
          <p:nvPr>
            <p:extLst>
              <p:ext uri="{D42A27DB-BD31-4B8C-83A1-F6EECF244321}">
                <p14:modId xmlns:p14="http://schemas.microsoft.com/office/powerpoint/2010/main" val="3793768831"/>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73DBB679-F95E-460B-9197-A1A46DCF126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042BE025-11B8-4369-BD4F-394B1002438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4b9a7f3cd2956120" descr="A bar chart showing the question scores for sites within your trust. The colour of the chart corresponds with the legend above.">
            <a:extLst>
              <a:ext uri="{FF2B5EF4-FFF2-40B4-BE49-F238E27FC236}">
                <a16:creationId xmlns:a16="http://schemas.microsoft.com/office/drawing/2014/main" id="{5FFF52FF-F720-4BBA-827D-DEA418BE4EE2}"/>
              </a:ext>
            </a:extLst>
          </p:cNvPr>
          <p:cNvGraphicFramePr/>
          <p:nvPr>
            <p:extLst>
              <p:ext uri="{D42A27DB-BD31-4B8C-83A1-F6EECF244321}">
                <p14:modId xmlns:p14="http://schemas.microsoft.com/office/powerpoint/2010/main" val="271037808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43c8f6a53b683aa_CalcTable" descr="Legend showing the name of each of the Trust sites referred to in the chart above.">
            <a:extLst>
              <a:ext uri="{FF2B5EF4-FFF2-40B4-BE49-F238E27FC236}">
                <a16:creationId xmlns:a16="http://schemas.microsoft.com/office/drawing/2014/main" id="{044036CA-35A3-4E2F-8F89-39E22AE0C006}"/>
              </a:ext>
            </a:extLst>
          </p:cNvPr>
          <p:cNvGraphicFramePr>
            <a:graphicFrameLocks noGrp="1"/>
          </p:cNvGraphicFramePr>
          <p:nvPr>
            <p:extLst>
              <p:ext uri="{D42A27DB-BD31-4B8C-83A1-F6EECF244321}">
                <p14:modId xmlns:p14="http://schemas.microsoft.com/office/powerpoint/2010/main" val="42352576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(179)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Q12. How would you rate the hospital food?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DEFFAA0-E20F-4825-9688-592D59AA858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7245AC19-EA43-47BD-9139-5B93F184F5F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9e72718efe9c66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CACD0EF-9643-47D8-9421-23C4F9D5ECA9}"/>
              </a:ext>
            </a:extLst>
          </p:cNvPr>
          <p:cNvGraphicFramePr/>
          <p:nvPr>
            <p:extLst>
              <p:ext uri="{D42A27DB-BD31-4B8C-83A1-F6EECF244321}">
                <p14:modId xmlns:p14="http://schemas.microsoft.com/office/powerpoint/2010/main" val="86597101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446D18C9-98C4-4BBB-B730-674CF14E7AB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3E6C4D6-CED2-46EF-B27A-7AB7B1DB9AA0}"/>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43c8f6a53b683aa" hidden="1">
            <a:extLst>
              <a:ext uri="{FF2B5EF4-FFF2-40B4-BE49-F238E27FC236}">
                <a16:creationId xmlns:a16="http://schemas.microsoft.com/office/drawing/2014/main" id="{712833DD-E383-459A-A72C-B471F51279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1365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fd1e7a444f21b80" descr="A bar chart showing the question scores for sites within your trust. The colour of the chart corresponds with the legend above.">
            <a:extLst>
              <a:ext uri="{FF2B5EF4-FFF2-40B4-BE49-F238E27FC236}">
                <a16:creationId xmlns:a16="http://schemas.microsoft.com/office/drawing/2014/main" id="{910BC155-9FBF-4B69-AD8A-9D1325C5725B}"/>
              </a:ext>
            </a:extLst>
          </p:cNvPr>
          <p:cNvGraphicFramePr/>
          <p:nvPr>
            <p:extLst>
              <p:ext uri="{D42A27DB-BD31-4B8C-83A1-F6EECF244321}">
                <p14:modId xmlns:p14="http://schemas.microsoft.com/office/powerpoint/2010/main" val="416438392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3739ade35dfea82_CalcTable" descr="Legend showing the name of each of the Trust sites referred to in the chart above.">
            <a:extLst>
              <a:ext uri="{FF2B5EF4-FFF2-40B4-BE49-F238E27FC236}">
                <a16:creationId xmlns:a16="http://schemas.microsoft.com/office/drawing/2014/main" id="{1431D4AB-2AC7-4284-AD4A-109DE7FE1255}"/>
              </a:ext>
            </a:extLst>
          </p:cNvPr>
          <p:cNvGraphicFramePr>
            <a:graphicFrameLocks noGrp="1"/>
          </p:cNvGraphicFramePr>
          <p:nvPr>
            <p:extLst>
              <p:ext uri="{D42A27DB-BD31-4B8C-83A1-F6EECF244321}">
                <p14:modId xmlns:p14="http://schemas.microsoft.com/office/powerpoint/2010/main" val="335963434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(321)</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3739ade35dfea82" hidden="1">
            <a:extLst>
              <a:ext uri="{FF2B5EF4-FFF2-40B4-BE49-F238E27FC236}">
                <a16:creationId xmlns:a16="http://schemas.microsoft.com/office/drawing/2014/main" id="{0CECFE35-95A7-4B8C-AEB2-8263A094436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2381509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5397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538869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8" name="D_6bca1239ec85fc6a" hidden="1">
            <a:extLst>
              <a:ext uri="{FF2B5EF4-FFF2-40B4-BE49-F238E27FC236}">
                <a16:creationId xmlns:a16="http://schemas.microsoft.com/office/drawing/2014/main" id="{7AB00FB0-F9C0-451F-80A3-C9D7210D284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6263133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3" name="D_d6caa0d3d31d96ed" hidden="1">
            <a:extLst>
              <a:ext uri="{FF2B5EF4-FFF2-40B4-BE49-F238E27FC236}">
                <a16:creationId xmlns:a16="http://schemas.microsoft.com/office/drawing/2014/main" id="{84AB3AF9-FE98-4AC1-B443-DAC7CC457DB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5589940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E3E73F67-D530-45C1-89DA-0B6D9EA149E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Q13. Did you get enough help from staff to eat your meals?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A0A361D-5066-48D4-BA17-FF4F1FA8AB5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4C80B241-182E-4478-A6E1-84AF27686783}"/>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6b34c6f35568edef"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BA471AD-3D57-4C6F-A5D9-F63693540961}"/>
              </a:ext>
            </a:extLst>
          </p:cNvPr>
          <p:cNvGraphicFramePr/>
          <p:nvPr>
            <p:extLst>
              <p:ext uri="{D42A27DB-BD31-4B8C-83A1-F6EECF244321}">
                <p14:modId xmlns:p14="http://schemas.microsoft.com/office/powerpoint/2010/main" val="260247025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42" name="Title 6">
            <a:extLst>
              <a:ext uri="{FF2B5EF4-FFF2-40B4-BE49-F238E27FC236}">
                <a16:creationId xmlns:a16="http://schemas.microsoft.com/office/drawing/2014/main" id="{978CA0D0-76B1-4DCD-8F29-0CD0EF7B7E4B}"/>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445C0931-AA42-47E4-87D1-B5E6DE4E04D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3f110241f12cdef" descr="A bar chart showing the question scores for sites within your trust. The colour of the chart corresponds with the legend above.">
            <a:extLst>
              <a:ext uri="{FF2B5EF4-FFF2-40B4-BE49-F238E27FC236}">
                <a16:creationId xmlns:a16="http://schemas.microsoft.com/office/drawing/2014/main" id="{98C18B09-23B9-409A-A011-F07B4A980368}"/>
              </a:ext>
            </a:extLst>
          </p:cNvPr>
          <p:cNvGraphicFramePr/>
          <p:nvPr>
            <p:extLst>
              <p:ext uri="{D42A27DB-BD31-4B8C-83A1-F6EECF244321}">
                <p14:modId xmlns:p14="http://schemas.microsoft.com/office/powerpoint/2010/main" val="4007203684"/>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32" name="D_6bca1239ec85fc6a_CalcTable" descr="Legend showing the name of each of the Trust sites referred to in the chart above.">
            <a:extLst>
              <a:ext uri="{FF2B5EF4-FFF2-40B4-BE49-F238E27FC236}">
                <a16:creationId xmlns:a16="http://schemas.microsoft.com/office/drawing/2014/main" id="{CFE33F67-70F3-4E1F-9505-34A39008BB18}"/>
              </a:ext>
            </a:extLst>
          </p:cNvPr>
          <p:cNvGraphicFramePr>
            <a:graphicFrameLocks noGrp="1"/>
          </p:cNvGraphicFramePr>
          <p:nvPr>
            <p:extLst>
              <p:ext uri="{D42A27DB-BD31-4B8C-83A1-F6EECF244321}">
                <p14:modId xmlns:p14="http://schemas.microsoft.com/office/powerpoint/2010/main" val="106550206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(86)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Q14. Were you able to get hospital food outside of set meal times?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438871157"/>
              </p:ext>
            </p:extLst>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C3582AB0-4810-49E0-AA93-748489DCBB0F}"/>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E294AD2-EF31-4718-99C0-6E81811BD9D6}"/>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763d23a0109959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243CD6A6-B7E3-43F5-9520-0F45AA9F0827}"/>
              </a:ext>
            </a:extLst>
          </p:cNvPr>
          <p:cNvGraphicFramePr/>
          <p:nvPr>
            <p:extLst>
              <p:ext uri="{D42A27DB-BD31-4B8C-83A1-F6EECF244321}">
                <p14:modId xmlns:p14="http://schemas.microsoft.com/office/powerpoint/2010/main" val="352055817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8"/>
          </a:graphicData>
        </a:graphic>
      </p:graphicFrame>
      <p:sp>
        <p:nvSpPr>
          <p:cNvPr id="50" name="Title 6">
            <a:extLst>
              <a:ext uri="{FF2B5EF4-FFF2-40B4-BE49-F238E27FC236}">
                <a16:creationId xmlns:a16="http://schemas.microsoft.com/office/drawing/2014/main" id="{F2350A23-E86B-40B6-8424-297507ACEB8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A41F37D-241D-47AF-93A6-6A9D88FF1DD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9" name="D_08df29833f4b9596" descr="A bar chart showing the question scores for sites within your trust. The colour of the chart corresponds with the legend above.">
            <a:extLst>
              <a:ext uri="{FF2B5EF4-FFF2-40B4-BE49-F238E27FC236}">
                <a16:creationId xmlns:a16="http://schemas.microsoft.com/office/drawing/2014/main" id="{20649218-9DC9-446E-9932-F111A5514027}"/>
              </a:ext>
            </a:extLst>
          </p:cNvPr>
          <p:cNvGraphicFramePr/>
          <p:nvPr>
            <p:extLst>
              <p:ext uri="{D42A27DB-BD31-4B8C-83A1-F6EECF244321}">
                <p14:modId xmlns:p14="http://schemas.microsoft.com/office/powerpoint/2010/main" val="238020743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0" name="D_d6caa0d3d31d96ed_CalcTable" descr="Legend showing the name of each of the Trust sites referred to in the chart above.">
            <a:extLst>
              <a:ext uri="{FF2B5EF4-FFF2-40B4-BE49-F238E27FC236}">
                <a16:creationId xmlns:a16="http://schemas.microsoft.com/office/drawing/2014/main" id="{5DD6D58B-3D2D-4244-B66E-22804C500A7E}"/>
              </a:ext>
            </a:extLst>
          </p:cNvPr>
          <p:cNvGraphicFramePr>
            <a:graphicFrameLocks noGrp="1"/>
          </p:cNvGraphicFramePr>
          <p:nvPr>
            <p:extLst>
              <p:ext uri="{D42A27DB-BD31-4B8C-83A1-F6EECF244321}">
                <p14:modId xmlns:p14="http://schemas.microsoft.com/office/powerpoint/2010/main" val="40407008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(-30)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(155)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144606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458298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6739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The hospital and ward</a:t>
            </a:r>
          </a:p>
        </p:txBody>
      </p:sp>
      <p:sp>
        <p:nvSpPr>
          <p:cNvPr id="34" name="Title 4">
            <a:extLst>
              <a:ext uri="{FF2B5EF4-FFF2-40B4-BE49-F238E27FC236}">
                <a16:creationId xmlns:a16="http://schemas.microsoft.com/office/drawing/2014/main" id="{57134F75-CED8-489A-A69C-69703970465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Q15. During your time in hospital, did you get enough to drink?</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B3236F49-57C6-447D-AE88-E0F681295EC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6DFEF315-8036-49D6-8328-14C56167EADE}"/>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4e6306a43c065b9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0701411-612C-4188-9B99-FC81EF28CAB4}"/>
              </a:ext>
            </a:extLst>
          </p:cNvPr>
          <p:cNvGraphicFramePr/>
          <p:nvPr>
            <p:extLst>
              <p:ext uri="{D42A27DB-BD31-4B8C-83A1-F6EECF244321}">
                <p14:modId xmlns:p14="http://schemas.microsoft.com/office/powerpoint/2010/main" val="2513046220"/>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5FFFB5ED-0A91-49FD-A10F-7D4E9C6BD0D8}"/>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81C2109-6202-4A72-A445-934455A579A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67bd7aff15e65b9a" descr="A bar chart showing the question scores for sites within your trust. The colour of the chart corresponds with the legend above.">
            <a:extLst>
              <a:ext uri="{FF2B5EF4-FFF2-40B4-BE49-F238E27FC236}">
                <a16:creationId xmlns:a16="http://schemas.microsoft.com/office/drawing/2014/main" id="{8B3C8519-CBB7-43B1-90D3-FFF5E735B0AE}"/>
              </a:ext>
            </a:extLst>
          </p:cNvPr>
          <p:cNvGraphicFramePr/>
          <p:nvPr>
            <p:extLst>
              <p:ext uri="{D42A27DB-BD31-4B8C-83A1-F6EECF244321}">
                <p14:modId xmlns:p14="http://schemas.microsoft.com/office/powerpoint/2010/main" val="23767046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50d6f8af4e3ea65e_CalcTable" descr="Legend showing the name of each of the Trust sites referred to in the chart above.">
            <a:extLst>
              <a:ext uri="{FF2B5EF4-FFF2-40B4-BE49-F238E27FC236}">
                <a16:creationId xmlns:a16="http://schemas.microsoft.com/office/drawing/2014/main" id="{D1C0BF5B-22E9-4DC8-9D46-7DB4A3D125AD}"/>
              </a:ext>
            </a:extLst>
          </p:cNvPr>
          <p:cNvGraphicFramePr>
            <a:graphicFrameLocks noGrp="1"/>
          </p:cNvGraphicFramePr>
          <p:nvPr>
            <p:extLst>
              <p:ext uri="{D42A27DB-BD31-4B8C-83A1-F6EECF244321}">
                <p14:modId xmlns:p14="http://schemas.microsoft.com/office/powerpoint/2010/main" val="222544859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(309)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8"/>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Q16. When you asked doctors questions, did you get answers you could understand?</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99DA89A-49BA-4A73-BB94-8863E3AB98ED}"/>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4825ECBE-22A5-485A-AC1E-C9C13894778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02b5dd2f8d52fcc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7B56B13-2152-4101-9AD3-AA8951A58503}"/>
              </a:ext>
            </a:extLst>
          </p:cNvPr>
          <p:cNvGraphicFramePr/>
          <p:nvPr>
            <p:extLst>
              <p:ext uri="{D42A27DB-BD31-4B8C-83A1-F6EECF244321}">
                <p14:modId xmlns:p14="http://schemas.microsoft.com/office/powerpoint/2010/main" val="6688727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304CBF54-1EF7-45C5-9ADB-FAAD957BED8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52B3F497-9B55-4455-9368-922E4F1F62F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50d6f8af4e3ea65e" hidden="1">
            <a:extLst>
              <a:ext uri="{FF2B5EF4-FFF2-40B4-BE49-F238E27FC236}">
                <a16:creationId xmlns:a16="http://schemas.microsoft.com/office/drawing/2014/main" id="{2A4BACDF-26D2-4102-A76C-1E59CDD314E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3715145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37448a201b612d40" descr="A bar chart showing the question scores for sites within your trust. The colour of the chart corresponds with the legend above.">
            <a:extLst>
              <a:ext uri="{FF2B5EF4-FFF2-40B4-BE49-F238E27FC236}">
                <a16:creationId xmlns:a16="http://schemas.microsoft.com/office/drawing/2014/main" id="{8E3EF411-8CB2-4DC3-8BBB-F77E1F064C2B}"/>
              </a:ext>
            </a:extLst>
          </p:cNvPr>
          <p:cNvGraphicFramePr/>
          <p:nvPr>
            <p:extLst>
              <p:ext uri="{D42A27DB-BD31-4B8C-83A1-F6EECF244321}">
                <p14:modId xmlns:p14="http://schemas.microsoft.com/office/powerpoint/2010/main" val="28918559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0457e9cc45a3ecf4_CalcTable" descr="Legend showing the name of each of the Trust sites referred to in the chart above.">
            <a:extLst>
              <a:ext uri="{FF2B5EF4-FFF2-40B4-BE49-F238E27FC236}">
                <a16:creationId xmlns:a16="http://schemas.microsoft.com/office/drawing/2014/main" id="{CD6FDC0A-5477-47F9-824F-56D9DE632408}"/>
              </a:ext>
            </a:extLst>
          </p:cNvPr>
          <p:cNvGraphicFramePr>
            <a:graphicFrameLocks noGrp="1"/>
          </p:cNvGraphicFramePr>
          <p:nvPr>
            <p:extLst>
              <p:ext uri="{D42A27DB-BD31-4B8C-83A1-F6EECF244321}">
                <p14:modId xmlns:p14="http://schemas.microsoft.com/office/powerpoint/2010/main" val="3945141908"/>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0457e9cc45a3ecf4" hidden="1">
            <a:extLst>
              <a:ext uri="{FF2B5EF4-FFF2-40B4-BE49-F238E27FC236}">
                <a16:creationId xmlns:a16="http://schemas.microsoft.com/office/drawing/2014/main" id="{DFE9FB52-174A-4782-A2E6-70C6B76AA71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94295952"/>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27924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6343347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34" name="Title 4">
            <a:extLst>
              <a:ext uri="{FF2B5EF4-FFF2-40B4-BE49-F238E27FC236}">
                <a16:creationId xmlns:a16="http://schemas.microsoft.com/office/drawing/2014/main" id="{81A07EBD-0207-4462-97CE-D0EBB7F0B97B}"/>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Q17. Did you have confidence and trust in the doctors treating you?</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975B5FC9-EA00-431F-849F-D2E851EF113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89173F27-3235-433C-85B3-4E8AE2CD354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3ba16572e5a409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3804D03A-A343-4DA1-AB3E-42D9FCE32E0A}"/>
              </a:ext>
            </a:extLst>
          </p:cNvPr>
          <p:cNvGraphicFramePr/>
          <p:nvPr>
            <p:extLst>
              <p:ext uri="{D42A27DB-BD31-4B8C-83A1-F6EECF244321}">
                <p14:modId xmlns:p14="http://schemas.microsoft.com/office/powerpoint/2010/main" val="338670011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E47172BC-F2F6-448B-B6D1-B0BB287E4D0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A6DA67E1-00C8-40AC-B4DF-50420AC619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4cde45898a0d3a9" descr="A bar chart showing the question scores for sites within your trust. The colour of the chart corresponds with the legend above.">
            <a:extLst>
              <a:ext uri="{FF2B5EF4-FFF2-40B4-BE49-F238E27FC236}">
                <a16:creationId xmlns:a16="http://schemas.microsoft.com/office/drawing/2014/main" id="{ECB1EDD5-331E-414F-AD47-7013B2C94CD1}"/>
              </a:ext>
            </a:extLst>
          </p:cNvPr>
          <p:cNvGraphicFramePr/>
          <p:nvPr>
            <p:extLst>
              <p:ext uri="{D42A27DB-BD31-4B8C-83A1-F6EECF244321}">
                <p14:modId xmlns:p14="http://schemas.microsoft.com/office/powerpoint/2010/main" val="142795577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6bd0a698a21f6f9_CalcTable" descr="Legend showing the name of each of the Trust sites referred to in the chart above.">
            <a:extLst>
              <a:ext uri="{FF2B5EF4-FFF2-40B4-BE49-F238E27FC236}">
                <a16:creationId xmlns:a16="http://schemas.microsoft.com/office/drawing/2014/main" id="{5AF8A9F5-F274-4FCD-86C2-612F8CE830A5}"/>
              </a:ext>
            </a:extLst>
          </p:cNvPr>
          <p:cNvGraphicFramePr>
            <a:graphicFrameLocks noGrp="1"/>
          </p:cNvGraphicFramePr>
          <p:nvPr>
            <p:extLst>
              <p:ext uri="{D42A27DB-BD31-4B8C-83A1-F6EECF244321}">
                <p14:modId xmlns:p14="http://schemas.microsoft.com/office/powerpoint/2010/main" val="55663204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(327)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Doctors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Q18. When doctors spoke about your care in front of you, were you included in the conversation?</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3AA1CEC-FA18-4BCD-AC56-7A51D4D661A4}"/>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93BF8E7F-29B3-4C89-9EC0-BB6A13EE8B6F}"/>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6d8cf140f30589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B7D630B-DE98-4028-AF2C-E5597DCBA895}"/>
              </a:ext>
            </a:extLst>
          </p:cNvPr>
          <p:cNvGraphicFramePr/>
          <p:nvPr>
            <p:extLst>
              <p:ext uri="{D42A27DB-BD31-4B8C-83A1-F6EECF244321}">
                <p14:modId xmlns:p14="http://schemas.microsoft.com/office/powerpoint/2010/main" val="178377954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AC67F25-1186-49D0-A841-6769B9BC6D13}"/>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B270B3F-BD21-4A64-8D77-631434595E9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6bd0a698a21f6f9" hidden="1">
            <a:extLst>
              <a:ext uri="{FF2B5EF4-FFF2-40B4-BE49-F238E27FC236}">
                <a16:creationId xmlns:a16="http://schemas.microsoft.com/office/drawing/2014/main" id="{5AEDCB3B-8808-4EA4-81C4-63922A1058A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884199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b25cfa3a18a5c895" descr="A bar chart showing the question scores for sites within your trust. The colour of the chart corresponds with the legend above.">
            <a:extLst>
              <a:ext uri="{FF2B5EF4-FFF2-40B4-BE49-F238E27FC236}">
                <a16:creationId xmlns:a16="http://schemas.microsoft.com/office/drawing/2014/main" id="{78D6C41A-2A48-4940-A5BA-9A1FC0C6CA2F}"/>
              </a:ext>
            </a:extLst>
          </p:cNvPr>
          <p:cNvGraphicFramePr/>
          <p:nvPr>
            <p:extLst>
              <p:ext uri="{D42A27DB-BD31-4B8C-83A1-F6EECF244321}">
                <p14:modId xmlns:p14="http://schemas.microsoft.com/office/powerpoint/2010/main" val="216022593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df6f98f8d1287988_CalcTable" descr="Legend showing the name of each of the Trust sites referred to in the chart above.">
            <a:extLst>
              <a:ext uri="{FF2B5EF4-FFF2-40B4-BE49-F238E27FC236}">
                <a16:creationId xmlns:a16="http://schemas.microsoft.com/office/drawing/2014/main" id="{6147AE9F-F303-4B74-B282-158622FA0845}"/>
              </a:ext>
            </a:extLst>
          </p:cNvPr>
          <p:cNvGraphicFramePr>
            <a:graphicFrameLocks noGrp="1"/>
          </p:cNvGraphicFramePr>
          <p:nvPr>
            <p:extLst>
              <p:ext uri="{D42A27DB-BD31-4B8C-83A1-F6EECF244321}">
                <p14:modId xmlns:p14="http://schemas.microsoft.com/office/powerpoint/2010/main" val="84891932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df6f98f8d1287988" hidden="1">
            <a:extLst>
              <a:ext uri="{FF2B5EF4-FFF2-40B4-BE49-F238E27FC236}">
                <a16:creationId xmlns:a16="http://schemas.microsoft.com/office/drawing/2014/main" id="{0882AD31-58E0-4005-9493-21E4CCD337B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1065914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52354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1796173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D93B5ECE-F7C5-4721-A457-FA34F552446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Q19. When you asked nurses questions, did you get answers you could understand?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A7A60806-40E8-4D0C-97C5-B019CEE9BF5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a:extLst>
              <a:ext uri="{FF2B5EF4-FFF2-40B4-BE49-F238E27FC236}">
                <a16:creationId xmlns:a16="http://schemas.microsoft.com/office/drawing/2014/main" id="{7AEE73AF-445F-416B-82BD-4D8978BF80E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3f5bde593c3c39f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9499D2E-D0C1-456A-9C0A-2E79C1B2633F}"/>
              </a:ext>
            </a:extLst>
          </p:cNvPr>
          <p:cNvGraphicFramePr/>
          <p:nvPr>
            <p:extLst>
              <p:ext uri="{D42A27DB-BD31-4B8C-83A1-F6EECF244321}">
                <p14:modId xmlns:p14="http://schemas.microsoft.com/office/powerpoint/2010/main" val="983169356"/>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C7C91678-379E-4F16-A0CD-E8A4697BF11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2ADB5EB-A3F7-4652-85B7-C9F46CE1A1C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3c75074e2957304" descr="A bar chart showing the question scores for sites within your trust. The colour of the chart corresponds with the legend above.">
            <a:extLst>
              <a:ext uri="{FF2B5EF4-FFF2-40B4-BE49-F238E27FC236}">
                <a16:creationId xmlns:a16="http://schemas.microsoft.com/office/drawing/2014/main" id="{DC7AED71-AAA1-40D2-9EFD-881C0AED122C}"/>
              </a:ext>
            </a:extLst>
          </p:cNvPr>
          <p:cNvGraphicFramePr/>
          <p:nvPr>
            <p:extLst>
              <p:ext uri="{D42A27DB-BD31-4B8C-83A1-F6EECF244321}">
                <p14:modId xmlns:p14="http://schemas.microsoft.com/office/powerpoint/2010/main" val="212767026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63f7d18b8511bc4_CalcTable" descr="Legend showing the name of each of the Trust sites referred to in the chart above.">
            <a:extLst>
              <a:ext uri="{FF2B5EF4-FFF2-40B4-BE49-F238E27FC236}">
                <a16:creationId xmlns:a16="http://schemas.microsoft.com/office/drawing/2014/main" id="{4AD120AC-FB6B-4C60-950B-6014B8698BD0}"/>
              </a:ext>
            </a:extLst>
          </p:cNvPr>
          <p:cNvGraphicFramePr>
            <a:graphicFrameLocks noGrp="1"/>
          </p:cNvGraphicFramePr>
          <p:nvPr>
            <p:extLst>
              <p:ext uri="{D42A27DB-BD31-4B8C-83A1-F6EECF244321}">
                <p14:modId xmlns:p14="http://schemas.microsoft.com/office/powerpoint/2010/main" val="145345682"/>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(66)</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Q20. Did you have confidence and trust in the nurses treating you?</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EF61284-A07E-4BCB-A774-99A782C8B5FC}"/>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524DAEB9-7AC2-44A2-9D4B-12F933268E53}"/>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22eecb0bf92fb3d2"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D149DC1-E301-48CA-BA5A-2131212ED166}"/>
              </a:ext>
            </a:extLst>
          </p:cNvPr>
          <p:cNvGraphicFramePr/>
          <p:nvPr>
            <p:extLst>
              <p:ext uri="{D42A27DB-BD31-4B8C-83A1-F6EECF244321}">
                <p14:modId xmlns:p14="http://schemas.microsoft.com/office/powerpoint/2010/main" val="424851050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1B3F9F1-9F9F-4716-BF2F-12861A2B9310}"/>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38D8ED1-0CB4-45C1-969D-155D6B7979F5}"/>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63f7d18b8511bc4" hidden="1">
            <a:extLst>
              <a:ext uri="{FF2B5EF4-FFF2-40B4-BE49-F238E27FC236}">
                <a16:creationId xmlns:a16="http://schemas.microsoft.com/office/drawing/2014/main" id="{6CED7788-115E-4108-9D9E-10583775610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366011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946d0116c920e3d2" descr="A bar chart showing the question scores for sites within your trust. The colour of the chart corresponds with the legend above.">
            <a:extLst>
              <a:ext uri="{FF2B5EF4-FFF2-40B4-BE49-F238E27FC236}">
                <a16:creationId xmlns:a16="http://schemas.microsoft.com/office/drawing/2014/main" id="{6EE2ADC2-B365-4D1B-BB71-4655EE88F711}"/>
              </a:ext>
            </a:extLst>
          </p:cNvPr>
          <p:cNvGraphicFramePr/>
          <p:nvPr>
            <p:extLst>
              <p:ext uri="{D42A27DB-BD31-4B8C-83A1-F6EECF244321}">
                <p14:modId xmlns:p14="http://schemas.microsoft.com/office/powerpoint/2010/main" val="202355992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a045183d51772d0b_CalcTable" descr="Legend showing the name of each of the Trust sites referred to in the chart above.">
            <a:extLst>
              <a:ext uri="{FF2B5EF4-FFF2-40B4-BE49-F238E27FC236}">
                <a16:creationId xmlns:a16="http://schemas.microsoft.com/office/drawing/2014/main" id="{F16203E2-0B09-4A20-B589-726B004C8941}"/>
              </a:ext>
            </a:extLst>
          </p:cNvPr>
          <p:cNvGraphicFramePr>
            <a:graphicFrameLocks noGrp="1"/>
          </p:cNvGraphicFramePr>
          <p:nvPr>
            <p:extLst>
              <p:ext uri="{D42A27DB-BD31-4B8C-83A1-F6EECF244321}">
                <p14:modId xmlns:p14="http://schemas.microsoft.com/office/powerpoint/2010/main" val="3583714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(329)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a045183d51772d0b" hidden="1">
            <a:extLst>
              <a:ext uri="{FF2B5EF4-FFF2-40B4-BE49-F238E27FC236}">
                <a16:creationId xmlns:a16="http://schemas.microsoft.com/office/drawing/2014/main" id="{EBD0C9AC-74A4-4CAA-8F75-D3EE4926C6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95879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95236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0528883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127397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34" name="Title 4">
            <a:extLst>
              <a:ext uri="{FF2B5EF4-FFF2-40B4-BE49-F238E27FC236}">
                <a16:creationId xmlns:a16="http://schemas.microsoft.com/office/drawing/2014/main" id="{FA464372-626D-4974-9971-310BC6A58A8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Q21. When nurses spoke about your care in front of you, were you included in the conversation?</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7" name="Title 6">
            <a:extLst>
              <a:ext uri="{FF2B5EF4-FFF2-40B4-BE49-F238E27FC236}">
                <a16:creationId xmlns:a16="http://schemas.microsoft.com/office/drawing/2014/main" id="{41E55D63-FA67-4D75-AC75-72D091E9908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38" name="Rectangle 3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F34F34D-4DFA-4AF3-8C66-E655999F87B7}"/>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ad8fd662fd1d40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6D1770C-8260-4A27-980C-C407C7ADB912}"/>
              </a:ext>
            </a:extLst>
          </p:cNvPr>
          <p:cNvGraphicFramePr/>
          <p:nvPr>
            <p:extLst>
              <p:ext uri="{D42A27DB-BD31-4B8C-83A1-F6EECF244321}">
                <p14:modId xmlns:p14="http://schemas.microsoft.com/office/powerpoint/2010/main" val="1017190408"/>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70642E8-DDF1-4890-A60D-5F2FD1767D14}"/>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8D464210-6CF5-4020-8449-97CBC7AB53F4}"/>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42c02b32d4eecfe" descr="A bar chart showing the question scores for sites within your trust. The colour of the chart corresponds with the legend above.">
            <a:extLst>
              <a:ext uri="{FF2B5EF4-FFF2-40B4-BE49-F238E27FC236}">
                <a16:creationId xmlns:a16="http://schemas.microsoft.com/office/drawing/2014/main" id="{4DC58DE5-132D-48C4-99A0-59E315B592F5}"/>
              </a:ext>
            </a:extLst>
          </p:cNvPr>
          <p:cNvGraphicFramePr/>
          <p:nvPr>
            <p:extLst>
              <p:ext uri="{D42A27DB-BD31-4B8C-83A1-F6EECF244321}">
                <p14:modId xmlns:p14="http://schemas.microsoft.com/office/powerpoint/2010/main" val="132499071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22e67b9dd618258_CalcTable" descr="Legend showing the name of each of the Trust sites referred to in the chart above.">
            <a:extLst>
              <a:ext uri="{FF2B5EF4-FFF2-40B4-BE49-F238E27FC236}">
                <a16:creationId xmlns:a16="http://schemas.microsoft.com/office/drawing/2014/main" id="{0F3B9CA1-53EF-4C3E-AB62-6A96D064B1BA}"/>
              </a:ext>
            </a:extLst>
          </p:cNvPr>
          <p:cNvGraphicFramePr>
            <a:graphicFrameLocks noGrp="1"/>
          </p:cNvGraphicFramePr>
          <p:nvPr>
            <p:extLst>
              <p:ext uri="{D42A27DB-BD31-4B8C-83A1-F6EECF244321}">
                <p14:modId xmlns:p14="http://schemas.microsoft.com/office/powerpoint/2010/main" val="887257884"/>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(327)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itle 38">
            <a:extLst>
              <a:ext uri="{FF2B5EF4-FFF2-40B4-BE49-F238E27FC236}">
                <a16:creationId xmlns:a16="http://schemas.microsoft.com/office/drawing/2014/main" id="{6F5112B1-6B59-4CED-AC8E-D91C5921F38F}"/>
              </a:ext>
            </a:extLst>
          </p:cNvPr>
          <p:cNvSpPr txBox="1">
            <a:spLocks/>
          </p:cNvSpPr>
          <p:nvPr/>
        </p:nvSpPr>
        <p:spPr>
          <a:xfrm>
            <a:off x="6323783" y="553477"/>
            <a:ext cx="1252902"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Nurses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Q22. In your opinion, were there enough nurses on duty to care for you in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9A3AE1D-3420-410F-9528-2E0C22F2D699}"/>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82E4B556-2D43-4AAE-89F3-DB45C97CA425}"/>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6df99d1b2028ae1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1CA373B-52E3-4259-AE4F-294866178FFE}"/>
              </a:ext>
            </a:extLst>
          </p:cNvPr>
          <p:cNvGraphicFramePr/>
          <p:nvPr>
            <p:extLst>
              <p:ext uri="{D42A27DB-BD31-4B8C-83A1-F6EECF244321}">
                <p14:modId xmlns:p14="http://schemas.microsoft.com/office/powerpoint/2010/main" val="78953528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89C6D397-27B0-4407-95AD-2B76470B0F5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C3FD2074-F344-44CC-A45A-B8BA2ADB0F64}"/>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22e67b9dd618258" hidden="1">
            <a:extLst>
              <a:ext uri="{FF2B5EF4-FFF2-40B4-BE49-F238E27FC236}">
                <a16:creationId xmlns:a16="http://schemas.microsoft.com/office/drawing/2014/main" id="{00513518-E28D-4A0F-852E-26B48D1CC0C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63877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2b0ee6df7b57a527" descr="A bar chart showing the question scores for sites within your trust. The colour of the chart corresponds with the legend above.">
            <a:extLst>
              <a:ext uri="{FF2B5EF4-FFF2-40B4-BE49-F238E27FC236}">
                <a16:creationId xmlns:a16="http://schemas.microsoft.com/office/drawing/2014/main" id="{1BE904C4-EBC5-479D-BA07-7A88C8C8CAB3}"/>
              </a:ext>
            </a:extLst>
          </p:cNvPr>
          <p:cNvGraphicFramePr/>
          <p:nvPr>
            <p:extLst>
              <p:ext uri="{D42A27DB-BD31-4B8C-83A1-F6EECF244321}">
                <p14:modId xmlns:p14="http://schemas.microsoft.com/office/powerpoint/2010/main" val="422010692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0d39d1e5c021a9d_CalcTable" descr="Legend showing the name of each of the Trust sites referred to in the chart above.">
            <a:extLst>
              <a:ext uri="{FF2B5EF4-FFF2-40B4-BE49-F238E27FC236}">
                <a16:creationId xmlns:a16="http://schemas.microsoft.com/office/drawing/2014/main" id="{A6F1D83F-3749-440D-BAD0-19C3800589FC}"/>
              </a:ext>
            </a:extLst>
          </p:cNvPr>
          <p:cNvGraphicFramePr>
            <a:graphicFrameLocks noGrp="1"/>
          </p:cNvGraphicFramePr>
          <p:nvPr>
            <p:extLst>
              <p:ext uri="{D42A27DB-BD31-4B8C-83A1-F6EECF244321}">
                <p14:modId xmlns:p14="http://schemas.microsoft.com/office/powerpoint/2010/main" val="429373170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(330)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0d39d1e5c021a9d" hidden="1">
            <a:extLst>
              <a:ext uri="{FF2B5EF4-FFF2-40B4-BE49-F238E27FC236}">
                <a16:creationId xmlns:a16="http://schemas.microsoft.com/office/drawing/2014/main" id="{9C3536FE-225C-4A41-9B29-6B9495E3A8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3026490"/>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51829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5418704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40" name="Title 39">
            <a:extLst>
              <a:ext uri="{FF2B5EF4-FFF2-40B4-BE49-F238E27FC236}">
                <a16:creationId xmlns:a16="http://schemas.microsoft.com/office/drawing/2014/main" id="{B79A314D-BFB1-4ACB-B4BC-B5751EE9F458}"/>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D0A3E021-2764-4A75-A050-9BB11D8166AC}"/>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Q23. Thinking about your care and treatment, were you told something by a member of staff that was different to what you had been told by another member of staff?</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761111440"/>
              </p:ext>
            </p:extLst>
          </p:nvPr>
        </p:nvGraphicFramePr>
        <p:xfrm>
          <a:off x="482947"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1" name="Title 6">
            <a:extLst>
              <a:ext uri="{FF2B5EF4-FFF2-40B4-BE49-F238E27FC236}">
                <a16:creationId xmlns:a16="http://schemas.microsoft.com/office/drawing/2014/main" id="{AEA9A3D5-0D25-4680-AF0C-78C3329B2A04}"/>
              </a:ext>
            </a:extLst>
          </p:cNvPr>
          <p:cNvSpPr txBox="1">
            <a:spLocks/>
          </p:cNvSpPr>
          <p:nvPr/>
        </p:nvSpPr>
        <p:spPr>
          <a:xfrm>
            <a:off x="456053"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2" name="Rectangle 71">
            <a:extLst>
              <a:ext uri="{FF2B5EF4-FFF2-40B4-BE49-F238E27FC236}">
                <a16:creationId xmlns:a16="http://schemas.microsoft.com/office/drawing/2014/main" id="{A1088EA1-1749-4416-B799-276A8CFC8381}"/>
              </a:ext>
            </a:extLst>
          </p:cNvPr>
          <p:cNvSpPr/>
          <p:nvPr/>
        </p:nvSpPr>
        <p:spPr>
          <a:xfrm>
            <a:off x="369530"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73" name="D_a8b13f40c27b684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F997EAF9-1E16-42A7-9F69-C30D0522A3F4}"/>
              </a:ext>
            </a:extLst>
          </p:cNvPr>
          <p:cNvGraphicFramePr/>
          <p:nvPr>
            <p:extLst>
              <p:ext uri="{D42A27DB-BD31-4B8C-83A1-F6EECF244321}">
                <p14:modId xmlns:p14="http://schemas.microsoft.com/office/powerpoint/2010/main" val="1398607721"/>
              </p:ext>
            </p:extLst>
          </p:nvPr>
        </p:nvGraphicFramePr>
        <p:xfrm>
          <a:off x="311947" y="2921308"/>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74" name="Title 6">
            <a:extLst>
              <a:ext uri="{FF2B5EF4-FFF2-40B4-BE49-F238E27FC236}">
                <a16:creationId xmlns:a16="http://schemas.microsoft.com/office/drawing/2014/main" id="{2CF2411E-87D9-4079-9E51-E09F607C0050}"/>
              </a:ext>
            </a:extLst>
          </p:cNvPr>
          <p:cNvSpPr txBox="1">
            <a:spLocks/>
          </p:cNvSpPr>
          <p:nvPr/>
        </p:nvSpPr>
        <p:spPr>
          <a:xfrm>
            <a:off x="457938"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75" name="Rectangle 74">
            <a:extLst>
              <a:ext uri="{FF2B5EF4-FFF2-40B4-BE49-F238E27FC236}">
                <a16:creationId xmlns:a16="http://schemas.microsoft.com/office/drawing/2014/main" id="{B8A9A254-49F5-4CCB-885A-A7C510A6B196}"/>
              </a:ext>
            </a:extLst>
          </p:cNvPr>
          <p:cNvSpPr/>
          <p:nvPr/>
        </p:nvSpPr>
        <p:spPr>
          <a:xfrm>
            <a:off x="353900"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60fcdcc3daa7c4d" descr="A bar chart showing the question scores for sites within your trust. The colour of the chart corresponds with the legend above.">
            <a:extLst>
              <a:ext uri="{FF2B5EF4-FFF2-40B4-BE49-F238E27FC236}">
                <a16:creationId xmlns:a16="http://schemas.microsoft.com/office/drawing/2014/main" id="{4C7A15E3-08CA-493F-83A1-DD495FE47D45}"/>
              </a:ext>
            </a:extLst>
          </p:cNvPr>
          <p:cNvGraphicFramePr/>
          <p:nvPr>
            <p:extLst>
              <p:ext uri="{D42A27DB-BD31-4B8C-83A1-F6EECF244321}">
                <p14:modId xmlns:p14="http://schemas.microsoft.com/office/powerpoint/2010/main" val="368233360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fddaea657580570f_CalcTable" descr="Legend showing the name of each of the Trust sites referred to in the chart above.">
            <a:extLst>
              <a:ext uri="{FF2B5EF4-FFF2-40B4-BE49-F238E27FC236}">
                <a16:creationId xmlns:a16="http://schemas.microsoft.com/office/drawing/2014/main" id="{8C567916-3A40-4229-B9B8-34E8E0452396}"/>
              </a:ext>
            </a:extLst>
          </p:cNvPr>
          <p:cNvGraphicFramePr>
            <a:graphicFrameLocks noGrp="1"/>
          </p:cNvGraphicFramePr>
          <p:nvPr>
            <p:extLst>
              <p:ext uri="{D42A27DB-BD31-4B8C-83A1-F6EECF244321}">
                <p14:modId xmlns:p14="http://schemas.microsoft.com/office/powerpoint/2010/main" val="167417957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(302)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9" name="TextBox 38">
            <a:extLst>
              <a:ext uri="{FF2B5EF4-FFF2-40B4-BE49-F238E27FC236}">
                <a16:creationId xmlns:a16="http://schemas.microsoft.com/office/drawing/2014/main" id="{6F5112B1-6B59-4CED-AC8E-D91C5921F38F}"/>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Q24. To what extent did staff looking after you involve you in decisions about your care and treatment?</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526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1764484219"/>
              </p:ext>
            </p:extLst>
          </p:nvPr>
        </p:nvGraphicFramePr>
        <p:xfrm>
          <a:off x="6419401" y="18908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79" name="Title 6">
            <a:extLst>
              <a:ext uri="{FF2B5EF4-FFF2-40B4-BE49-F238E27FC236}">
                <a16:creationId xmlns:a16="http://schemas.microsoft.com/office/drawing/2014/main" id="{544804F4-B094-4D40-B3C0-B067768A5B21}"/>
              </a:ext>
            </a:extLst>
          </p:cNvPr>
          <p:cNvSpPr txBox="1">
            <a:spLocks/>
          </p:cNvSpPr>
          <p:nvPr/>
        </p:nvSpPr>
        <p:spPr>
          <a:xfrm>
            <a:off x="6499226" y="2238685"/>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0" name="Rectangle 79">
            <a:extLst>
              <a:ext uri="{FF2B5EF4-FFF2-40B4-BE49-F238E27FC236}">
                <a16:creationId xmlns:a16="http://schemas.microsoft.com/office/drawing/2014/main" id="{C0DAED95-88A8-4695-853A-E7CF016DF054}"/>
              </a:ext>
            </a:extLst>
          </p:cNvPr>
          <p:cNvSpPr/>
          <p:nvPr/>
        </p:nvSpPr>
        <p:spPr>
          <a:xfrm>
            <a:off x="6412703" y="2643795"/>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81" name="D_e4873f2a42b9136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00A35F9-E946-4B35-8171-D1D3614F0AD9}"/>
              </a:ext>
            </a:extLst>
          </p:cNvPr>
          <p:cNvGraphicFramePr/>
          <p:nvPr>
            <p:extLst>
              <p:ext uri="{D42A27DB-BD31-4B8C-83A1-F6EECF244321}">
                <p14:modId xmlns:p14="http://schemas.microsoft.com/office/powerpoint/2010/main" val="438473323"/>
              </p:ext>
            </p:extLst>
          </p:nvPr>
        </p:nvGraphicFramePr>
        <p:xfrm>
          <a:off x="6355120" y="2921308"/>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82" name="Title 6">
            <a:extLst>
              <a:ext uri="{FF2B5EF4-FFF2-40B4-BE49-F238E27FC236}">
                <a16:creationId xmlns:a16="http://schemas.microsoft.com/office/drawing/2014/main" id="{C0D56102-788E-4009-A494-51DBBC656861}"/>
              </a:ext>
            </a:extLst>
          </p:cNvPr>
          <p:cNvSpPr txBox="1">
            <a:spLocks/>
          </p:cNvSpPr>
          <p:nvPr/>
        </p:nvSpPr>
        <p:spPr>
          <a:xfrm>
            <a:off x="6501111" y="3041434"/>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83" name="Rectangle 82">
            <a:extLst>
              <a:ext uri="{FF2B5EF4-FFF2-40B4-BE49-F238E27FC236}">
                <a16:creationId xmlns:a16="http://schemas.microsoft.com/office/drawing/2014/main" id="{31E7D2F5-BD24-4EE0-B068-7A4D1A8A8731}"/>
              </a:ext>
            </a:extLst>
          </p:cNvPr>
          <p:cNvSpPr/>
          <p:nvPr/>
        </p:nvSpPr>
        <p:spPr>
          <a:xfrm>
            <a:off x="6397073" y="3439862"/>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fddaea657580570f" hidden="1">
            <a:extLst>
              <a:ext uri="{FF2B5EF4-FFF2-40B4-BE49-F238E27FC236}">
                <a16:creationId xmlns:a16="http://schemas.microsoft.com/office/drawing/2014/main" id="{51B37120-3F27-4AAB-BEA1-4FE517A3A85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8467517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6cc4bab8474a66e" descr="A bar chart showing the question scores for sites within your trust. The colour of the chart corresponds with the legend above.">
            <a:extLst>
              <a:ext uri="{FF2B5EF4-FFF2-40B4-BE49-F238E27FC236}">
                <a16:creationId xmlns:a16="http://schemas.microsoft.com/office/drawing/2014/main" id="{BFA1C656-081F-4213-8FA9-24704703AD7B}"/>
              </a:ext>
            </a:extLst>
          </p:cNvPr>
          <p:cNvGraphicFramePr/>
          <p:nvPr>
            <p:extLst>
              <p:ext uri="{D42A27DB-BD31-4B8C-83A1-F6EECF244321}">
                <p14:modId xmlns:p14="http://schemas.microsoft.com/office/powerpoint/2010/main" val="377478941"/>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561ad7dfa3fe455_CalcTable" descr="Legend showing the name of each of the Trust sites referred to in the chart above.">
            <a:extLst>
              <a:ext uri="{FF2B5EF4-FFF2-40B4-BE49-F238E27FC236}">
                <a16:creationId xmlns:a16="http://schemas.microsoft.com/office/drawing/2014/main" id="{7567882B-C862-4315-AA16-40966638BD56}"/>
              </a:ext>
            </a:extLst>
          </p:cNvPr>
          <p:cNvGraphicFramePr>
            <a:graphicFrameLocks noGrp="1"/>
          </p:cNvGraphicFramePr>
          <p:nvPr>
            <p:extLst>
              <p:ext uri="{D42A27DB-BD31-4B8C-83A1-F6EECF244321}">
                <p14:modId xmlns:p14="http://schemas.microsoft.com/office/powerpoint/2010/main" val="407083220"/>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(310)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561ad7dfa3fe455" hidden="1">
            <a:extLst>
              <a:ext uri="{FF2B5EF4-FFF2-40B4-BE49-F238E27FC236}">
                <a16:creationId xmlns:a16="http://schemas.microsoft.com/office/drawing/2014/main" id="{2C77E4DA-80F5-488C-BE53-D4723FE3A6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16468148"/>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64515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dirty="0"/>
              <a:t>Key terms used in this report</a:t>
            </a:r>
          </a:p>
        </p:txBody>
      </p:sp>
      <p:sp>
        <p:nvSpPr>
          <p:cNvPr id="5" name="TextBox 4">
            <a:extLst>
              <a:ext uri="{FF2B5EF4-FFF2-40B4-BE49-F238E27FC236}">
                <a16:creationId xmlns:a16="http://schemas.microsoft.com/office/drawing/2014/main" id="{EA1929BB-44B1-4CC8-9D6E-D2258ABDD37D}"/>
              </a:ext>
            </a:extLst>
          </p:cNvPr>
          <p:cNvSpPr txBox="1"/>
          <p:nvPr/>
        </p:nvSpPr>
        <p:spPr>
          <a:xfrm>
            <a:off x="434484" y="1195950"/>
            <a:ext cx="11268000" cy="4896000"/>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a:t>
            </a:r>
          </a:p>
          <a:p>
            <a:pPr>
              <a:spcBef>
                <a:spcPts val="600"/>
              </a:spcBef>
              <a:spcAft>
                <a:spcPts val="600"/>
              </a:spcAft>
            </a:pPr>
            <a:r>
              <a:rPr lang="en-GB" sz="1200" dirty="0">
                <a:latin typeface="Arial" panose="020B0604020202020204" pitchFamily="34" charset="0"/>
                <a:cs typeface="Arial" panose="020B0604020202020204" pitchFamily="34" charset="0"/>
              </a:rPr>
              <a:t>This report also includes site level benchmarking. This allows you to compare the results for sites within your trust with all other sites across trusts. It is important to note that the performance ratings presented here may differ from that presented in the trust level benchmarking. </a:t>
            </a:r>
          </a:p>
          <a:p>
            <a:pPr>
              <a:spcBef>
                <a:spcPts val="600"/>
              </a:spcBef>
              <a:spcAft>
                <a:spcPts val="600"/>
              </a:spcAft>
            </a:pPr>
            <a:r>
              <a:rPr lang="en-GB" sz="1200" dirty="0">
                <a:latin typeface="Arial" panose="020B0604020202020204" pitchFamily="34" charset="0"/>
                <a:cs typeface="Arial" panose="020B0604020202020204" pitchFamily="34" charset="0"/>
              </a:rPr>
              <a:t>More information can be found in the </a:t>
            </a:r>
            <a:r>
              <a:rPr lang="en-GB" sz="1200" dirty="0">
                <a:latin typeface="Arial" panose="020B0604020202020204" pitchFamily="34" charset="0"/>
                <a:cs typeface="Arial" panose="020B0604020202020204" pitchFamily="34" charset="0"/>
                <a:hlinkClick r:id="rId3" action="ppaction://hlinksldjump"/>
              </a:rPr>
              <a:t>Appendix</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gender, can influence patients’ experience of care and the way they report it. For example, research shows that men tend to report more positive experiences than women, and older people more so than younger people.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Since trusts have differing profiles of patients, this could make fair trust comparisons difficult. To account for this, we ‘standardise’ the results, which means we apply a weight to individual patient responses to account for differences in demographic profile between trusts.</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sex and method of admission (emergency or elective) of respondents to reflect the ‘national’ age, sex, and method of admission distribution (based on all respondents to the survey).This helps ensure that no trust will appear better or worse than another because of its profile of service users, and enables a fairer and more useful comparison of results across trusts. In most cases this standardisation will not have a large impact on trust results. Site level results are standardised in the same way.</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GB" sz="1200" dirty="0">
                <a:latin typeface="Arial" panose="020B0604020202020204" pitchFamily="34" charset="0"/>
                <a:cs typeface="Arial" panose="020B0604020202020204" pitchFamily="34" charset="0"/>
              </a:rPr>
              <a:t>For each question in the survey, the individual (standardised) responses are converted into scores on a scale of 0 to 10. A score of 10 represents the best possible result and a score of 0 the worst. The higher the score for each question, the better the trust is performing. Only evaluative questions in the questionnaire are scored. Some questions are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descriptive (for example Q1) and others are ‘routing questions’, which are designed to filter out respondents to whom the following questions do not apply (for example Q6). These questions are not scored. Section scoring is computed as the arithmetic mean of question scores for the section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Trust average</a:t>
            </a:r>
          </a:p>
          <a:p>
            <a:pPr>
              <a:spcBef>
                <a:spcPts val="600"/>
              </a:spcBef>
              <a:spcAft>
                <a:spcPts val="600"/>
              </a:spcAft>
            </a:pPr>
            <a:r>
              <a:rPr lang="en-GB" sz="1200" dirty="0">
                <a:latin typeface="Arial" panose="020B0604020202020204" pitchFamily="34" charset="0"/>
                <a:cs typeface="Arial" panose="020B0604020202020204" pitchFamily="34" charset="0"/>
              </a:rPr>
              <a:t>The ‘trust average’ mentioned in this report is the arithmetic mean of all trusts’ scores after weighting or standardisation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600" b="1" dirty="0">
                <a:solidFill>
                  <a:prstClr val="black"/>
                </a:solidFill>
                <a:latin typeface="Arial"/>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4"/>
              </a:rPr>
              <a:t>survey technical document</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61472567"/>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4D7B1104-9B3D-4F1E-AE58-55940EC8A3F7}"/>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Q25. How much information about your condition or treatment was given to you?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A1B97840-F1E8-4BE2-B5FE-B2D26555C7E0}"/>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87ECEE2C-E094-440B-B766-5E7129C4EEAC}"/>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c4e36d7152cbdc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196D19CC-A272-4C8E-8B9D-51780EAA7A6F}"/>
              </a:ext>
            </a:extLst>
          </p:cNvPr>
          <p:cNvGraphicFramePr/>
          <p:nvPr>
            <p:extLst>
              <p:ext uri="{D42A27DB-BD31-4B8C-83A1-F6EECF244321}">
                <p14:modId xmlns:p14="http://schemas.microsoft.com/office/powerpoint/2010/main" val="645439149"/>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descr="A bar chart showing the question scores for sites within your trust. The colour of the chart corresponds with the legend above.">
            <a:extLst>
              <a:ext uri="{FF2B5EF4-FFF2-40B4-BE49-F238E27FC236}">
                <a16:creationId xmlns:a16="http://schemas.microsoft.com/office/drawing/2014/main" id="{5AAEB706-4BF4-45D2-A49C-BC720ECBFE1E}"/>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7D36CE6B-2753-425E-90AD-B15F5D842C38}"/>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bb395d707938b5f6" descr="A bar chart showing the question scores for sites within your trust. The colour of the chart corresponds with the legend above.">
            <a:extLst>
              <a:ext uri="{FF2B5EF4-FFF2-40B4-BE49-F238E27FC236}">
                <a16:creationId xmlns:a16="http://schemas.microsoft.com/office/drawing/2014/main" id="{11A51D42-8FC3-482C-B756-B4827EF5273E}"/>
              </a:ext>
            </a:extLst>
          </p:cNvPr>
          <p:cNvGraphicFramePr/>
          <p:nvPr>
            <p:extLst>
              <p:ext uri="{D42A27DB-BD31-4B8C-83A1-F6EECF244321}">
                <p14:modId xmlns:p14="http://schemas.microsoft.com/office/powerpoint/2010/main" val="517738908"/>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dbd65db614cf993b_CalcTable" descr="A bar chart showing the question scores for sites within your trust. The colour of the chart corresponds with the legend above.">
            <a:extLst>
              <a:ext uri="{FF2B5EF4-FFF2-40B4-BE49-F238E27FC236}">
                <a16:creationId xmlns:a16="http://schemas.microsoft.com/office/drawing/2014/main" id="{F729E08F-015C-4A94-9569-E95AC0D61621}"/>
              </a:ext>
            </a:extLst>
          </p:cNvPr>
          <p:cNvGraphicFramePr>
            <a:graphicFrameLocks noGrp="1"/>
          </p:cNvGraphicFramePr>
          <p:nvPr>
            <p:extLst>
              <p:ext uri="{D42A27DB-BD31-4B8C-83A1-F6EECF244321}">
                <p14:modId xmlns:p14="http://schemas.microsoft.com/office/powerpoint/2010/main" val="273567090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Q26. Did you feel able to talk to members of hospital staff about your worries and fears?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8983892-6EBC-4950-AAC9-C31B0D26744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DD18608-7402-4325-BE52-B495BF2E395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5b2d3c2f26042b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2A0757D-AEBD-4E41-BE45-CCAC34BBC7F5}"/>
              </a:ext>
            </a:extLst>
          </p:cNvPr>
          <p:cNvGraphicFramePr/>
          <p:nvPr>
            <p:extLst>
              <p:ext uri="{D42A27DB-BD31-4B8C-83A1-F6EECF244321}">
                <p14:modId xmlns:p14="http://schemas.microsoft.com/office/powerpoint/2010/main" val="4562993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5E8A2889-9B2C-4424-9AF0-69EA0449556F}"/>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338B4B3-C00B-48E5-AA09-3A675F47E3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dbd65db614cf993b" hidden="1">
            <a:extLst>
              <a:ext uri="{FF2B5EF4-FFF2-40B4-BE49-F238E27FC236}">
                <a16:creationId xmlns:a16="http://schemas.microsoft.com/office/drawing/2014/main" id="{27E2555A-F5CF-4E67-AAC7-D9E0381FB23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919374708"/>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849bd2b75e01b136" descr="A bar chart showing the question scores for sites within your trust. The colour of the chart corresponds with the legend above.">
            <a:extLst>
              <a:ext uri="{FF2B5EF4-FFF2-40B4-BE49-F238E27FC236}">
                <a16:creationId xmlns:a16="http://schemas.microsoft.com/office/drawing/2014/main" id="{873B71A4-3F76-4DCC-8D77-6A70537CBFFC}"/>
              </a:ext>
            </a:extLst>
          </p:cNvPr>
          <p:cNvGraphicFramePr/>
          <p:nvPr>
            <p:extLst>
              <p:ext uri="{D42A27DB-BD31-4B8C-83A1-F6EECF244321}">
                <p14:modId xmlns:p14="http://schemas.microsoft.com/office/powerpoint/2010/main" val="2946046897"/>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4e59d8b0f7ca25d_CalcTable" descr="Legend showing the name of each of the Trust sites referred to in the chart above.">
            <a:extLst>
              <a:ext uri="{FF2B5EF4-FFF2-40B4-BE49-F238E27FC236}">
                <a16:creationId xmlns:a16="http://schemas.microsoft.com/office/drawing/2014/main" id="{42F8C651-13D2-43DD-9650-848F5BF17EC7}"/>
              </a:ext>
            </a:extLst>
          </p:cNvPr>
          <p:cNvGraphicFramePr>
            <a:graphicFrameLocks noGrp="1"/>
          </p:cNvGraphicFramePr>
          <p:nvPr>
            <p:extLst>
              <p:ext uri="{D42A27DB-BD31-4B8C-83A1-F6EECF244321}">
                <p14:modId xmlns:p14="http://schemas.microsoft.com/office/powerpoint/2010/main" val="1473783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(52)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(282)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4e59d8b0f7ca25d" hidden="1">
            <a:extLst>
              <a:ext uri="{FF2B5EF4-FFF2-40B4-BE49-F238E27FC236}">
                <a16:creationId xmlns:a16="http://schemas.microsoft.com/office/drawing/2014/main" id="{7C16F610-47C7-4CAD-B316-EEF48E671B8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4066192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427672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20227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F5AFA72-9580-4E93-97F7-722598BF98DE}"/>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Q27. Were you able to discuss your condition or treatment with hospital staff without being overheard?</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F118B95-CE90-48B9-A8A5-E1C51886F0A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48E213D-DB88-4007-8A97-2E6F3FEE0DBF}"/>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822a9156e1481b5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C952C92-A544-40DB-85C1-27B8350411C3}"/>
              </a:ext>
            </a:extLst>
          </p:cNvPr>
          <p:cNvGraphicFramePr/>
          <p:nvPr>
            <p:extLst>
              <p:ext uri="{D42A27DB-BD31-4B8C-83A1-F6EECF244321}">
                <p14:modId xmlns:p14="http://schemas.microsoft.com/office/powerpoint/2010/main" val="236142392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DEED7C4-93F5-4F62-8EAD-498B5233C4D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98B714D-CAF5-43BF-BADA-A86BA9051C9E}"/>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36477633bec01b54" descr="A bar chart showing the question scores for sites within your trust. The colour of the chart corresponds with the legend above.">
            <a:extLst>
              <a:ext uri="{FF2B5EF4-FFF2-40B4-BE49-F238E27FC236}">
                <a16:creationId xmlns:a16="http://schemas.microsoft.com/office/drawing/2014/main" id="{0D0F805B-FD36-4F9D-9FE4-A1CC3283B0EE}"/>
              </a:ext>
            </a:extLst>
          </p:cNvPr>
          <p:cNvGraphicFramePr/>
          <p:nvPr>
            <p:extLst>
              <p:ext uri="{D42A27DB-BD31-4B8C-83A1-F6EECF244321}">
                <p14:modId xmlns:p14="http://schemas.microsoft.com/office/powerpoint/2010/main" val="328276794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2aefb02d8cecdfeb_CalcTable" descr="Legend showing the name of each of the Trust sites referred to in the chart above.">
            <a:extLst>
              <a:ext uri="{FF2B5EF4-FFF2-40B4-BE49-F238E27FC236}">
                <a16:creationId xmlns:a16="http://schemas.microsoft.com/office/drawing/2014/main" id="{C35494F4-BA83-40A9-A9C0-392B4613F76A}"/>
              </a:ext>
            </a:extLst>
          </p:cNvPr>
          <p:cNvGraphicFramePr>
            <a:graphicFrameLocks noGrp="1"/>
          </p:cNvGraphicFramePr>
          <p:nvPr>
            <p:extLst>
              <p:ext uri="{D42A27DB-BD31-4B8C-83A1-F6EECF244321}">
                <p14:modId xmlns:p14="http://schemas.microsoft.com/office/powerpoint/2010/main" val="4144747146"/>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(297)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Q28. Were you given enough privacy when being examined or treated?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6E0CEF4-0682-4A2B-AB11-F8882A1B28E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1E46E7D6-5F44-45A1-9BFD-FEEA9B7ACFB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711bbd9635377435"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59F6340-4EAB-4EDA-BB54-2DD16994B6B0}"/>
              </a:ext>
            </a:extLst>
          </p:cNvPr>
          <p:cNvGraphicFramePr/>
          <p:nvPr>
            <p:extLst>
              <p:ext uri="{D42A27DB-BD31-4B8C-83A1-F6EECF244321}">
                <p14:modId xmlns:p14="http://schemas.microsoft.com/office/powerpoint/2010/main" val="93109594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04836796-766F-49E4-A93B-07C381217BD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2741B3FF-7DF0-4510-8407-1F756597A81A}"/>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2aefb02d8cecdfeb" hidden="1">
            <a:extLst>
              <a:ext uri="{FF2B5EF4-FFF2-40B4-BE49-F238E27FC236}">
                <a16:creationId xmlns:a16="http://schemas.microsoft.com/office/drawing/2014/main" id="{12FA9D44-0CB9-495D-8180-8E7987DC661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9709969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59e43668e705a9d" descr="A bar chart showing the question scores for sites within your trust. The colour of the chart corresponds with the legend above.">
            <a:extLst>
              <a:ext uri="{FF2B5EF4-FFF2-40B4-BE49-F238E27FC236}">
                <a16:creationId xmlns:a16="http://schemas.microsoft.com/office/drawing/2014/main" id="{2454E892-54A4-4C3F-950B-14D88B9B337A}"/>
              </a:ext>
            </a:extLst>
          </p:cNvPr>
          <p:cNvGraphicFramePr/>
          <p:nvPr>
            <p:extLst>
              <p:ext uri="{D42A27DB-BD31-4B8C-83A1-F6EECF244321}">
                <p14:modId xmlns:p14="http://schemas.microsoft.com/office/powerpoint/2010/main" val="103010703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f0c7a2eabfbb79f_CalcTable" descr="Legend showing the name of each of the Trust sites referred to in the chart above.">
            <a:extLst>
              <a:ext uri="{FF2B5EF4-FFF2-40B4-BE49-F238E27FC236}">
                <a16:creationId xmlns:a16="http://schemas.microsoft.com/office/drawing/2014/main" id="{330E2522-69D0-4F5E-A51A-53D605482216}"/>
              </a:ext>
            </a:extLst>
          </p:cNvPr>
          <p:cNvGraphicFramePr>
            <a:graphicFrameLocks noGrp="1"/>
          </p:cNvGraphicFramePr>
          <p:nvPr>
            <p:extLst>
              <p:ext uri="{D42A27DB-BD31-4B8C-83A1-F6EECF244321}">
                <p14:modId xmlns:p14="http://schemas.microsoft.com/office/powerpoint/2010/main" val="140649831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(324)</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f0c7a2eabfbb79f" hidden="1">
            <a:extLst>
              <a:ext uri="{FF2B5EF4-FFF2-40B4-BE49-F238E27FC236}">
                <a16:creationId xmlns:a16="http://schemas.microsoft.com/office/drawing/2014/main" id="{C365E654-7D88-4B99-A00F-6DE5DF2F4A2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2875004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87749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794147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9" y="553477"/>
            <a:ext cx="2988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Your care and treatment</a:t>
            </a:r>
          </a:p>
        </p:txBody>
      </p:sp>
      <p:sp>
        <p:nvSpPr>
          <p:cNvPr id="34" name="Title 4">
            <a:extLst>
              <a:ext uri="{FF2B5EF4-FFF2-40B4-BE49-F238E27FC236}">
                <a16:creationId xmlns:a16="http://schemas.microsoft.com/office/drawing/2014/main" id="{17F5518B-7B2B-45D6-A161-1D97E53E73E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Q29. Do you think the hospital staff did everything they could to help control your pain? </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B380A2D9-BD9A-4AB9-8B2D-D8B78C82E00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867CC56-CFA4-411A-A620-893D928EC2E6}"/>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df8ce6764d2aecc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D3B15BE2-36A2-4B7C-B6DA-C2443D897931}"/>
              </a:ext>
            </a:extLst>
          </p:cNvPr>
          <p:cNvGraphicFramePr/>
          <p:nvPr>
            <p:extLst>
              <p:ext uri="{D42A27DB-BD31-4B8C-83A1-F6EECF244321}">
                <p14:modId xmlns:p14="http://schemas.microsoft.com/office/powerpoint/2010/main" val="2052976144"/>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715F8E4-4081-4341-B30C-B0B395DA5D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569C25C1-EDAC-47CB-9D81-13F8C46F95B2}"/>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19e46fc8742045ce" descr="A bar chart showing the question scores for sites within your trust. The colour of the chart corresponds with the legend above.">
            <a:extLst>
              <a:ext uri="{FF2B5EF4-FFF2-40B4-BE49-F238E27FC236}">
                <a16:creationId xmlns:a16="http://schemas.microsoft.com/office/drawing/2014/main" id="{9901E8B8-26FF-4766-AEDE-3468B0BE432C}"/>
              </a:ext>
            </a:extLst>
          </p:cNvPr>
          <p:cNvGraphicFramePr/>
          <p:nvPr>
            <p:extLst>
              <p:ext uri="{D42A27DB-BD31-4B8C-83A1-F6EECF244321}">
                <p14:modId xmlns:p14="http://schemas.microsoft.com/office/powerpoint/2010/main" val="384953975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ca0cd85cab73d99_CalcTable" descr="Legend showing the name of each of the Trust sites referred to in the chart above.">
            <a:extLst>
              <a:ext uri="{FF2B5EF4-FFF2-40B4-BE49-F238E27FC236}">
                <a16:creationId xmlns:a16="http://schemas.microsoft.com/office/drawing/2014/main" id="{D2D53CC7-4972-4205-B8C6-8167D26D36E2}"/>
              </a:ext>
            </a:extLst>
          </p:cNvPr>
          <p:cNvGraphicFramePr>
            <a:graphicFrameLocks noGrp="1"/>
          </p:cNvGraphicFramePr>
          <p:nvPr>
            <p:extLst>
              <p:ext uri="{D42A27DB-BD31-4B8C-83A1-F6EECF244321}">
                <p14:modId xmlns:p14="http://schemas.microsoft.com/office/powerpoint/2010/main" val="287364804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(60)</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(266)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2" y="553477"/>
            <a:ext cx="2986813"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Your care and treatment</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Q30. Were you able to get a member of staff to help you when you needed attention? </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AE2659BE-B20E-47C5-8AA5-F4D9777A34CE}"/>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BBF3A6-66FA-49A6-9CA8-E45AD5A89D1E}"/>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fbb41b8f57097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3B79592-F4F0-49EA-90E6-CD5C06DAC06C}"/>
              </a:ext>
            </a:extLst>
          </p:cNvPr>
          <p:cNvGraphicFramePr/>
          <p:nvPr>
            <p:extLst>
              <p:ext uri="{D42A27DB-BD31-4B8C-83A1-F6EECF244321}">
                <p14:modId xmlns:p14="http://schemas.microsoft.com/office/powerpoint/2010/main" val="62072269"/>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357F70E-0EAD-462A-B055-9290FE094339}"/>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00F03196-4CC5-44A1-A804-0202826F7BC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ca0cd85cab73d99" hidden="1">
            <a:extLst>
              <a:ext uri="{FF2B5EF4-FFF2-40B4-BE49-F238E27FC236}">
                <a16:creationId xmlns:a16="http://schemas.microsoft.com/office/drawing/2014/main" id="{EA4EE453-AD03-46D2-9348-81230E5FC57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895998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b98d7e01e2a70b2" descr="A bar chart showing the question scores for sites within your trust. The colour of the chart corresponds with the legend above.">
            <a:extLst>
              <a:ext uri="{FF2B5EF4-FFF2-40B4-BE49-F238E27FC236}">
                <a16:creationId xmlns:a16="http://schemas.microsoft.com/office/drawing/2014/main" id="{A1AABC8A-4F3D-4AB3-BFB4-1AABBDD2A7A5}"/>
              </a:ext>
            </a:extLst>
          </p:cNvPr>
          <p:cNvGraphicFramePr/>
          <p:nvPr>
            <p:extLst>
              <p:ext uri="{D42A27DB-BD31-4B8C-83A1-F6EECF244321}">
                <p14:modId xmlns:p14="http://schemas.microsoft.com/office/powerpoint/2010/main" val="1524313316"/>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49379e2158cbfbd8_CalcTable" descr="Legend showing the name of each of the Trust sites referred to in the chart above.">
            <a:extLst>
              <a:ext uri="{FF2B5EF4-FFF2-40B4-BE49-F238E27FC236}">
                <a16:creationId xmlns:a16="http://schemas.microsoft.com/office/drawing/2014/main" id="{686047D8-2D5A-4765-99B0-CBF2EA7D14DF}"/>
              </a:ext>
            </a:extLst>
          </p:cNvPr>
          <p:cNvGraphicFramePr>
            <a:graphicFrameLocks noGrp="1"/>
          </p:cNvGraphicFramePr>
          <p:nvPr>
            <p:extLst>
              <p:ext uri="{D42A27DB-BD31-4B8C-83A1-F6EECF244321}">
                <p14:modId xmlns:p14="http://schemas.microsoft.com/office/powerpoint/2010/main" val="2606194915"/>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(62)</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(296)</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49379e2158cbfbd8" hidden="1">
            <a:extLst>
              <a:ext uri="{FF2B5EF4-FFF2-40B4-BE49-F238E27FC236}">
                <a16:creationId xmlns:a16="http://schemas.microsoft.com/office/drawing/2014/main" id="{5BBA77A4-31BB-4EE3-8C7C-CB20B67296D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7268877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88719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796887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B1444935-9D48-4807-86EA-2F53133CE4C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Q32. Beforehand, how well did hospital staff answer your questions about the operations or procedures?</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575185160"/>
              </p:ext>
            </p:extLst>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3A57C94-DAEB-4C80-8653-FB7FB921C2E6}"/>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319E3049-6FBA-4E87-AAC9-C1D0E6433B30}"/>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35bc15feb6487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0EE32A2-912D-4497-B67E-5E618AF3BE96}"/>
              </a:ext>
            </a:extLst>
          </p:cNvPr>
          <p:cNvGraphicFramePr/>
          <p:nvPr>
            <p:extLst>
              <p:ext uri="{D42A27DB-BD31-4B8C-83A1-F6EECF244321}">
                <p14:modId xmlns:p14="http://schemas.microsoft.com/office/powerpoint/2010/main" val="34529660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055778C4-C640-421C-89C0-EC644F777B3C}"/>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C14E9D15-E963-4CE7-A718-C40601D0F39F}"/>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0098ded27d0ff27c" descr="A bar chart showing the question scores for sites within your trust. The colour of the chart corresponds with the legend above.">
            <a:extLst>
              <a:ext uri="{FF2B5EF4-FFF2-40B4-BE49-F238E27FC236}">
                <a16:creationId xmlns:a16="http://schemas.microsoft.com/office/drawing/2014/main" id="{3C03BD08-8F0A-41F0-93AE-32775BC65176}"/>
              </a:ext>
            </a:extLst>
          </p:cNvPr>
          <p:cNvGraphicFramePr/>
          <p:nvPr>
            <p:extLst>
              <p:ext uri="{D42A27DB-BD31-4B8C-83A1-F6EECF244321}">
                <p14:modId xmlns:p14="http://schemas.microsoft.com/office/powerpoint/2010/main" val="1801404512"/>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a777d5ee66e7a2d_CalcTable" descr="Legend showing the name of each of the Trust sites referred to in the chart above.">
            <a:extLst>
              <a:ext uri="{FF2B5EF4-FFF2-40B4-BE49-F238E27FC236}">
                <a16:creationId xmlns:a16="http://schemas.microsoft.com/office/drawing/2014/main" id="{C1F3E330-5907-4DFE-87DA-2C5B576197FB}"/>
              </a:ext>
            </a:extLst>
          </p:cNvPr>
          <p:cNvGraphicFramePr>
            <a:graphicFrameLocks noGrp="1"/>
          </p:cNvGraphicFramePr>
          <p:nvPr>
            <p:extLst>
              <p:ext uri="{D42A27DB-BD31-4B8C-83A1-F6EECF244321}">
                <p14:modId xmlns:p14="http://schemas.microsoft.com/office/powerpoint/2010/main" val="1847384701"/>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(158)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81" y="553477"/>
            <a:ext cx="3182400"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Operations and procedures</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Q33. Beforehand, how well did hospital staff explain how you might feel after you had the operations or procedures?</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F4D21188-7FDE-441C-B626-7E49D4322422}"/>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E5E6A55-5C1C-41B7-B850-C19CA5550C97}"/>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d2b476c7b24fdc5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4CF4689A-42BD-4953-8BFB-3F5C82CC9A1A}"/>
              </a:ext>
            </a:extLst>
          </p:cNvPr>
          <p:cNvGraphicFramePr/>
          <p:nvPr>
            <p:extLst>
              <p:ext uri="{D42A27DB-BD31-4B8C-83A1-F6EECF244321}">
                <p14:modId xmlns:p14="http://schemas.microsoft.com/office/powerpoint/2010/main" val="254699986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72A89BD-22E8-43E7-A88A-D94FEE29B56E}"/>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3FC598EB-0E2B-41F2-BC04-45A2ED56C27D}"/>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a777d5ee66e7a2d" hidden="1">
            <a:extLst>
              <a:ext uri="{FF2B5EF4-FFF2-40B4-BE49-F238E27FC236}">
                <a16:creationId xmlns:a16="http://schemas.microsoft.com/office/drawing/2014/main" id="{D9CFFFC6-56AA-4C9F-9537-8E5BDA23E64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716654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7b516eb892a2785c" descr="A bar chart showing the question scores for sites within your trust. The colour of the chart corresponds with the legend above.">
            <a:extLst>
              <a:ext uri="{FF2B5EF4-FFF2-40B4-BE49-F238E27FC236}">
                <a16:creationId xmlns:a16="http://schemas.microsoft.com/office/drawing/2014/main" id="{64536AD6-5F54-4F8B-9097-D18AA79219FE}"/>
              </a:ext>
            </a:extLst>
          </p:cNvPr>
          <p:cNvGraphicFramePr/>
          <p:nvPr>
            <p:extLst>
              <p:ext uri="{D42A27DB-BD31-4B8C-83A1-F6EECF244321}">
                <p14:modId xmlns:p14="http://schemas.microsoft.com/office/powerpoint/2010/main" val="73285784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808fdebb16aa77c1_CalcTable" descr="Legend showing the name of each of the Trust sites referred to in the chart above.">
            <a:extLst>
              <a:ext uri="{FF2B5EF4-FFF2-40B4-BE49-F238E27FC236}">
                <a16:creationId xmlns:a16="http://schemas.microsoft.com/office/drawing/2014/main" id="{1291598D-CF08-481C-808D-BB7E1F723DD2}"/>
              </a:ext>
            </a:extLst>
          </p:cNvPr>
          <p:cNvGraphicFramePr>
            <a:graphicFrameLocks noGrp="1"/>
          </p:cNvGraphicFramePr>
          <p:nvPr>
            <p:extLst>
              <p:ext uri="{D42A27DB-BD31-4B8C-83A1-F6EECF244321}">
                <p14:modId xmlns:p14="http://schemas.microsoft.com/office/powerpoint/2010/main" val="40657212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(168)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808fdebb16aa77c1" hidden="1">
            <a:extLst>
              <a:ext uri="{FF2B5EF4-FFF2-40B4-BE49-F238E27FC236}">
                <a16:creationId xmlns:a16="http://schemas.microsoft.com/office/drawing/2014/main" id="{331D2821-8073-4E2A-BCF7-7A8D3337E7D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32164896"/>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64894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4491108"/>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3180687"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Operations and procedures</a:t>
            </a:r>
          </a:p>
        </p:txBody>
      </p:sp>
      <p:sp>
        <p:nvSpPr>
          <p:cNvPr id="34" name="Title 4">
            <a:extLst>
              <a:ext uri="{FF2B5EF4-FFF2-40B4-BE49-F238E27FC236}">
                <a16:creationId xmlns:a16="http://schemas.microsoft.com/office/drawing/2014/main" id="{29819BF0-219C-4CDE-8A2B-6AEC8FEFC0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Q34. After the operations or procedures, how well did hospital staff explain how the operation or procedure had gone?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21B0697-2983-4133-A4AA-9A56433A10D8}"/>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11CC04D7-1963-40E2-861E-AC3D6E52F761}"/>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ad6dd09c9c34992b"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CD558CF9-2225-4802-8F93-F925BE70CB9D}"/>
              </a:ext>
            </a:extLst>
          </p:cNvPr>
          <p:cNvGraphicFramePr/>
          <p:nvPr>
            <p:extLst>
              <p:ext uri="{D42A27DB-BD31-4B8C-83A1-F6EECF244321}">
                <p14:modId xmlns:p14="http://schemas.microsoft.com/office/powerpoint/2010/main" val="1106825935"/>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B26FAD13-9D55-4EF1-B614-B275D5D53F5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6D4B520-5D3C-491A-A585-EF2E5ECF2B5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74ad3f3734c7237" descr="A bar chart showing the question scores for sites within your trust. The colour of the chart corresponds with the legend above.">
            <a:extLst>
              <a:ext uri="{FF2B5EF4-FFF2-40B4-BE49-F238E27FC236}">
                <a16:creationId xmlns:a16="http://schemas.microsoft.com/office/drawing/2014/main" id="{93537913-6ABB-4736-B065-245363B93143}"/>
              </a:ext>
            </a:extLst>
          </p:cNvPr>
          <p:cNvGraphicFramePr/>
          <p:nvPr>
            <p:extLst>
              <p:ext uri="{D42A27DB-BD31-4B8C-83A1-F6EECF244321}">
                <p14:modId xmlns:p14="http://schemas.microsoft.com/office/powerpoint/2010/main" val="373964846"/>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6d27d9a4dabdf9a2_CalcTable" descr="Legend showing the name of each of the Trust sites referred to in the chart above.">
            <a:extLst>
              <a:ext uri="{FF2B5EF4-FFF2-40B4-BE49-F238E27FC236}">
                <a16:creationId xmlns:a16="http://schemas.microsoft.com/office/drawing/2014/main" id="{4437135D-B924-4AD7-9983-31C6EEA13F43}"/>
              </a:ext>
            </a:extLst>
          </p:cNvPr>
          <p:cNvGraphicFramePr>
            <a:graphicFrameLocks noGrp="1"/>
          </p:cNvGraphicFramePr>
          <p:nvPr>
            <p:extLst>
              <p:ext uri="{D42A27DB-BD31-4B8C-83A1-F6EECF244321}">
                <p14:modId xmlns:p14="http://schemas.microsoft.com/office/powerpoint/2010/main" val="397028254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(168)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Q35. To what extent did staff involve you in decisions about you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DEFA4B9-DD35-4277-B882-32CD752783D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D14C3CCE-29E3-40AF-816D-39480EEACC1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9d429daef971866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99E260BD-038C-466E-827C-0F6243D8613D}"/>
              </a:ext>
            </a:extLst>
          </p:cNvPr>
          <p:cNvGraphicFramePr/>
          <p:nvPr>
            <p:extLst>
              <p:ext uri="{D42A27DB-BD31-4B8C-83A1-F6EECF244321}">
                <p14:modId xmlns:p14="http://schemas.microsoft.com/office/powerpoint/2010/main" val="2889679974"/>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EAB5DC85-7553-44E3-BD73-44857D446AC8}"/>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E29C3394-9508-441E-AA35-40F1CC5413EC}"/>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6d27d9a4dabdf9a2" hidden="1">
            <a:extLst>
              <a:ext uri="{FF2B5EF4-FFF2-40B4-BE49-F238E27FC236}">
                <a16:creationId xmlns:a16="http://schemas.microsoft.com/office/drawing/2014/main" id="{C780ED21-CBEC-46F6-8C4A-87CDC393018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8688758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f154d935dc81664" descr="A bar chart showing the question scores for sites within your trust. The colour of the chart corresponds with the legend above.">
            <a:extLst>
              <a:ext uri="{FF2B5EF4-FFF2-40B4-BE49-F238E27FC236}">
                <a16:creationId xmlns:a16="http://schemas.microsoft.com/office/drawing/2014/main" id="{30DD3E72-E506-4358-9E7A-0376CA06B585}"/>
              </a:ext>
            </a:extLst>
          </p:cNvPr>
          <p:cNvGraphicFramePr/>
          <p:nvPr>
            <p:extLst>
              <p:ext uri="{D42A27DB-BD31-4B8C-83A1-F6EECF244321}">
                <p14:modId xmlns:p14="http://schemas.microsoft.com/office/powerpoint/2010/main" val="410728696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70b7c1c2a7280acd_CalcTable" descr="Legend showing the name of each of the Trust sites referred to in the chart above.">
            <a:extLst>
              <a:ext uri="{FF2B5EF4-FFF2-40B4-BE49-F238E27FC236}">
                <a16:creationId xmlns:a16="http://schemas.microsoft.com/office/drawing/2014/main" id="{B135D53F-4509-4F55-8B26-8F9DDB473CB7}"/>
              </a:ext>
            </a:extLst>
          </p:cNvPr>
          <p:cNvGraphicFramePr>
            <a:graphicFrameLocks noGrp="1"/>
          </p:cNvGraphicFramePr>
          <p:nvPr>
            <p:extLst>
              <p:ext uri="{D42A27DB-BD31-4B8C-83A1-F6EECF244321}">
                <p14:modId xmlns:p14="http://schemas.microsoft.com/office/powerpoint/2010/main" val="1198560559"/>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(64)</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(322)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70b7c1c2a7280acd" hidden="1">
            <a:extLst>
              <a:ext uri="{FF2B5EF4-FFF2-40B4-BE49-F238E27FC236}">
                <a16:creationId xmlns:a16="http://schemas.microsoft.com/office/drawing/2014/main" id="{C84D1179-436A-4016-8B51-083AC03A6B3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067456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94691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53415550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60DCB2A6-1777-4ED0-80F9-4B4A896F19CA}"/>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Q36. To what extent did hospital staff take your family or home situation into account when planning for you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extLst>
              <p:ext uri="{D42A27DB-BD31-4B8C-83A1-F6EECF244321}">
                <p14:modId xmlns:p14="http://schemas.microsoft.com/office/powerpoint/2010/main" val="1331006080"/>
              </p:ext>
            </p:extLst>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57" name="Title 6">
            <a:extLst>
              <a:ext uri="{FF2B5EF4-FFF2-40B4-BE49-F238E27FC236}">
                <a16:creationId xmlns:a16="http://schemas.microsoft.com/office/drawing/2014/main" id="{84734436-2F29-424B-A079-548C787D4159}"/>
              </a:ext>
            </a:extLst>
          </p:cNvPr>
          <p:cNvSpPr txBox="1">
            <a:spLocks/>
          </p:cNvSpPr>
          <p:nvPr/>
        </p:nvSpPr>
        <p:spPr>
          <a:xfrm>
            <a:off x="456053"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8" name="Rectangle 57">
            <a:extLst>
              <a:ext uri="{FF2B5EF4-FFF2-40B4-BE49-F238E27FC236}">
                <a16:creationId xmlns:a16="http://schemas.microsoft.com/office/drawing/2014/main" id="{870C28E3-9219-4407-8383-108CC5984E47}"/>
              </a:ext>
            </a:extLst>
          </p:cNvPr>
          <p:cNvSpPr/>
          <p:nvPr/>
        </p:nvSpPr>
        <p:spPr>
          <a:xfrm>
            <a:off x="369530"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59" name="D_4593f1506eb9108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3BAE78-C815-48D1-8F55-0CBAABF319BA}"/>
              </a:ext>
            </a:extLst>
          </p:cNvPr>
          <p:cNvGraphicFramePr/>
          <p:nvPr>
            <p:extLst>
              <p:ext uri="{D42A27DB-BD31-4B8C-83A1-F6EECF244321}">
                <p14:modId xmlns:p14="http://schemas.microsoft.com/office/powerpoint/2010/main" val="2413675514"/>
              </p:ext>
            </p:extLst>
          </p:nvPr>
        </p:nvGraphicFramePr>
        <p:xfrm>
          <a:off x="311947" y="29648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60" name="Title 6">
            <a:extLst>
              <a:ext uri="{FF2B5EF4-FFF2-40B4-BE49-F238E27FC236}">
                <a16:creationId xmlns:a16="http://schemas.microsoft.com/office/drawing/2014/main" id="{4ABFFB10-963C-460D-9651-5D2D61E01FCB}"/>
              </a:ext>
            </a:extLst>
          </p:cNvPr>
          <p:cNvSpPr txBox="1">
            <a:spLocks/>
          </p:cNvSpPr>
          <p:nvPr/>
        </p:nvSpPr>
        <p:spPr>
          <a:xfrm>
            <a:off x="457938"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1" name="Rectangle 60">
            <a:extLst>
              <a:ext uri="{FF2B5EF4-FFF2-40B4-BE49-F238E27FC236}">
                <a16:creationId xmlns:a16="http://schemas.microsoft.com/office/drawing/2014/main" id="{F1574434-CAF9-490A-8E9F-38B782E0C3FC}"/>
              </a:ext>
            </a:extLst>
          </p:cNvPr>
          <p:cNvSpPr/>
          <p:nvPr/>
        </p:nvSpPr>
        <p:spPr>
          <a:xfrm>
            <a:off x="353900"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855ba318b50f7c84" descr="A bar chart showing the question scores for sites within your trust. The colour of the chart corresponds with the legend above.">
            <a:extLst>
              <a:ext uri="{FF2B5EF4-FFF2-40B4-BE49-F238E27FC236}">
                <a16:creationId xmlns:a16="http://schemas.microsoft.com/office/drawing/2014/main" id="{3B511725-FC78-4127-8797-522FCA596286}"/>
              </a:ext>
            </a:extLst>
          </p:cNvPr>
          <p:cNvGraphicFramePr/>
          <p:nvPr>
            <p:extLst>
              <p:ext uri="{D42A27DB-BD31-4B8C-83A1-F6EECF244321}">
                <p14:modId xmlns:p14="http://schemas.microsoft.com/office/powerpoint/2010/main" val="158053267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18ce4695c9963aae_CalcTable" descr="Legend showing the name of each of the Trust sites referred to in the chart above.">
            <a:extLst>
              <a:ext uri="{FF2B5EF4-FFF2-40B4-BE49-F238E27FC236}">
                <a16:creationId xmlns:a16="http://schemas.microsoft.com/office/drawing/2014/main" id="{8E6B2590-6EC9-45D1-867E-FBF8D71FF7E1}"/>
              </a:ext>
            </a:extLst>
          </p:cNvPr>
          <p:cNvGraphicFramePr>
            <a:graphicFrameLocks noGrp="1"/>
          </p:cNvGraphicFramePr>
          <p:nvPr>
            <p:extLst>
              <p:ext uri="{D42A27DB-BD31-4B8C-83A1-F6EECF244321}">
                <p14:modId xmlns:p14="http://schemas.microsoft.com/office/powerpoint/2010/main" val="423312585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(55)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(247)</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Q37. Did hospital staff discuss with you whether you would need any additional equipment in your home, or any changes to your home, after leaving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954384711"/>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64" name="Title 6">
            <a:extLst>
              <a:ext uri="{FF2B5EF4-FFF2-40B4-BE49-F238E27FC236}">
                <a16:creationId xmlns:a16="http://schemas.microsoft.com/office/drawing/2014/main" id="{CFF4D3CF-47F9-4C9A-8080-A011C8DC0CBC}"/>
              </a:ext>
            </a:extLst>
          </p:cNvPr>
          <p:cNvSpPr txBox="1">
            <a:spLocks/>
          </p:cNvSpPr>
          <p:nvPr/>
        </p:nvSpPr>
        <p:spPr>
          <a:xfrm>
            <a:off x="6499226" y="22822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5" name="Rectangle 64">
            <a:extLst>
              <a:ext uri="{FF2B5EF4-FFF2-40B4-BE49-F238E27FC236}">
                <a16:creationId xmlns:a16="http://schemas.microsoft.com/office/drawing/2014/main" id="{8D504003-0478-459E-94CE-3A056D6B18E6}"/>
              </a:ext>
            </a:extLst>
          </p:cNvPr>
          <p:cNvSpPr/>
          <p:nvPr/>
        </p:nvSpPr>
        <p:spPr>
          <a:xfrm>
            <a:off x="6412703" y="26873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66" name="D_200ff76a9f79101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D50E761-BAC2-4ACD-81D8-323FBE518C17}"/>
              </a:ext>
            </a:extLst>
          </p:cNvPr>
          <p:cNvGraphicFramePr/>
          <p:nvPr>
            <p:extLst>
              <p:ext uri="{D42A27DB-BD31-4B8C-83A1-F6EECF244321}">
                <p14:modId xmlns:p14="http://schemas.microsoft.com/office/powerpoint/2010/main" val="450160809"/>
              </p:ext>
            </p:extLst>
          </p:nvPr>
        </p:nvGraphicFramePr>
        <p:xfrm>
          <a:off x="6355120" y="29648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67" name="Title 6">
            <a:extLst>
              <a:ext uri="{FF2B5EF4-FFF2-40B4-BE49-F238E27FC236}">
                <a16:creationId xmlns:a16="http://schemas.microsoft.com/office/drawing/2014/main" id="{2B546311-DFE8-4882-9ACB-2E2161D0501F}"/>
              </a:ext>
            </a:extLst>
          </p:cNvPr>
          <p:cNvSpPr txBox="1">
            <a:spLocks/>
          </p:cNvSpPr>
          <p:nvPr/>
        </p:nvSpPr>
        <p:spPr>
          <a:xfrm>
            <a:off x="6501111" y="304803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68" name="Rectangle 67">
            <a:extLst>
              <a:ext uri="{FF2B5EF4-FFF2-40B4-BE49-F238E27FC236}">
                <a16:creationId xmlns:a16="http://schemas.microsoft.com/office/drawing/2014/main" id="{4BA3D514-7FB2-47E3-B333-565BDC540475}"/>
              </a:ext>
            </a:extLst>
          </p:cNvPr>
          <p:cNvSpPr/>
          <p:nvPr/>
        </p:nvSpPr>
        <p:spPr>
          <a:xfrm>
            <a:off x="6397073" y="344645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18ce4695c9963aae" hidden="1">
            <a:extLst>
              <a:ext uri="{FF2B5EF4-FFF2-40B4-BE49-F238E27FC236}">
                <a16:creationId xmlns:a16="http://schemas.microsoft.com/office/drawing/2014/main" id="{B70660D1-ED41-4265-96EB-A9DB6397D7B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5295247"/>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e1ccf92e7b0bd016" descr="A bar chart showing the question scores for sites within your trust. The colour of the chart corresponds with the legend above.">
            <a:extLst>
              <a:ext uri="{FF2B5EF4-FFF2-40B4-BE49-F238E27FC236}">
                <a16:creationId xmlns:a16="http://schemas.microsoft.com/office/drawing/2014/main" id="{434F8E86-92FD-4D74-A4EC-9F6F62ACC6C1}"/>
              </a:ext>
            </a:extLst>
          </p:cNvPr>
          <p:cNvGraphicFramePr/>
          <p:nvPr>
            <p:extLst>
              <p:ext uri="{D42A27DB-BD31-4B8C-83A1-F6EECF244321}">
                <p14:modId xmlns:p14="http://schemas.microsoft.com/office/powerpoint/2010/main" val="790388380"/>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e6ee8b385be3590_CalcTable" descr="Legend showing the name of each of the Trust sites referred to in the chart above.">
            <a:extLst>
              <a:ext uri="{FF2B5EF4-FFF2-40B4-BE49-F238E27FC236}">
                <a16:creationId xmlns:a16="http://schemas.microsoft.com/office/drawing/2014/main" id="{ABB90895-BC01-4E68-8A1C-A439E2C0456E}"/>
              </a:ext>
            </a:extLst>
          </p:cNvPr>
          <p:cNvGraphicFramePr>
            <a:graphicFrameLocks noGrp="1"/>
          </p:cNvGraphicFramePr>
          <p:nvPr>
            <p:extLst>
              <p:ext uri="{D42A27DB-BD31-4B8C-83A1-F6EECF244321}">
                <p14:modId xmlns:p14="http://schemas.microsoft.com/office/powerpoint/2010/main" val="3977039593"/>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(35)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(119)</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e6ee8b385be3590" hidden="1">
            <a:extLst>
              <a:ext uri="{FF2B5EF4-FFF2-40B4-BE49-F238E27FC236}">
                <a16:creationId xmlns:a16="http://schemas.microsoft.com/office/drawing/2014/main" id="{CFF7BD86-CE8C-44CF-855C-EEC28C21106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90883174"/>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15102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702169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432F3247-7F9B-4826-AB9F-39AFE6D545B0}"/>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Q38. Were you given enough notice about when you were going to leave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B8B6F97-2CDB-45AB-908A-B1B8FA57813C}"/>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C0A6AF6-44F6-4125-9448-58FB17CD575B}"/>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189e4830ab8a2566"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EA625B1A-E872-47B2-97F4-77F1E35C9727}"/>
              </a:ext>
            </a:extLst>
          </p:cNvPr>
          <p:cNvGraphicFramePr/>
          <p:nvPr>
            <p:extLst>
              <p:ext uri="{D42A27DB-BD31-4B8C-83A1-F6EECF244321}">
                <p14:modId xmlns:p14="http://schemas.microsoft.com/office/powerpoint/2010/main" val="412443847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F427EA2D-3B95-4CF1-86FB-D0981011DFE6}"/>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93C9ED0D-9E02-40B2-883E-9C14B040870D}"/>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fbc1eefd3f56fe6e" descr="A bar chart showing the question scores for sites within your trust. The colour of the chart corresponds with the legend above.">
            <a:extLst>
              <a:ext uri="{FF2B5EF4-FFF2-40B4-BE49-F238E27FC236}">
                <a16:creationId xmlns:a16="http://schemas.microsoft.com/office/drawing/2014/main" id="{B051853E-F656-4DF9-A713-1D0F4425A450}"/>
              </a:ext>
            </a:extLst>
          </p:cNvPr>
          <p:cNvGraphicFramePr/>
          <p:nvPr>
            <p:extLst>
              <p:ext uri="{D42A27DB-BD31-4B8C-83A1-F6EECF244321}">
                <p14:modId xmlns:p14="http://schemas.microsoft.com/office/powerpoint/2010/main" val="2717012643"/>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87efeccf496b1eb1_CalcTable" descr="Legend showing the name of each of the Trust sites referred to in the chart above.">
            <a:extLst>
              <a:ext uri="{FF2B5EF4-FFF2-40B4-BE49-F238E27FC236}">
                <a16:creationId xmlns:a16="http://schemas.microsoft.com/office/drawing/2014/main" id="{B88ADE3D-A8BC-4AA1-86A6-E09BA7028F2B}"/>
              </a:ext>
            </a:extLst>
          </p:cNvPr>
          <p:cNvGraphicFramePr>
            <a:graphicFrameLocks noGrp="1"/>
          </p:cNvGraphicFramePr>
          <p:nvPr>
            <p:extLst>
              <p:ext uri="{D42A27DB-BD31-4B8C-83A1-F6EECF244321}">
                <p14:modId xmlns:p14="http://schemas.microsoft.com/office/powerpoint/2010/main" val="242930503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(69)</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(332)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Q39. Before you left hospital, were you given any information about what you should or should not do after leaving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45BA2A96-999F-4D51-BF86-647AE6D1015A}"/>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F628B3AF-ABA1-445C-B4BC-727BC3F8136D}"/>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ae70b9be2771de33"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8280004-160A-41CD-BDB2-ECA29975DDA4}"/>
              </a:ext>
            </a:extLst>
          </p:cNvPr>
          <p:cNvGraphicFramePr/>
          <p:nvPr>
            <p:extLst>
              <p:ext uri="{D42A27DB-BD31-4B8C-83A1-F6EECF244321}">
                <p14:modId xmlns:p14="http://schemas.microsoft.com/office/powerpoint/2010/main" val="2488635805"/>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FBB9B9AA-5F13-43CF-9170-4453EC1BAA0B}"/>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4E8D033B-B230-4AC3-B01F-037D326FC713}"/>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87efeccf496b1eb1" hidden="1">
            <a:extLst>
              <a:ext uri="{FF2B5EF4-FFF2-40B4-BE49-F238E27FC236}">
                <a16:creationId xmlns:a16="http://schemas.microsoft.com/office/drawing/2014/main" id="{31667083-4A3E-4977-BCB4-4AA62718119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13096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676fbb2b9b50de33" descr="A bar chart showing the question scores for sites within your trust. The colour of the chart corresponds with the legend above.">
            <a:extLst>
              <a:ext uri="{FF2B5EF4-FFF2-40B4-BE49-F238E27FC236}">
                <a16:creationId xmlns:a16="http://schemas.microsoft.com/office/drawing/2014/main" id="{4D24C1A6-E8D9-4419-B8D3-6470B040CD56}"/>
              </a:ext>
            </a:extLst>
          </p:cNvPr>
          <p:cNvGraphicFramePr/>
          <p:nvPr>
            <p:extLst>
              <p:ext uri="{D42A27DB-BD31-4B8C-83A1-F6EECF244321}">
                <p14:modId xmlns:p14="http://schemas.microsoft.com/office/powerpoint/2010/main" val="406512442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e192a1a5ace8a07a_CalcTable" descr="Legend showing the name of each of the Trust sites referred to in the chart above.">
            <a:extLst>
              <a:ext uri="{FF2B5EF4-FFF2-40B4-BE49-F238E27FC236}">
                <a16:creationId xmlns:a16="http://schemas.microsoft.com/office/drawing/2014/main" id="{6CA04CA7-87D2-4B75-A52B-14A23A60C3C3}"/>
              </a:ext>
            </a:extLst>
          </p:cNvPr>
          <p:cNvGraphicFramePr>
            <a:graphicFrameLocks noGrp="1"/>
          </p:cNvGraphicFramePr>
          <p:nvPr>
            <p:extLst>
              <p:ext uri="{D42A27DB-BD31-4B8C-83A1-F6EECF244321}">
                <p14:modId xmlns:p14="http://schemas.microsoft.com/office/powerpoint/2010/main" val="24795986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(67)</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(312)</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e192a1a5ace8a07a" hidden="1">
            <a:extLst>
              <a:ext uri="{FF2B5EF4-FFF2-40B4-BE49-F238E27FC236}">
                <a16:creationId xmlns:a16="http://schemas.microsoft.com/office/drawing/2014/main" id="{AD2704FE-3800-4D1F-8542-9EA2F89C2F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001036817"/>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0505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142470114"/>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BE50F916-B232-4922-90ED-EAE6D9F2927F}"/>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Q40. To what extent did you understand the information you were given about what you should or should not do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47719712-080F-4A2B-AD65-1C12B16E5F80}"/>
              </a:ext>
            </a:extLst>
          </p:cNvPr>
          <p:cNvSpPr txBox="1">
            <a:spLocks/>
          </p:cNvSpPr>
          <p:nvPr/>
        </p:nvSpPr>
        <p:spPr>
          <a:xfrm>
            <a:off x="456053"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D8B437E1-22A8-4E15-9542-61BF691D59E7}"/>
              </a:ext>
            </a:extLst>
          </p:cNvPr>
          <p:cNvSpPr/>
          <p:nvPr/>
        </p:nvSpPr>
        <p:spPr>
          <a:xfrm>
            <a:off x="369530"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cf934b3f11012ee"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0537FAD6-30D3-4D73-A686-82E6625858BA}"/>
              </a:ext>
            </a:extLst>
          </p:cNvPr>
          <p:cNvGraphicFramePr/>
          <p:nvPr>
            <p:extLst>
              <p:ext uri="{D42A27DB-BD31-4B8C-83A1-F6EECF244321}">
                <p14:modId xmlns:p14="http://schemas.microsoft.com/office/powerpoint/2010/main" val="3075745518"/>
              </p:ext>
            </p:extLst>
          </p:nvPr>
        </p:nvGraphicFramePr>
        <p:xfrm>
          <a:off x="311947" y="2892283"/>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62340D9B-7ACE-4F90-9D70-AD8A3C75896C}"/>
              </a:ext>
            </a:extLst>
          </p:cNvPr>
          <p:cNvSpPr txBox="1">
            <a:spLocks/>
          </p:cNvSpPr>
          <p:nvPr/>
        </p:nvSpPr>
        <p:spPr>
          <a:xfrm>
            <a:off x="457938"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E2A2E339-08DA-4261-800D-5067262E3F9A}"/>
              </a:ext>
            </a:extLst>
          </p:cNvPr>
          <p:cNvSpPr/>
          <p:nvPr/>
        </p:nvSpPr>
        <p:spPr>
          <a:xfrm>
            <a:off x="353900"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970a08c2faceebfe" descr="A bar chart showing the question scores for sites within your trust. The colour of the chart corresponds with the legend above.">
            <a:extLst>
              <a:ext uri="{FF2B5EF4-FFF2-40B4-BE49-F238E27FC236}">
                <a16:creationId xmlns:a16="http://schemas.microsoft.com/office/drawing/2014/main" id="{EDEA4915-BD8C-4F38-9D69-00ECF58678F5}"/>
              </a:ext>
            </a:extLst>
          </p:cNvPr>
          <p:cNvGraphicFramePr/>
          <p:nvPr>
            <p:extLst>
              <p:ext uri="{D42A27DB-BD31-4B8C-83A1-F6EECF244321}">
                <p14:modId xmlns:p14="http://schemas.microsoft.com/office/powerpoint/2010/main" val="634101200"/>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0121e9eeba9584fb_CalcTable" descr="Legend showing the name of each of the Trust sites referred to in the chart above.">
            <a:extLst>
              <a:ext uri="{FF2B5EF4-FFF2-40B4-BE49-F238E27FC236}">
                <a16:creationId xmlns:a16="http://schemas.microsoft.com/office/drawing/2014/main" id="{C299089E-EBFA-4301-9868-965F5F1109C1}"/>
              </a:ext>
            </a:extLst>
          </p:cNvPr>
          <p:cNvGraphicFramePr>
            <a:graphicFrameLocks noGrp="1"/>
          </p:cNvGraphicFramePr>
          <p:nvPr>
            <p:extLst>
              <p:ext uri="{D42A27DB-BD31-4B8C-83A1-F6EECF244321}">
                <p14:modId xmlns:p14="http://schemas.microsoft.com/office/powerpoint/2010/main" val="2540858309"/>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(228)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Q41. Thinking about any medicine you were to take at home, were you given any of the following?</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8E687F5D-7D16-4FCD-9D61-0A89076EFF58}"/>
              </a:ext>
            </a:extLst>
          </p:cNvPr>
          <p:cNvSpPr txBox="1">
            <a:spLocks/>
          </p:cNvSpPr>
          <p:nvPr/>
        </p:nvSpPr>
        <p:spPr>
          <a:xfrm>
            <a:off x="6499226" y="2209660"/>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65AFE10C-9399-4081-BF67-BBCA86256107}"/>
              </a:ext>
            </a:extLst>
          </p:cNvPr>
          <p:cNvSpPr/>
          <p:nvPr/>
        </p:nvSpPr>
        <p:spPr>
          <a:xfrm>
            <a:off x="6412703" y="2614770"/>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c10608ffae9a0479"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71DA732-0457-4B16-B0E3-8C904F5937E7}"/>
              </a:ext>
            </a:extLst>
          </p:cNvPr>
          <p:cNvGraphicFramePr/>
          <p:nvPr>
            <p:extLst>
              <p:ext uri="{D42A27DB-BD31-4B8C-83A1-F6EECF244321}">
                <p14:modId xmlns:p14="http://schemas.microsoft.com/office/powerpoint/2010/main" val="1630379382"/>
              </p:ext>
            </p:extLst>
          </p:nvPr>
        </p:nvGraphicFramePr>
        <p:xfrm>
          <a:off x="6355120" y="2892283"/>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D3B47ED6-C458-470D-89F1-ABEFECEAF86A}"/>
              </a:ext>
            </a:extLst>
          </p:cNvPr>
          <p:cNvSpPr txBox="1">
            <a:spLocks/>
          </p:cNvSpPr>
          <p:nvPr/>
        </p:nvSpPr>
        <p:spPr>
          <a:xfrm>
            <a:off x="6501111" y="3021645"/>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B20945CE-18FC-4F28-A25D-713D8DE0FE56}"/>
              </a:ext>
            </a:extLst>
          </p:cNvPr>
          <p:cNvSpPr/>
          <p:nvPr/>
        </p:nvSpPr>
        <p:spPr>
          <a:xfrm>
            <a:off x="6397073" y="3420073"/>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0121e9eeba9584fb" hidden="1">
            <a:extLst>
              <a:ext uri="{FF2B5EF4-FFF2-40B4-BE49-F238E27FC236}">
                <a16:creationId xmlns:a16="http://schemas.microsoft.com/office/drawing/2014/main" id="{6181771E-7623-4207-8A73-480EB9C47DD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86940200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04ac3541bb478479" descr="A bar chart showing the question scores for sites within your trust. The colour of the chart corresponds with the legend above.">
            <a:extLst>
              <a:ext uri="{FF2B5EF4-FFF2-40B4-BE49-F238E27FC236}">
                <a16:creationId xmlns:a16="http://schemas.microsoft.com/office/drawing/2014/main" id="{E0281E37-327A-4382-BC30-797646C26C79}"/>
              </a:ext>
            </a:extLst>
          </p:cNvPr>
          <p:cNvGraphicFramePr/>
          <p:nvPr>
            <p:extLst>
              <p:ext uri="{D42A27DB-BD31-4B8C-83A1-F6EECF244321}">
                <p14:modId xmlns:p14="http://schemas.microsoft.com/office/powerpoint/2010/main" val="3692434578"/>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24190d4bfd3226ba_CalcTable" descr="Legend showing the name of each of the Trust sites referred to in the chart above.">
            <a:extLst>
              <a:ext uri="{FF2B5EF4-FFF2-40B4-BE49-F238E27FC236}">
                <a16:creationId xmlns:a16="http://schemas.microsoft.com/office/drawing/2014/main" id="{4867A7CE-3514-4732-8EB6-EF00D9740CFD}"/>
              </a:ext>
            </a:extLst>
          </p:cNvPr>
          <p:cNvGraphicFramePr>
            <a:graphicFrameLocks noGrp="1"/>
          </p:cNvGraphicFramePr>
          <p:nvPr>
            <p:extLst>
              <p:ext uri="{D42A27DB-BD31-4B8C-83A1-F6EECF244321}">
                <p14:modId xmlns:p14="http://schemas.microsoft.com/office/powerpoint/2010/main" val="2368693824"/>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(48)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(250)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24190d4bfd3226ba" hidden="1">
            <a:extLst>
              <a:ext uri="{FF2B5EF4-FFF2-40B4-BE49-F238E27FC236}">
                <a16:creationId xmlns:a16="http://schemas.microsoft.com/office/drawing/2014/main" id="{AE5E440E-154D-4A8B-A94B-69BCE0F6E4D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38541059"/>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4207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7764825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9E9512A4-4A82-4A03-8799-62633F7C19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Q42. Before you left hospital, did you know what would happen next with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1A5A3B7D-9CE4-455C-9F6E-D1E45C09747E}"/>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0793F3ED-D149-4CA1-A41C-D3DC9BB0FD82}"/>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35d90667cde89cc"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BFE8A08-993F-4733-86DC-522862CC9AB4}"/>
              </a:ext>
            </a:extLst>
          </p:cNvPr>
          <p:cNvGraphicFramePr/>
          <p:nvPr>
            <p:extLst>
              <p:ext uri="{D42A27DB-BD31-4B8C-83A1-F6EECF244321}">
                <p14:modId xmlns:p14="http://schemas.microsoft.com/office/powerpoint/2010/main" val="762392742"/>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10F4D3AC-3EE5-4691-9F8B-590014F0D69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760B38DF-A673-4A6A-837A-7D807590E5EA}"/>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aabfc8bdf2509cc" descr="A bar chart showing the question scores for sites within your trust. The colour of the chart corresponds with the legend above.">
            <a:extLst>
              <a:ext uri="{FF2B5EF4-FFF2-40B4-BE49-F238E27FC236}">
                <a16:creationId xmlns:a16="http://schemas.microsoft.com/office/drawing/2014/main" id="{5B570AB7-884B-43F9-B28E-4CD01702DDC2}"/>
              </a:ext>
            </a:extLst>
          </p:cNvPr>
          <p:cNvGraphicFramePr/>
          <p:nvPr>
            <p:extLst>
              <p:ext uri="{D42A27DB-BD31-4B8C-83A1-F6EECF244321}">
                <p14:modId xmlns:p14="http://schemas.microsoft.com/office/powerpoint/2010/main" val="2528483099"/>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e151fc7133577758_CalcTable" descr="A bar chart showing the question scores for sites within your trust. The colour of the chart corresponds with the legend above.">
            <a:extLst>
              <a:ext uri="{FF2B5EF4-FFF2-40B4-BE49-F238E27FC236}">
                <a16:creationId xmlns:a16="http://schemas.microsoft.com/office/drawing/2014/main" id="{E22AB741-A9A4-4A3E-9828-786A87153CDC}"/>
              </a:ext>
            </a:extLst>
          </p:cNvPr>
          <p:cNvGraphicFramePr>
            <a:graphicFrameLocks noGrp="1"/>
          </p:cNvGraphicFramePr>
          <p:nvPr>
            <p:extLst>
              <p:ext uri="{D42A27DB-BD31-4B8C-83A1-F6EECF244321}">
                <p14:modId xmlns:p14="http://schemas.microsoft.com/office/powerpoint/2010/main" val="764401093"/>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(298)</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Q43. Did hospital staff tell you who to contact if you were worried about your condition or treatment after you left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B1D9EA7B-7424-408E-AF36-140FF945F0FB}"/>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C4814A8E-84BD-4D85-910E-996EEC69FEE1}"/>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132acce64a037d67"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634DB869-FC51-443D-BBCE-5EB89EE84087}"/>
              </a:ext>
            </a:extLst>
          </p:cNvPr>
          <p:cNvGraphicFramePr/>
          <p:nvPr>
            <p:extLst>
              <p:ext uri="{D42A27DB-BD31-4B8C-83A1-F6EECF244321}">
                <p14:modId xmlns:p14="http://schemas.microsoft.com/office/powerpoint/2010/main" val="861882836"/>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B2971965-D6C8-4C70-8BEA-84068B780784}"/>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A6D3A36A-891E-41DC-A223-0029B9AC0138}"/>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e151fc7133577758" hidden="1">
            <a:extLst>
              <a:ext uri="{FF2B5EF4-FFF2-40B4-BE49-F238E27FC236}">
                <a16:creationId xmlns:a16="http://schemas.microsoft.com/office/drawing/2014/main" id="{A5879E2B-E9CA-445F-8CE7-760026A5BC8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4903816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5d10254b1278566d" descr="A bar chart showing the question scores for sites within your trust. The colour of the chart corresponds with the legend above.">
            <a:extLst>
              <a:ext uri="{FF2B5EF4-FFF2-40B4-BE49-F238E27FC236}">
                <a16:creationId xmlns:a16="http://schemas.microsoft.com/office/drawing/2014/main" id="{1DB20525-F525-49BD-B1F7-8D587AA34028}"/>
              </a:ext>
            </a:extLst>
          </p:cNvPr>
          <p:cNvGraphicFramePr/>
          <p:nvPr>
            <p:extLst>
              <p:ext uri="{D42A27DB-BD31-4B8C-83A1-F6EECF244321}">
                <p14:modId xmlns:p14="http://schemas.microsoft.com/office/powerpoint/2010/main" val="827745584"/>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6f20cd8e26c13a76_CalcTable" descr="A bar chart showing the question scores for sites within your trust. The colour of the chart corresponds with the legend above.">
            <a:extLst>
              <a:ext uri="{FF2B5EF4-FFF2-40B4-BE49-F238E27FC236}">
                <a16:creationId xmlns:a16="http://schemas.microsoft.com/office/drawing/2014/main" id="{2B2AAC7F-781E-4A95-AA90-703A8254CACF}"/>
              </a:ext>
            </a:extLst>
          </p:cNvPr>
          <p:cNvGraphicFramePr>
            <a:graphicFrameLocks noGrp="1"/>
          </p:cNvGraphicFramePr>
          <p:nvPr>
            <p:extLst>
              <p:ext uri="{D42A27DB-BD31-4B8C-83A1-F6EECF244321}">
                <p14:modId xmlns:p14="http://schemas.microsoft.com/office/powerpoint/2010/main" val="2389239381"/>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(65)</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(305)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6f20cd8e26c13a76" hidden="1">
            <a:extLst>
              <a:ext uri="{FF2B5EF4-FFF2-40B4-BE49-F238E27FC236}">
                <a16:creationId xmlns:a16="http://schemas.microsoft.com/office/drawing/2014/main" id="{D7AE3AB3-A334-470D-8126-C0ABDE48AF0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3716132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6273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50512050"/>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Leaving hospital</a:t>
            </a:r>
          </a:p>
        </p:txBody>
      </p:sp>
      <p:sp>
        <p:nvSpPr>
          <p:cNvPr id="34" name="Title 4">
            <a:extLst>
              <a:ext uri="{FF2B5EF4-FFF2-40B4-BE49-F238E27FC236}">
                <a16:creationId xmlns:a16="http://schemas.microsoft.com/office/drawing/2014/main" id="{15781347-BDDB-4E46-84FC-DFB208F65C93}"/>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Q44. Did hospital staff discuss with you whether you may need any further health or social care services after leaving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08E219F0-1399-44A4-9F01-7863E0C87A8E}"/>
              </a:ext>
            </a:extLst>
          </p:cNvPr>
          <p:cNvSpPr txBox="1">
            <a:spLocks/>
          </p:cNvSpPr>
          <p:nvPr/>
        </p:nvSpPr>
        <p:spPr>
          <a:xfrm>
            <a:off x="456053"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BB01994F-107C-4E68-AB57-C7F25A4760D0}"/>
              </a:ext>
            </a:extLst>
          </p:cNvPr>
          <p:cNvSpPr/>
          <p:nvPr/>
        </p:nvSpPr>
        <p:spPr>
          <a:xfrm>
            <a:off x="369530"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25f106171bd412bd"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4726FB1-DDF4-495A-A74E-8D69F2D222E0}"/>
              </a:ext>
            </a:extLst>
          </p:cNvPr>
          <p:cNvGraphicFramePr/>
          <p:nvPr>
            <p:extLst>
              <p:ext uri="{D42A27DB-BD31-4B8C-83A1-F6EECF244321}">
                <p14:modId xmlns:p14="http://schemas.microsoft.com/office/powerpoint/2010/main" val="2933267584"/>
              </p:ext>
            </p:extLst>
          </p:nvPr>
        </p:nvGraphicFramePr>
        <p:xfrm>
          <a:off x="311947" y="2877767"/>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3A72CEA0-FBC6-43F7-AB48-5FAD69F6DF70}"/>
              </a:ext>
            </a:extLst>
          </p:cNvPr>
          <p:cNvSpPr txBox="1">
            <a:spLocks/>
          </p:cNvSpPr>
          <p:nvPr/>
        </p:nvSpPr>
        <p:spPr>
          <a:xfrm>
            <a:off x="457938"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descr="A bar chart showing the question scores for sites within your trust. The colour of the chart corresponds with the legend above.">
            <a:extLst>
              <a:ext uri="{FF2B5EF4-FFF2-40B4-BE49-F238E27FC236}">
                <a16:creationId xmlns:a16="http://schemas.microsoft.com/office/drawing/2014/main" id="{0FD494FB-34EE-45C6-A737-7CFA3AD9D6B5}"/>
              </a:ext>
            </a:extLst>
          </p:cNvPr>
          <p:cNvSpPr/>
          <p:nvPr/>
        </p:nvSpPr>
        <p:spPr>
          <a:xfrm>
            <a:off x="353900"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deb6298d3db96a3d" descr="A bar chart showing the question scores for sites within your trust. The colour of the chart corresponds with the legend above.">
            <a:extLst>
              <a:ext uri="{FF2B5EF4-FFF2-40B4-BE49-F238E27FC236}">
                <a16:creationId xmlns:a16="http://schemas.microsoft.com/office/drawing/2014/main" id="{108492C3-26A4-4333-8786-BF3B802D5000}"/>
              </a:ext>
            </a:extLst>
          </p:cNvPr>
          <p:cNvGraphicFramePr/>
          <p:nvPr>
            <p:extLst>
              <p:ext uri="{D42A27DB-BD31-4B8C-83A1-F6EECF244321}">
                <p14:modId xmlns:p14="http://schemas.microsoft.com/office/powerpoint/2010/main" val="200498450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3b970878700f5cfb_CalcTable" descr="A bar chart showing the question scores for sites within your trust. The colour of the chart corresponds with the legend above.">
            <a:extLst>
              <a:ext uri="{FF2B5EF4-FFF2-40B4-BE49-F238E27FC236}">
                <a16:creationId xmlns:a16="http://schemas.microsoft.com/office/drawing/2014/main" id="{7ECD52AE-F535-47B2-B82C-EDBDEF3DF3B4}"/>
              </a:ext>
            </a:extLst>
          </p:cNvPr>
          <p:cNvGraphicFramePr>
            <a:graphicFrameLocks noGrp="1"/>
          </p:cNvGraphicFramePr>
          <p:nvPr>
            <p:extLst>
              <p:ext uri="{D42A27DB-BD31-4B8C-83A1-F6EECF244321}">
                <p14:modId xmlns:p14="http://schemas.microsoft.com/office/powerpoint/2010/main" val="1599586477"/>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(33)</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(173)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itle 36" descr="A chart key showing the expected range benchmark bandings.">
            <a:extLst>
              <a:ext uri="{FF2B5EF4-FFF2-40B4-BE49-F238E27FC236}">
                <a16:creationId xmlns:a16="http://schemas.microsoft.com/office/drawing/2014/main" id="{742BB03A-DEC8-44A8-B883-BF69A7899A37}"/>
              </a:ext>
            </a:extLst>
          </p:cNvPr>
          <p:cNvSpPr txBox="1">
            <a:spLocks/>
          </p:cNvSpPr>
          <p:nvPr/>
        </p:nvSpPr>
        <p:spPr>
          <a:xfrm>
            <a:off x="6323780" y="553477"/>
            <a:ext cx="2160000"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rPr>
              <a:t>Leaving hospital</a:t>
            </a:r>
            <a:endPar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Q46. After leaving hospital, did you get enough support from health or social care services to help you recover or manage your condition?</a:t>
            </a:r>
          </a:p>
        </p:txBody>
      </p:sp>
      <p:sp>
        <p:nvSpPr>
          <p:cNvPr id="26" name="Title 6" descr="A chart key showing the expected range benchmark bandings.">
            <a:extLst>
              <a:ext uri="{FF2B5EF4-FFF2-40B4-BE49-F238E27FC236}">
                <a16:creationId xmlns:a16="http://schemas.microsoft.com/office/drawing/2014/main" id="{4A482DE5-823F-4317-B2AE-A0490CC62459}"/>
              </a:ext>
            </a:extLst>
          </p:cNvPr>
          <p:cNvSpPr txBox="1">
            <a:spLocks/>
          </p:cNvSpPr>
          <p:nvPr/>
        </p:nvSpPr>
        <p:spPr>
          <a:xfrm>
            <a:off x="6430335" y="14653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extLst>
              <p:ext uri="{D42A27DB-BD31-4B8C-83A1-F6EECF244321}">
                <p14:modId xmlns:p14="http://schemas.microsoft.com/office/powerpoint/2010/main" val="2779462365"/>
              </p:ext>
            </p:extLst>
          </p:nvPr>
        </p:nvGraphicFramePr>
        <p:xfrm>
          <a:off x="6419401" y="19035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E350359A-9022-4686-9EAC-552FC849CC56}"/>
              </a:ext>
            </a:extLst>
          </p:cNvPr>
          <p:cNvSpPr txBox="1">
            <a:spLocks/>
          </p:cNvSpPr>
          <p:nvPr/>
        </p:nvSpPr>
        <p:spPr>
          <a:xfrm>
            <a:off x="6499226" y="2195144"/>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24E81B9E-AA68-4900-B546-E4DD2AA444A2}"/>
              </a:ext>
            </a:extLst>
          </p:cNvPr>
          <p:cNvSpPr/>
          <p:nvPr/>
        </p:nvSpPr>
        <p:spPr>
          <a:xfrm>
            <a:off x="6412703" y="2600254"/>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20216a068ff6670"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89C65756-8ECF-4F1C-800C-6ADDC0EA1F16}"/>
              </a:ext>
            </a:extLst>
          </p:cNvPr>
          <p:cNvGraphicFramePr/>
          <p:nvPr>
            <p:extLst>
              <p:ext uri="{D42A27DB-BD31-4B8C-83A1-F6EECF244321}">
                <p14:modId xmlns:p14="http://schemas.microsoft.com/office/powerpoint/2010/main" val="398336442"/>
              </p:ext>
            </p:extLst>
          </p:nvPr>
        </p:nvGraphicFramePr>
        <p:xfrm>
          <a:off x="6355120" y="2877767"/>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CCB39EE3-F808-4D80-8ABE-4866E800634E}"/>
              </a:ext>
            </a:extLst>
          </p:cNvPr>
          <p:cNvSpPr txBox="1">
            <a:spLocks/>
          </p:cNvSpPr>
          <p:nvPr/>
        </p:nvSpPr>
        <p:spPr>
          <a:xfrm>
            <a:off x="6501111" y="3025601"/>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8E6BF18-FFCD-4F38-9ACD-94A396332373}"/>
              </a:ext>
            </a:extLst>
          </p:cNvPr>
          <p:cNvSpPr/>
          <p:nvPr/>
        </p:nvSpPr>
        <p:spPr>
          <a:xfrm>
            <a:off x="6397073" y="3424029"/>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3b970878700f5cfb" hidden="1">
            <a:extLst>
              <a:ext uri="{FF2B5EF4-FFF2-40B4-BE49-F238E27FC236}">
                <a16:creationId xmlns:a16="http://schemas.microsoft.com/office/drawing/2014/main" id="{25A170C8-35AA-4A1D-AD94-3F169AD004D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9565501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d496d5d9598b7d70" descr="A bar chart showing the question scores for sites within your trust. The colour of the chart corresponds with the legend above.">
            <a:extLst>
              <a:ext uri="{FF2B5EF4-FFF2-40B4-BE49-F238E27FC236}">
                <a16:creationId xmlns:a16="http://schemas.microsoft.com/office/drawing/2014/main" id="{49C8DF64-ED03-4F73-9DFE-8537A76D68DD}"/>
              </a:ext>
            </a:extLst>
          </p:cNvPr>
          <p:cNvGraphicFramePr/>
          <p:nvPr>
            <p:extLst>
              <p:ext uri="{D42A27DB-BD31-4B8C-83A1-F6EECF244321}">
                <p14:modId xmlns:p14="http://schemas.microsoft.com/office/powerpoint/2010/main" val="397765069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5d2ad1b56a654c5c_CalcTable" descr="Legend showing the name of each of the Trust sites referred to in the chart above.">
            <a:extLst>
              <a:ext uri="{FF2B5EF4-FFF2-40B4-BE49-F238E27FC236}">
                <a16:creationId xmlns:a16="http://schemas.microsoft.com/office/drawing/2014/main" id="{B124B709-539C-4174-B2E1-71D8D9B4FB5B}"/>
              </a:ext>
            </a:extLst>
          </p:cNvPr>
          <p:cNvGraphicFramePr>
            <a:graphicFrameLocks noGrp="1"/>
          </p:cNvGraphicFramePr>
          <p:nvPr>
            <p:extLst>
              <p:ext uri="{D42A27DB-BD31-4B8C-83A1-F6EECF244321}">
                <p14:modId xmlns:p14="http://schemas.microsoft.com/office/powerpoint/2010/main" val="371047349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(31)</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(180)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5d2ad1b56a654c5c" hidden="1">
            <a:extLst>
              <a:ext uri="{FF2B5EF4-FFF2-40B4-BE49-F238E27FC236}">
                <a16:creationId xmlns:a16="http://schemas.microsoft.com/office/drawing/2014/main" id="{F441C546-6E9D-421D-ACDD-72FC46B379BC}"/>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1185261"/>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563637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dirty="0"/>
              <a:t>Using the survey results</a:t>
            </a:r>
          </a:p>
        </p:txBody>
      </p:sp>
      <p:sp>
        <p:nvSpPr>
          <p:cNvPr id="3" name="TextBox 2">
            <a:extLst>
              <a:ext uri="{FF2B5EF4-FFF2-40B4-BE49-F238E27FC236}">
                <a16:creationId xmlns:a16="http://schemas.microsoft.com/office/drawing/2014/main" id="{6E1CA1A3-8B5B-44F5-8622-08BD2914E737}"/>
              </a:ext>
            </a:extLst>
          </p:cNvPr>
          <p:cNvSpPr txBox="1"/>
          <p:nvPr/>
        </p:nvSpPr>
        <p:spPr>
          <a:xfrm>
            <a:off x="515938" y="1196975"/>
            <a:ext cx="11417697" cy="5295900"/>
          </a:xfrm>
          <a:prstGeom prst="rect">
            <a:avLst/>
          </a:prstGeom>
          <a:noFill/>
        </p:spPr>
        <p:txBody>
          <a:bodyPr wrap="square" numCol="3" spcCol="180000" rtlCol="0">
            <a:normAutofit lnSpcReduction="10000"/>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Navigating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This report is split into six sections: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Background and methodology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provides information about the survey programme, how the survey is run, and how to interpret the data.</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Headline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key trust-level findings relating to the patients who took part in the survey, benchmarking, and top and bottom scores. This section provides an overview of results for your trust, identifying areas where your organisation performs better than the average and where you may wish to focus improvement activities.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Benchmarking</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shows how your trust scored for each evaluative question in the survey, compared with other trusts that took part; using the ‘expected range’ analysis technique. This allows you to see the range of scores achieved and compare yourself with the other organisations that took part in the survey. Benchmarking can provide you with an indication of where you perform better than the average, and what you should aim for in areas where you may wish to improve. Section score slides also include a comparison with other trusts in your region. It may be helpful to compare yourself with regional trusts, so you can learn from and share learnings with trusts in your area who care for similar populations.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Trust results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the score for your trust and breakdown of scores across sites within your trust. Internal benchmarking may be helpful so you can compare sites within your organisation, sharing best practice within the trust and identifying any sites that may need attention.</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Trends over time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your trust’s mean score for each evaluative question in the survey shown in a significance test table, comparing it to your 2020 mean score. This allows you to see if your trust has made statistically significant improvements between survey years.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Appendix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includes additional data for your trust; further information on the survey methodology; interpretation of graphs in this report.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to interpret the graphs in this report</a:t>
            </a:r>
            <a:endParaRPr kumimoji="0" lang="en-GB"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types of graphs in this report which show how the score for your trust compares to the scores achieved by all trusts that took part in the survey.</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two chart types used in the section ‘benchmarking’ use the ‘expected range’ technique to show results. For information on how to interpret these graphs, please refer to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ction="ppaction://hlinksldjump"/>
              </a:rPr>
              <a:t>Appendix</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national results; link to view the results for each trust; technical document: </a:t>
            </a:r>
            <a:r>
              <a:rPr kumimoji="0" lang="en-GB" sz="1200" b="0"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4"/>
              </a:rPr>
              <a:t>www.cqc.org.uk/inpatientsurvey</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 and trust-level data for all trusts who took part in the Adult Inpatient 2021 survey: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https://nhssurveys.org/surveys/survey/02-adults-inpatients/year/2021/</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NHS Patient Survey Programme, including results from other surveys: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www.cqc.org.uk/content/surveys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the CQC monitors hospitals: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www.cqc.org.uk/what-we-do/how-we-use-information/monitoring-nhs-acute-hospitals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38798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861513371"/>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2327188"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Feedback on care</a:t>
            </a:r>
          </a:p>
        </p:txBody>
      </p:sp>
      <p:sp>
        <p:nvSpPr>
          <p:cNvPr id="34" name="Title 4">
            <a:extLst>
              <a:ext uri="{FF2B5EF4-FFF2-40B4-BE49-F238E27FC236}">
                <a16:creationId xmlns:a16="http://schemas.microsoft.com/office/drawing/2014/main" id="{99C3668F-84EA-4B8A-B0B4-534E0F593FD9}"/>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Q49. During your hospital stay, were you ever asked to give your views on the quality of your care?</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39" name="Title 6">
            <a:extLst>
              <a:ext uri="{FF2B5EF4-FFF2-40B4-BE49-F238E27FC236}">
                <a16:creationId xmlns:a16="http://schemas.microsoft.com/office/drawing/2014/main" id="{788EA3C7-35E1-4162-A045-059A0E3408E7}"/>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0" name="Rectangle 39">
            <a:extLst>
              <a:ext uri="{FF2B5EF4-FFF2-40B4-BE49-F238E27FC236}">
                <a16:creationId xmlns:a16="http://schemas.microsoft.com/office/drawing/2014/main" id="{922E4D46-5A08-4C9B-9B87-31593A300C24}"/>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1" name="D_b654ff4e19d848aa"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70693637-F0DF-488F-9D63-D95662F63D2B}"/>
              </a:ext>
            </a:extLst>
          </p:cNvPr>
          <p:cNvGraphicFramePr/>
          <p:nvPr>
            <p:extLst>
              <p:ext uri="{D42A27DB-BD31-4B8C-83A1-F6EECF244321}">
                <p14:modId xmlns:p14="http://schemas.microsoft.com/office/powerpoint/2010/main" val="1721287893"/>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42" name="Title 6">
            <a:extLst>
              <a:ext uri="{FF2B5EF4-FFF2-40B4-BE49-F238E27FC236}">
                <a16:creationId xmlns:a16="http://schemas.microsoft.com/office/drawing/2014/main" id="{485C624A-C147-4CD2-9671-3A877B5AE08A}"/>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4" name="Rectangle 43">
            <a:extLst>
              <a:ext uri="{FF2B5EF4-FFF2-40B4-BE49-F238E27FC236}">
                <a16:creationId xmlns:a16="http://schemas.microsoft.com/office/drawing/2014/main" id="{FB40EE09-BB1B-42A5-95CB-232804F39591}"/>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31" name="D_50b6189108bafcaa" descr="A bar chart showing the question scores for sites within your trust. The colour of the chart corresponds with the legend above.">
            <a:extLst>
              <a:ext uri="{FF2B5EF4-FFF2-40B4-BE49-F238E27FC236}">
                <a16:creationId xmlns:a16="http://schemas.microsoft.com/office/drawing/2014/main" id="{BDD64110-15DC-4562-9724-E063C1C817F8}"/>
              </a:ext>
            </a:extLst>
          </p:cNvPr>
          <p:cNvGraphicFramePr/>
          <p:nvPr>
            <p:extLst>
              <p:ext uri="{D42A27DB-BD31-4B8C-83A1-F6EECF244321}">
                <p14:modId xmlns:p14="http://schemas.microsoft.com/office/powerpoint/2010/main" val="2004223635"/>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D_a94d0ac4619887cb_CalcTable" descr="Legend showing the name of each of the Trust sites referred to in the chart above.">
            <a:extLst>
              <a:ext uri="{FF2B5EF4-FFF2-40B4-BE49-F238E27FC236}">
                <a16:creationId xmlns:a16="http://schemas.microsoft.com/office/drawing/2014/main" id="{51823A0E-00FE-4119-BFA4-A6C7A0CF7982}"/>
              </a:ext>
            </a:extLst>
          </p:cNvPr>
          <p:cNvGraphicFramePr>
            <a:graphicFrameLocks noGrp="1"/>
          </p:cNvGraphicFramePr>
          <p:nvPr>
            <p:extLst>
              <p:ext uri="{D42A27DB-BD31-4B8C-83A1-F6EECF244321}">
                <p14:modId xmlns:p14="http://schemas.microsoft.com/office/powerpoint/2010/main" val="1289739728"/>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(58)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(280)</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
        <p:nvSpPr>
          <p:cNvPr id="37" name="TextBox 36">
            <a:extLst>
              <a:ext uri="{FF2B5EF4-FFF2-40B4-BE49-F238E27FC236}">
                <a16:creationId xmlns:a16="http://schemas.microsoft.com/office/drawing/2014/main" id="{742BB03A-DEC8-44A8-B883-BF69A7899A37}"/>
              </a:ext>
            </a:extLst>
          </p:cNvPr>
          <p:cNvSpPr txBox="1"/>
          <p:nvPr/>
        </p:nvSpPr>
        <p:spPr>
          <a:xfrm>
            <a:off x="6323779" y="553477"/>
            <a:ext cx="2518021" cy="338554"/>
          </a:xfrm>
          <a:prstGeom prst="rect">
            <a:avLst/>
          </a:prstGeom>
          <a:solidFill>
            <a:srgbClr val="6D276A"/>
          </a:solidFill>
        </p:spPr>
        <p:txBody>
          <a:bodyPr wrap="square" rtlCol="0">
            <a:spAutoFit/>
          </a:bodyPr>
          <a:lstStyle/>
          <a:p>
            <a:r>
              <a:rPr lang="en-GB" sz="1600" b="1" dirty="0">
                <a:solidFill>
                  <a:schemeClr val="bg1"/>
                </a:solidFill>
                <a:latin typeface="Arial" panose="020B0604020202020204" pitchFamily="34" charset="0"/>
                <a:cs typeface="Arial" panose="020B0604020202020204" pitchFamily="34" charset="0"/>
              </a:rPr>
              <a:t>Respect and dignity </a:t>
            </a:r>
          </a:p>
        </p:txBody>
      </p:sp>
      <p:sp>
        <p:nvSpPr>
          <p:cNvPr id="24" name="Title 4">
            <a:extLst>
              <a:ext uri="{FF2B5EF4-FFF2-40B4-BE49-F238E27FC236}">
                <a16:creationId xmlns:a16="http://schemas.microsoft.com/office/drawing/2014/main" id="{B62B7F0B-005B-4FE4-B7CA-D6F505DBF433}"/>
              </a:ext>
            </a:extLst>
          </p:cNvPr>
          <p:cNvSpPr txBox="1">
            <a:spLocks/>
          </p:cNvSpPr>
          <p:nvPr/>
        </p:nvSpPr>
        <p:spPr>
          <a:xfrm>
            <a:off x="6323783" y="922809"/>
            <a:ext cx="5706491" cy="4893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Q47. Overall, did you feel you were treated with respect and dignity while you were in the hospital?</a:t>
            </a:r>
          </a:p>
        </p:txBody>
      </p:sp>
      <p:sp>
        <p:nvSpPr>
          <p:cNvPr id="26" name="Title 6">
            <a:extLst>
              <a:ext uri="{FF2B5EF4-FFF2-40B4-BE49-F238E27FC236}">
                <a16:creationId xmlns:a16="http://schemas.microsoft.com/office/drawing/2014/main" id="{4A482DE5-823F-4317-B2AE-A0490CC62459}"/>
              </a:ext>
            </a:extLst>
          </p:cNvPr>
          <p:cNvSpPr txBox="1">
            <a:spLocks/>
          </p:cNvSpPr>
          <p:nvPr/>
        </p:nvSpPr>
        <p:spPr>
          <a:xfrm>
            <a:off x="6430335"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27" name="Table 3" descr="A chart key showing the expected range benchmark bandings.">
            <a:extLst>
              <a:ext uri="{FF2B5EF4-FFF2-40B4-BE49-F238E27FC236}">
                <a16:creationId xmlns:a16="http://schemas.microsoft.com/office/drawing/2014/main" id="{5F1A0795-E015-4F77-B118-7B2E2C39E60B}"/>
              </a:ext>
            </a:extLst>
          </p:cNvPr>
          <p:cNvGraphicFramePr>
            <a:graphicFrameLocks noGrp="1"/>
          </p:cNvGraphicFramePr>
          <p:nvPr/>
        </p:nvGraphicFramePr>
        <p:xfrm>
          <a:off x="6419401"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47" name="Title 6">
            <a:extLst>
              <a:ext uri="{FF2B5EF4-FFF2-40B4-BE49-F238E27FC236}">
                <a16:creationId xmlns:a16="http://schemas.microsoft.com/office/drawing/2014/main" id="{1B717B19-3370-48A6-9010-2586CD80DCD0}"/>
              </a:ext>
            </a:extLst>
          </p:cNvPr>
          <p:cNvSpPr txBox="1">
            <a:spLocks/>
          </p:cNvSpPr>
          <p:nvPr/>
        </p:nvSpPr>
        <p:spPr>
          <a:xfrm>
            <a:off x="6499226"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48" name="Rectangle 47">
            <a:extLst>
              <a:ext uri="{FF2B5EF4-FFF2-40B4-BE49-F238E27FC236}">
                <a16:creationId xmlns:a16="http://schemas.microsoft.com/office/drawing/2014/main" id="{0B23E1E2-0C7B-4C5D-9D92-0319DCF8C1BC}"/>
              </a:ext>
            </a:extLst>
          </p:cNvPr>
          <p:cNvSpPr/>
          <p:nvPr/>
        </p:nvSpPr>
        <p:spPr>
          <a:xfrm>
            <a:off x="6412703"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49" name="D_81b588a1d4704028"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A1FB703F-CDA2-45A7-92A2-5E32A5253CC1}"/>
              </a:ext>
            </a:extLst>
          </p:cNvPr>
          <p:cNvGraphicFramePr/>
          <p:nvPr>
            <p:extLst>
              <p:ext uri="{D42A27DB-BD31-4B8C-83A1-F6EECF244321}">
                <p14:modId xmlns:p14="http://schemas.microsoft.com/office/powerpoint/2010/main" val="3599239921"/>
              </p:ext>
            </p:extLst>
          </p:nvPr>
        </p:nvGraphicFramePr>
        <p:xfrm>
          <a:off x="6355120" y="2761654"/>
          <a:ext cx="5706491" cy="336265"/>
        </p:xfrm>
        <a:graphic>
          <a:graphicData uri="http://schemas.openxmlformats.org/drawingml/2006/chart">
            <c:chart xmlns:c="http://schemas.openxmlformats.org/drawingml/2006/chart" xmlns:r="http://schemas.openxmlformats.org/officeDocument/2006/relationships" r:id="rId6"/>
          </a:graphicData>
        </a:graphic>
      </p:graphicFrame>
      <p:sp>
        <p:nvSpPr>
          <p:cNvPr id="50" name="Title 6">
            <a:extLst>
              <a:ext uri="{FF2B5EF4-FFF2-40B4-BE49-F238E27FC236}">
                <a16:creationId xmlns:a16="http://schemas.microsoft.com/office/drawing/2014/main" id="{AD68B873-68A0-47F7-AC3D-2DFF013C5A21}"/>
              </a:ext>
            </a:extLst>
          </p:cNvPr>
          <p:cNvSpPr txBox="1">
            <a:spLocks/>
          </p:cNvSpPr>
          <p:nvPr/>
        </p:nvSpPr>
        <p:spPr>
          <a:xfrm>
            <a:off x="6501111"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52" name="Rectangle 51">
            <a:extLst>
              <a:ext uri="{FF2B5EF4-FFF2-40B4-BE49-F238E27FC236}">
                <a16:creationId xmlns:a16="http://schemas.microsoft.com/office/drawing/2014/main" id="{7A15199B-ADE3-41AA-82D9-C855EE3FC3F2}"/>
              </a:ext>
            </a:extLst>
          </p:cNvPr>
          <p:cNvSpPr/>
          <p:nvPr/>
        </p:nvSpPr>
        <p:spPr>
          <a:xfrm>
            <a:off x="6397073"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28" name="D_a94d0ac4619887cb" hidden="1">
            <a:extLst>
              <a:ext uri="{FF2B5EF4-FFF2-40B4-BE49-F238E27FC236}">
                <a16:creationId xmlns:a16="http://schemas.microsoft.com/office/drawing/2014/main" id="{C5FE52AD-6DA4-40DD-BA11-4A079C174FB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2669737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9" name="D_11540c6c29a5c945" descr="A bar chart showing the question scores for sites within your trust. The colour of the chart corresponds with the legend above.">
            <a:extLst>
              <a:ext uri="{FF2B5EF4-FFF2-40B4-BE49-F238E27FC236}">
                <a16:creationId xmlns:a16="http://schemas.microsoft.com/office/drawing/2014/main" id="{D56F60FD-0A61-4051-B5B7-7F639EA14526}"/>
              </a:ext>
            </a:extLst>
          </p:cNvPr>
          <p:cNvGraphicFramePr/>
          <p:nvPr>
            <p:extLst>
              <p:ext uri="{D42A27DB-BD31-4B8C-83A1-F6EECF244321}">
                <p14:modId xmlns:p14="http://schemas.microsoft.com/office/powerpoint/2010/main" val="858189882"/>
              </p:ext>
            </p:extLst>
          </p:nvPr>
        </p:nvGraphicFramePr>
        <p:xfrm>
          <a:off x="6375694" y="3724412"/>
          <a:ext cx="5706491" cy="180635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0" name="D_fd672a6181d43143_CalcTable" descr="Legend showing the name of each of the Trust sites referred to in the chart above.">
            <a:extLst>
              <a:ext uri="{FF2B5EF4-FFF2-40B4-BE49-F238E27FC236}">
                <a16:creationId xmlns:a16="http://schemas.microsoft.com/office/drawing/2014/main" id="{D8AE3085-A42F-4DA2-9FF6-1BB8C286DDE0}"/>
              </a:ext>
            </a:extLst>
          </p:cNvPr>
          <p:cNvGraphicFramePr>
            <a:graphicFrameLocks noGrp="1"/>
          </p:cNvGraphicFramePr>
          <p:nvPr>
            <p:extLst>
              <p:ext uri="{D42A27DB-BD31-4B8C-83A1-F6EECF244321}">
                <p14:modId xmlns:p14="http://schemas.microsoft.com/office/powerpoint/2010/main" val="434538757"/>
              </p:ext>
            </p:extLst>
          </p:nvPr>
        </p:nvGraphicFramePr>
        <p:xfrm>
          <a:off x="6499100"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(325)</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graphicFrame>
        <p:nvGraphicFramePr>
          <p:cNvPr id="33" name="D_fd672a6181d43143" hidden="1">
            <a:extLst>
              <a:ext uri="{FF2B5EF4-FFF2-40B4-BE49-F238E27FC236}">
                <a16:creationId xmlns:a16="http://schemas.microsoft.com/office/drawing/2014/main" id="{AB0FCFCE-639C-40EE-B7F5-875C23A1B2C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24891403"/>
              </p:ext>
            </p:extLst>
          </p:nvPr>
        </p:nvGraphicFramePr>
        <p:xfrm>
          <a:off x="10160000" y="-21585"/>
          <a:ext cx="2032000" cy="50800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30179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psos Ribbon Rules" hidden="1">
            <a:extLst>
              <a:ext uri="{FF2B5EF4-FFF2-40B4-BE49-F238E27FC236}">
                <a16:creationId xmlns:a16="http://schemas.microsoft.com/office/drawing/2014/main" id="{6F3EDF24-3D10-4B4A-8857-C38881D7ED6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51805789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76" name="Slide Number Placeholder 1">
            <a:extLst>
              <a:ext uri="{FF2B5EF4-FFF2-40B4-BE49-F238E27FC236}">
                <a16:creationId xmlns:a16="http://schemas.microsoft.com/office/drawing/2014/main" id="{557923D8-BD91-4F0A-8B5A-7105E86126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cxnSp>
        <p:nvCxnSpPr>
          <p:cNvPr id="43" name="Straight Connector 42">
            <a:extLst>
              <a:ext uri="{FF2B5EF4-FFF2-40B4-BE49-F238E27FC236}">
                <a16:creationId xmlns:a16="http://schemas.microsoft.com/office/drawing/2014/main" id="{FA05FC4B-165D-40EE-A530-8D6698F6DE85}"/>
              </a:ext>
              <a:ext uri="{C183D7F6-B498-43B3-948B-1728B52AA6E4}">
                <adec:decorative xmlns:adec="http://schemas.microsoft.com/office/drawing/2017/decorative" val="1"/>
              </a:ext>
            </a:extLst>
          </p:cNvPr>
          <p:cNvCxnSpPr>
            <a:cxnSpLocks/>
          </p:cNvCxnSpPr>
          <p:nvPr/>
        </p:nvCxnSpPr>
        <p:spPr>
          <a:xfrm>
            <a:off x="6069916" y="553477"/>
            <a:ext cx="23903" cy="6100366"/>
          </a:xfrm>
          <a:prstGeom prst="line">
            <a:avLst/>
          </a:prstGeom>
          <a:ln w="38100">
            <a:solidFill>
              <a:srgbClr val="6D276A"/>
            </a:solidFill>
            <a:prstDash val="solid"/>
          </a:ln>
        </p:spPr>
        <p:style>
          <a:lnRef idx="1">
            <a:schemeClr val="accent1"/>
          </a:lnRef>
          <a:fillRef idx="0">
            <a:schemeClr val="accent1"/>
          </a:fillRef>
          <a:effectRef idx="0">
            <a:schemeClr val="accent1"/>
          </a:effectRef>
          <a:fontRef idx="minor">
            <a:schemeClr val="tx1"/>
          </a:fontRef>
        </p:style>
      </p:cxnSp>
      <p:sp>
        <p:nvSpPr>
          <p:cNvPr id="38" name="Title 37">
            <a:extLst>
              <a:ext uri="{FF2B5EF4-FFF2-40B4-BE49-F238E27FC236}">
                <a16:creationId xmlns:a16="http://schemas.microsoft.com/office/drawing/2014/main" id="{15E6E048-394B-4DE4-85B2-C7E854604C0F}"/>
              </a:ext>
            </a:extLst>
          </p:cNvPr>
          <p:cNvSpPr txBox="1">
            <a:spLocks noGrp="1"/>
          </p:cNvSpPr>
          <p:nvPr>
            <p:ph type="title" idx="4294967295"/>
          </p:nvPr>
        </p:nvSpPr>
        <p:spPr>
          <a:xfrm>
            <a:off x="389508" y="553477"/>
            <a:ext cx="1214005" cy="338554"/>
          </a:xfrm>
          <a:prstGeom prst="rect">
            <a:avLst/>
          </a:prstGeom>
          <a:solidFill>
            <a:srgbClr val="6D276A"/>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Overall</a:t>
            </a:r>
          </a:p>
        </p:txBody>
      </p:sp>
      <p:sp>
        <p:nvSpPr>
          <p:cNvPr id="21" name="Title 4">
            <a:extLst>
              <a:ext uri="{FF2B5EF4-FFF2-40B4-BE49-F238E27FC236}">
                <a16:creationId xmlns:a16="http://schemas.microsoft.com/office/drawing/2014/main" id="{38670342-197A-4385-9E82-DC854DD19132}"/>
              </a:ext>
            </a:extLst>
          </p:cNvPr>
          <p:cNvSpPr txBox="1">
            <a:spLocks/>
          </p:cNvSpPr>
          <p:nvPr/>
        </p:nvSpPr>
        <p:spPr>
          <a:xfrm>
            <a:off x="389509" y="922202"/>
            <a:ext cx="5566432" cy="4899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GB" sz="1400" dirty="0"/>
              <a:t>Q48. Overall, how was your experience while you were in the hospital?</a:t>
            </a:r>
          </a:p>
        </p:txBody>
      </p:sp>
      <p:sp>
        <p:nvSpPr>
          <p:cNvPr id="53" name="Title 6">
            <a:extLst>
              <a:ext uri="{FF2B5EF4-FFF2-40B4-BE49-F238E27FC236}">
                <a16:creationId xmlns:a16="http://schemas.microsoft.com/office/drawing/2014/main" id="{9A7857B5-30EE-4160-9442-BB6945165376}"/>
              </a:ext>
            </a:extLst>
          </p:cNvPr>
          <p:cNvSpPr txBox="1">
            <a:spLocks/>
          </p:cNvSpPr>
          <p:nvPr/>
        </p:nvSpPr>
        <p:spPr>
          <a:xfrm>
            <a:off x="493881" y="1287594"/>
            <a:ext cx="5462060"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i="0" u="none" strike="noStrike" kern="1200" cap="none" spc="0" normalizeH="0" baseline="0" noProof="0" dirty="0">
                <a:ln>
                  <a:noFill/>
                </a:ln>
                <a:solidFill>
                  <a:srgbClr val="6D276A"/>
                </a:solidFill>
                <a:effectLst/>
                <a:uLnTx/>
                <a:uFillTx/>
                <a:latin typeface="Arial" panose="020B0604020202020204" pitchFamily="34" charset="0"/>
                <a:ea typeface="+mj-ea"/>
                <a:cs typeface="+mj-cs"/>
              </a:rPr>
              <a:t>Results for your trust</a:t>
            </a:r>
            <a:endParaRPr kumimoji="0" lang="en-GB" sz="1600" i="0" u="none" strike="noStrike" kern="1200" cap="none" spc="0" normalizeH="0" baseline="0" noProof="0" dirty="0">
              <a:ln>
                <a:noFill/>
              </a:ln>
              <a:solidFill>
                <a:srgbClr val="6D276A"/>
              </a:solidFill>
              <a:effectLst/>
              <a:uLnTx/>
              <a:uFillTx/>
              <a:latin typeface="Arial"/>
              <a:ea typeface="+mj-ea"/>
              <a:cs typeface="+mj-cs"/>
            </a:endParaRPr>
          </a:p>
        </p:txBody>
      </p:sp>
      <p:graphicFrame>
        <p:nvGraphicFramePr>
          <p:cNvPr id="3" name="Table 3" descr="A chart key showing the expected range benchmark bandings.">
            <a:extLst>
              <a:ext uri="{FF2B5EF4-FFF2-40B4-BE49-F238E27FC236}">
                <a16:creationId xmlns:a16="http://schemas.microsoft.com/office/drawing/2014/main" id="{9600EB8B-0B4E-428E-B039-3202ED1DB39B}"/>
              </a:ext>
            </a:extLst>
          </p:cNvPr>
          <p:cNvGraphicFramePr>
            <a:graphicFrameLocks noGrp="1"/>
          </p:cNvGraphicFramePr>
          <p:nvPr/>
        </p:nvGraphicFramePr>
        <p:xfrm>
          <a:off x="482947" y="1725740"/>
          <a:ext cx="5314960" cy="503580"/>
        </p:xfrm>
        <a:graphic>
          <a:graphicData uri="http://schemas.openxmlformats.org/drawingml/2006/table">
            <a:tbl>
              <a:tblPr firstRow="1" bandRow="1">
                <a:tableStyleId>{5C22544A-7EE6-4342-B048-85BDC9FD1C3A}</a:tableStyleId>
              </a:tblPr>
              <a:tblGrid>
                <a:gridCol w="759280">
                  <a:extLst>
                    <a:ext uri="{9D8B030D-6E8A-4147-A177-3AD203B41FA5}">
                      <a16:colId xmlns:a16="http://schemas.microsoft.com/office/drawing/2014/main" val="1488457682"/>
                    </a:ext>
                  </a:extLst>
                </a:gridCol>
                <a:gridCol w="759280">
                  <a:extLst>
                    <a:ext uri="{9D8B030D-6E8A-4147-A177-3AD203B41FA5}">
                      <a16:colId xmlns:a16="http://schemas.microsoft.com/office/drawing/2014/main" val="308732758"/>
                    </a:ext>
                  </a:extLst>
                </a:gridCol>
                <a:gridCol w="759280">
                  <a:extLst>
                    <a:ext uri="{9D8B030D-6E8A-4147-A177-3AD203B41FA5}">
                      <a16:colId xmlns:a16="http://schemas.microsoft.com/office/drawing/2014/main" val="3637506846"/>
                    </a:ext>
                  </a:extLst>
                </a:gridCol>
                <a:gridCol w="759280">
                  <a:extLst>
                    <a:ext uri="{9D8B030D-6E8A-4147-A177-3AD203B41FA5}">
                      <a16:colId xmlns:a16="http://schemas.microsoft.com/office/drawing/2014/main" val="1455856370"/>
                    </a:ext>
                  </a:extLst>
                </a:gridCol>
                <a:gridCol w="759280">
                  <a:extLst>
                    <a:ext uri="{9D8B030D-6E8A-4147-A177-3AD203B41FA5}">
                      <a16:colId xmlns:a16="http://schemas.microsoft.com/office/drawing/2014/main" val="1955059381"/>
                    </a:ext>
                  </a:extLst>
                </a:gridCol>
                <a:gridCol w="759280">
                  <a:extLst>
                    <a:ext uri="{9D8B030D-6E8A-4147-A177-3AD203B41FA5}">
                      <a16:colId xmlns:a16="http://schemas.microsoft.com/office/drawing/2014/main" val="4147734870"/>
                    </a:ext>
                  </a:extLst>
                </a:gridCol>
                <a:gridCol w="759280">
                  <a:extLst>
                    <a:ext uri="{9D8B030D-6E8A-4147-A177-3AD203B41FA5}">
                      <a16:colId xmlns:a16="http://schemas.microsoft.com/office/drawing/2014/main" val="1725059057"/>
                    </a:ext>
                  </a:extLst>
                </a:gridCol>
              </a:tblGrid>
              <a:tr h="180000">
                <a:tc>
                  <a:txBody>
                    <a:bodyPr/>
                    <a:lstStyle/>
                    <a:p>
                      <a:endParaRPr lang="en-GB" sz="500" dirty="0">
                        <a:latin typeface="Arial" panose="020B0604020202020204" pitchFamily="34" charset="0"/>
                        <a:cs typeface="Arial" panose="020B0604020202020204" pitchFamily="34" charset="0"/>
                      </a:endParaRPr>
                    </a:p>
                  </a:txBody>
                  <a:tcPr>
                    <a:solidFill>
                      <a:srgbClr val="E87722"/>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1BE48"/>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FFD966"/>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D9D9D9"/>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A9D18E"/>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5FBD83"/>
                    </a:solidFill>
                  </a:tcPr>
                </a:tc>
                <a:tc>
                  <a:txBody>
                    <a:bodyPr/>
                    <a:lstStyle/>
                    <a:p>
                      <a:endParaRPr lang="en-GB" sz="500" dirty="0">
                        <a:latin typeface="Arial" panose="020B0604020202020204" pitchFamily="34" charset="0"/>
                        <a:cs typeface="Arial" panose="020B0604020202020204" pitchFamily="34" charset="0"/>
                      </a:endParaRPr>
                    </a:p>
                  </a:txBody>
                  <a:tcPr>
                    <a:solidFill>
                      <a:srgbClr val="419999"/>
                    </a:solidFill>
                  </a:tcPr>
                </a:tc>
                <a:extLst>
                  <a:ext uri="{0D108BD9-81ED-4DB2-BD59-A6C34878D82A}">
                    <a16:rowId xmlns:a16="http://schemas.microsoft.com/office/drawing/2014/main" val="1748076384"/>
                  </a:ext>
                </a:extLst>
              </a:tr>
              <a:tr h="323580">
                <a:tc>
                  <a:txBody>
                    <a:bodyPr/>
                    <a:lstStyle/>
                    <a:p>
                      <a:pPr algn="ctr"/>
                      <a:r>
                        <a:rPr lang="en-GB" sz="700" dirty="0">
                          <a:latin typeface="Arial" panose="020B0604020202020204" pitchFamily="34" charset="0"/>
                          <a:cs typeface="Arial" panose="020B0604020202020204" pitchFamily="34" charset="0"/>
                        </a:rPr>
                        <a:t>Much worse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worse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About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the same</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Somewhat 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Better than expected</a:t>
                      </a:r>
                    </a:p>
                  </a:txBody>
                  <a:tcPr marL="0" marR="0">
                    <a:lnL w="3175" cap="flat" cmpd="sng" algn="ctr">
                      <a:solidFill>
                        <a:schemeClr val="bg1">
                          <a:lumMod val="65000"/>
                        </a:schemeClr>
                      </a:solidFill>
                      <a:prstDash val="solid"/>
                      <a:round/>
                      <a:headEnd type="none" w="med" len="med"/>
                      <a:tailEnd type="none" w="med" len="med"/>
                    </a:lnL>
                    <a:lnR w="3175" cap="flat" cmpd="sng" algn="ctr">
                      <a:solidFill>
                        <a:schemeClr val="bg1">
                          <a:lumMod val="65000"/>
                        </a:schemeClr>
                      </a:solidFill>
                      <a:prstDash val="solid"/>
                      <a:round/>
                      <a:headEnd type="none" w="med" len="med"/>
                      <a:tailEnd type="none" w="med" len="med"/>
                    </a:lnR>
                    <a:noFill/>
                  </a:tcPr>
                </a:tc>
                <a:tc>
                  <a:txBody>
                    <a:bodyPr/>
                    <a:lstStyle/>
                    <a:p>
                      <a:pPr algn="ctr"/>
                      <a:r>
                        <a:rPr lang="en-GB" sz="700" dirty="0">
                          <a:latin typeface="Arial" panose="020B0604020202020204" pitchFamily="34" charset="0"/>
                          <a:cs typeface="Arial" panose="020B0604020202020204" pitchFamily="34" charset="0"/>
                        </a:rPr>
                        <a:t>Much better </a:t>
                      </a:r>
                      <a:br>
                        <a:rPr lang="en-GB" sz="700" dirty="0">
                          <a:latin typeface="Arial" panose="020B0604020202020204" pitchFamily="34" charset="0"/>
                          <a:cs typeface="Arial" panose="020B0604020202020204" pitchFamily="34" charset="0"/>
                        </a:rPr>
                      </a:br>
                      <a:r>
                        <a:rPr lang="en-GB" sz="700" dirty="0">
                          <a:latin typeface="Arial" panose="020B0604020202020204" pitchFamily="34" charset="0"/>
                          <a:cs typeface="Arial" panose="020B0604020202020204" pitchFamily="34" charset="0"/>
                        </a:rPr>
                        <a:t>than expected</a:t>
                      </a:r>
                    </a:p>
                  </a:txBody>
                  <a:tcPr marL="0" marR="0">
                    <a:lnL w="3175" cap="flat" cmpd="sng" algn="ctr">
                      <a:solidFill>
                        <a:schemeClr val="bg1">
                          <a:lumMod val="65000"/>
                        </a:schemeClr>
                      </a:solidFill>
                      <a:prstDash val="solid"/>
                      <a:round/>
                      <a:headEnd type="none" w="med" len="med"/>
                      <a:tailEnd type="none" w="med" len="med"/>
                    </a:lnL>
                    <a:noFill/>
                  </a:tcPr>
                </a:tc>
                <a:extLst>
                  <a:ext uri="{0D108BD9-81ED-4DB2-BD59-A6C34878D82A}">
                    <a16:rowId xmlns:a16="http://schemas.microsoft.com/office/drawing/2014/main" val="1350859897"/>
                  </a:ext>
                </a:extLst>
              </a:tr>
            </a:tbl>
          </a:graphicData>
        </a:graphic>
      </p:graphicFrame>
      <p:sp>
        <p:nvSpPr>
          <p:cNvPr id="18" name="Title 6">
            <a:extLst>
              <a:ext uri="{FF2B5EF4-FFF2-40B4-BE49-F238E27FC236}">
                <a16:creationId xmlns:a16="http://schemas.microsoft.com/office/drawing/2014/main" id="{011FCD04-6AAC-41A2-89F5-9AAFCD42E863}"/>
              </a:ext>
            </a:extLst>
          </p:cNvPr>
          <p:cNvSpPr txBox="1">
            <a:spLocks/>
          </p:cNvSpPr>
          <p:nvPr/>
        </p:nvSpPr>
        <p:spPr>
          <a:xfrm>
            <a:off x="456053" y="2079031"/>
            <a:ext cx="5572061"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Your trust score compared with all other trusts:</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19" name="Rectangle 18">
            <a:extLst>
              <a:ext uri="{FF2B5EF4-FFF2-40B4-BE49-F238E27FC236}">
                <a16:creationId xmlns:a16="http://schemas.microsoft.com/office/drawing/2014/main" id="{C55310A1-93C9-47B5-955D-CFA1CD092F9D}"/>
              </a:ext>
            </a:extLst>
          </p:cNvPr>
          <p:cNvSpPr/>
          <p:nvPr/>
        </p:nvSpPr>
        <p:spPr>
          <a:xfrm>
            <a:off x="369530" y="2484141"/>
            <a:ext cx="5455660" cy="253916"/>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compares the question score for your trust against all other trusts.</a:t>
            </a:r>
          </a:p>
        </p:txBody>
      </p:sp>
      <p:graphicFrame>
        <p:nvGraphicFramePr>
          <p:cNvPr id="20" name="D_3019633296ac47f4" descr="A bar chart showing the question score for your trust. The colour of the chart corresponds with the legend above, showing the benchmarking category for your trust.">
            <a:extLst>
              <a:ext uri="{FF2B5EF4-FFF2-40B4-BE49-F238E27FC236}">
                <a16:creationId xmlns:a16="http://schemas.microsoft.com/office/drawing/2014/main" id="{57569EA7-A6A8-4495-97F9-AFC43B0410B9}"/>
              </a:ext>
            </a:extLst>
          </p:cNvPr>
          <p:cNvGraphicFramePr/>
          <p:nvPr>
            <p:extLst>
              <p:ext uri="{D42A27DB-BD31-4B8C-83A1-F6EECF244321}">
                <p14:modId xmlns:p14="http://schemas.microsoft.com/office/powerpoint/2010/main" val="2635285887"/>
              </p:ext>
            </p:extLst>
          </p:nvPr>
        </p:nvGraphicFramePr>
        <p:xfrm>
          <a:off x="311947" y="2761654"/>
          <a:ext cx="5706491" cy="336265"/>
        </p:xfrm>
        <a:graphic>
          <a:graphicData uri="http://schemas.openxmlformats.org/drawingml/2006/chart">
            <c:chart xmlns:c="http://schemas.openxmlformats.org/drawingml/2006/chart" xmlns:r="http://schemas.openxmlformats.org/officeDocument/2006/relationships" r:id="rId4"/>
          </a:graphicData>
        </a:graphic>
      </p:graphicFrame>
      <p:sp>
        <p:nvSpPr>
          <p:cNvPr id="23" name="Title 6">
            <a:extLst>
              <a:ext uri="{FF2B5EF4-FFF2-40B4-BE49-F238E27FC236}">
                <a16:creationId xmlns:a16="http://schemas.microsoft.com/office/drawing/2014/main" id="{43E18209-A3E7-4594-BBF6-BD75DE26B28D}"/>
              </a:ext>
            </a:extLst>
          </p:cNvPr>
          <p:cNvSpPr txBox="1">
            <a:spLocks/>
          </p:cNvSpPr>
          <p:nvPr/>
        </p:nvSpPr>
        <p:spPr>
          <a:xfrm>
            <a:off x="457938" y="2974140"/>
            <a:ext cx="5455659" cy="40797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200" i="0" u="none" strike="noStrike" kern="1200" cap="none" spc="0" normalizeH="0" baseline="0" noProof="0" dirty="0">
                <a:ln>
                  <a:noFill/>
                </a:ln>
                <a:solidFill>
                  <a:prstClr val="black"/>
                </a:solidFill>
                <a:effectLst/>
                <a:uLnTx/>
                <a:uFillTx/>
                <a:latin typeface="Arial" panose="020B0604020202020204" pitchFamily="34" charset="0"/>
                <a:ea typeface="+mj-ea"/>
                <a:cs typeface="+mj-cs"/>
              </a:rPr>
              <a:t>Breakdown of scores for sites within your trust:</a:t>
            </a:r>
            <a:endParaRPr kumimoji="0" lang="en-GB" sz="1200" i="0" u="none" strike="noStrike" kern="1200" cap="none" spc="0" normalizeH="0" baseline="0" noProof="0" dirty="0">
              <a:ln>
                <a:noFill/>
              </a:ln>
              <a:solidFill>
                <a:prstClr val="black"/>
              </a:solidFill>
              <a:effectLst/>
              <a:uLnTx/>
              <a:uFillTx/>
              <a:latin typeface="Arial"/>
              <a:ea typeface="+mj-ea"/>
              <a:cs typeface="+mj-cs"/>
            </a:endParaRPr>
          </a:p>
        </p:txBody>
      </p:sp>
      <p:sp>
        <p:nvSpPr>
          <p:cNvPr id="24" name="Rectangle 23">
            <a:extLst>
              <a:ext uri="{FF2B5EF4-FFF2-40B4-BE49-F238E27FC236}">
                <a16:creationId xmlns:a16="http://schemas.microsoft.com/office/drawing/2014/main" id="{E18A1F16-39FE-431E-B49B-E1BDEAC3A49B}"/>
              </a:ext>
            </a:extLst>
          </p:cNvPr>
          <p:cNvSpPr/>
          <p:nvPr/>
        </p:nvSpPr>
        <p:spPr>
          <a:xfrm>
            <a:off x="353900" y="3372568"/>
            <a:ext cx="5573051" cy="415498"/>
          </a:xfrm>
          <a:prstGeom prst="rect">
            <a:avLst/>
          </a:prstGeom>
        </p:spPr>
        <p:txBody>
          <a:bodyPr wrap="square">
            <a:spAutoFit/>
          </a:bodyPr>
          <a:lstStyle/>
          <a:p>
            <a:r>
              <a:rPr lang="en-GB" sz="1050" dirty="0">
                <a:latin typeface="Arial" panose="020B0604020202020204" pitchFamily="34" charset="0"/>
                <a:cs typeface="Arial" panose="020B0604020202020204" pitchFamily="34" charset="0"/>
              </a:rPr>
              <a:t>This benchmarking allows you to compare the results for sites within your trust with all other sites across trusts.</a:t>
            </a:r>
          </a:p>
        </p:txBody>
      </p:sp>
      <p:graphicFrame>
        <p:nvGraphicFramePr>
          <p:cNvPr id="17" name="D_16b457d955985318" hidden="1">
            <a:extLst>
              <a:ext uri="{FF2B5EF4-FFF2-40B4-BE49-F238E27FC236}">
                <a16:creationId xmlns:a16="http://schemas.microsoft.com/office/drawing/2014/main" id="{C297A35F-FA42-408C-B36C-B045AAECE9C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55154223"/>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D_99fcad96a21cc7f4" descr="A bar chart showing the question scores for sites within your trust. The colour of the chart corresponds with the legend above.">
            <a:extLst>
              <a:ext uri="{FF2B5EF4-FFF2-40B4-BE49-F238E27FC236}">
                <a16:creationId xmlns:a16="http://schemas.microsoft.com/office/drawing/2014/main" id="{81DB0BC4-682C-45DC-A9C0-20E611F3F5EB}"/>
              </a:ext>
            </a:extLst>
          </p:cNvPr>
          <p:cNvGraphicFramePr/>
          <p:nvPr>
            <p:extLst>
              <p:ext uri="{D42A27DB-BD31-4B8C-83A1-F6EECF244321}">
                <p14:modId xmlns:p14="http://schemas.microsoft.com/office/powerpoint/2010/main" val="2776721217"/>
              </p:ext>
            </p:extLst>
          </p:nvPr>
        </p:nvGraphicFramePr>
        <p:xfrm>
          <a:off x="285265" y="3724412"/>
          <a:ext cx="5706491" cy="180635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8" name="D_16b457d955985318_CalcTable" descr="Legend showing the name of each of the Trust sites referred to in the chart above.">
            <a:extLst>
              <a:ext uri="{FF2B5EF4-FFF2-40B4-BE49-F238E27FC236}">
                <a16:creationId xmlns:a16="http://schemas.microsoft.com/office/drawing/2014/main" id="{881757FF-E309-427C-B580-4C8DF212AC18}"/>
              </a:ext>
            </a:extLst>
          </p:cNvPr>
          <p:cNvGraphicFramePr>
            <a:graphicFrameLocks noGrp="1"/>
          </p:cNvGraphicFramePr>
          <p:nvPr>
            <p:extLst>
              <p:ext uri="{D42A27DB-BD31-4B8C-83A1-F6EECF244321}">
                <p14:modId xmlns:p14="http://schemas.microsoft.com/office/powerpoint/2010/main" val="4060422890"/>
              </p:ext>
            </p:extLst>
          </p:nvPr>
        </p:nvGraphicFramePr>
        <p:xfrm>
          <a:off x="408671" y="5510838"/>
          <a:ext cx="5459676" cy="1013414"/>
        </p:xfrm>
        <a:graphic>
          <a:graphicData uri="http://schemas.openxmlformats.org/drawingml/2006/table">
            <a:tbl>
              <a:tblPr firstRow="1" bandRow="1">
                <a:tableStyleId>{5C22544A-7EE6-4342-B048-85BDC9FD1C3A}</a:tableStyleId>
              </a:tblPr>
              <a:tblGrid>
                <a:gridCol w="2729838">
                  <a:extLst>
                    <a:ext uri="{9D8B030D-6E8A-4147-A177-3AD203B41FA5}">
                      <a16:colId xmlns:a16="http://schemas.microsoft.com/office/drawing/2014/main" val="1488457682"/>
                    </a:ext>
                  </a:extLst>
                </a:gridCol>
                <a:gridCol w="2729838">
                  <a:extLst>
                    <a:ext uri="{9D8B030D-6E8A-4147-A177-3AD203B41FA5}">
                      <a16:colId xmlns:a16="http://schemas.microsoft.com/office/drawing/2014/main" val="308732758"/>
                    </a:ext>
                  </a:extLst>
                </a:gridCol>
              </a:tblGrid>
              <a:tr h="192706">
                <a:tc>
                  <a:txBody>
                    <a:bodyPr/>
                    <a:lstStyle/>
                    <a:p>
                      <a:r>
                        <a:rPr lang="en-GB" sz="700" dirty="0">
                          <a:solidFill>
                            <a:schemeClr val="tx1"/>
                          </a:solidFill>
                          <a:latin typeface="Arial" panose="020B0604020202020204" pitchFamily="34" charset="0"/>
                          <a:cs typeface="Arial" panose="020B0604020202020204" pitchFamily="34" charset="0"/>
                        </a:rPr>
                        <a:t>Site 1</a:t>
                      </a:r>
                    </a:p>
                  </a:txBody>
                  <a:tcPr marL="36000" marR="36000">
                    <a:noFill/>
                  </a:tcPr>
                </a:tc>
                <a:tc>
                  <a:txBody>
                    <a:bodyPr/>
                    <a:lstStyle/>
                    <a:p>
                      <a:r>
                        <a:rPr lang="en-GB" sz="700" dirty="0">
                          <a:solidFill>
                            <a:schemeClr val="tx1"/>
                          </a:solidFill>
                          <a:latin typeface="Arial" panose="020B0604020202020204" pitchFamily="34" charset="0"/>
                          <a:cs typeface="Arial" panose="020B0604020202020204" pitchFamily="34" charset="0"/>
                        </a:rPr>
                        <a:t>Site 2</a:t>
                      </a:r>
                    </a:p>
                  </a:txBody>
                  <a:tcPr marL="36000" marR="36000">
                    <a:lnR w="12700" cmpd="sng">
                      <a:solidFill>
                        <a:srgbClr val="FFFFFF"/>
                      </a:solidFill>
                      <a:prstDash val="solid"/>
                    </a:lnR>
                    <a:noFill/>
                  </a:tcPr>
                </a:tc>
                <a:extLst>
                  <a:ext uri="{0D108BD9-81ED-4DB2-BD59-A6C34878D82A}">
                    <a16:rowId xmlns:a16="http://schemas.microsoft.com/office/drawing/2014/main" val="1748076384"/>
                  </a:ext>
                </a:extLst>
              </a:tr>
              <a:tr h="815294">
                <a:tc>
                  <a:txBody>
                    <a:bodyPr/>
                    <a:lstStyle/>
                    <a:p>
                      <a:pPr algn="l"/>
                      <a:r>
                        <a:rPr lang="en-GB" sz="700">
                          <a:latin typeface="Arial" panose="020B0604020202020204" pitchFamily="34" charset="0"/>
                          <a:cs typeface="Arial" panose="020B0604020202020204" pitchFamily="34" charset="0"/>
                        </a:rPr>
                        <a:t>BURNLEY GENERAL HOSPITAL (68)</a:t>
                      </a:r>
                      <a:endParaRPr lang="en-GB" sz="700" dirty="0">
                        <a:latin typeface="Arial" panose="020B0604020202020204" pitchFamily="34" charset="0"/>
                        <a:cs typeface="Arial" panose="020B0604020202020204" pitchFamily="34" charset="0"/>
                      </a:endParaRPr>
                    </a:p>
                  </a:txBody>
                  <a:tcPr marL="36000" marR="36000">
                    <a:lnR w="3175" cap="flat" cmpd="sng" algn="ctr">
                      <a:solidFill>
                        <a:schemeClr val="bg1">
                          <a:lumMod val="65000"/>
                        </a:schemeClr>
                      </a:solidFill>
                      <a:prstDash val="solid"/>
                      <a:round/>
                      <a:headEnd type="none" w="med" len="med"/>
                      <a:tailEnd type="none" w="med" len="med"/>
                    </a:lnR>
                    <a:noFill/>
                  </a:tcPr>
                </a:tc>
                <a:tc>
                  <a:txBody>
                    <a:bodyPr/>
                    <a:lstStyle/>
                    <a:p>
                      <a:pPr algn="l"/>
                      <a:r>
                        <a:rPr lang="en-GB" sz="700">
                          <a:latin typeface="Arial" panose="020B0604020202020204" pitchFamily="34" charset="0"/>
                          <a:cs typeface="Arial" panose="020B0604020202020204" pitchFamily="34" charset="0"/>
                        </a:rPr>
                        <a:t>ROYAL BLACKBURN HOSPITAL (323)</a:t>
                      </a:r>
                      <a:endParaRPr lang="en-GB" sz="700" dirty="0">
                        <a:latin typeface="Arial" panose="020B0604020202020204" pitchFamily="34" charset="0"/>
                        <a:cs typeface="Arial" panose="020B0604020202020204" pitchFamily="34" charset="0"/>
                      </a:endParaRPr>
                    </a:p>
                  </a:txBody>
                  <a:tcPr marL="36000" marR="36000">
                    <a:lnL w="3175" cap="flat" cmpd="sng" algn="ctr">
                      <a:solidFill>
                        <a:schemeClr val="bg1">
                          <a:lumMod val="65000"/>
                        </a:schemeClr>
                      </a:solidFill>
                      <a:prstDash val="solid"/>
                      <a:round/>
                      <a:headEnd type="none" w="med" len="med"/>
                      <a:tailEnd type="none" w="med" len="med"/>
                    </a:lnL>
                    <a:lnR w="3175" cap="flat" cmpd="sng" algn="ctr">
                      <a:solidFill>
                        <a:srgbClr val="A6A6A6"/>
                      </a:solidFill>
                      <a:prstDash val="solid"/>
                      <a:round/>
                      <a:headEnd type="none" w="med" len="med"/>
                      <a:tailEnd type="none" w="med" len="med"/>
                    </a:lnR>
                    <a:noFill/>
                  </a:tcPr>
                </a:tc>
                <a:extLst>
                  <a:ext uri="{0D108BD9-81ED-4DB2-BD59-A6C34878D82A}">
                    <a16:rowId xmlns:a16="http://schemas.microsoft.com/office/drawing/2014/main" val="1350859897"/>
                  </a:ext>
                </a:extLst>
              </a:tr>
            </a:tbl>
          </a:graphicData>
        </a:graphic>
      </p:graphicFrame>
    </p:spTree>
    <p:extLst>
      <p:ext uri="{BB962C8B-B14F-4D97-AF65-F5344CB8AC3E}">
        <p14:creationId xmlns:p14="http://schemas.microsoft.com/office/powerpoint/2010/main" val="39748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741600" y="1286501"/>
            <a:ext cx="5154159" cy="553998"/>
          </a:xfrm>
        </p:spPr>
        <p:txBody>
          <a:bodyPr/>
          <a:lstStyle/>
          <a:p>
            <a:r>
              <a:rPr lang="en-GB" b="1" dirty="0">
                <a:cs typeface="Arial" panose="020B0604020202020204" pitchFamily="34" charset="0"/>
              </a:rPr>
              <a:t>Trends over time</a:t>
            </a:r>
            <a:endParaRPr lang="en-GB" dirty="0">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741600" y="2200439"/>
            <a:ext cx="9666424" cy="4005648"/>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where comparable data is available, statistical </a:t>
            </a:r>
            <a:r>
              <a:rPr lang="en-GB" sz="2000" dirty="0">
                <a:solidFill>
                  <a:prstClr val="white"/>
                </a:solidFill>
                <a:latin typeface="Arial"/>
              </a:rPr>
              <a:t>significance testing using a two sample t-test </a:t>
            </a:r>
            <a:r>
              <a:rPr kumimoji="0" lang="en-GB" sz="2000" i="0" u="none" strike="noStrike" kern="1200" cap="none" spc="0" normalizeH="0" baseline="0" noProof="0" dirty="0">
                <a:ln>
                  <a:noFill/>
                </a:ln>
                <a:solidFill>
                  <a:prstClr val="white"/>
                </a:solidFill>
                <a:effectLst/>
                <a:uLnTx/>
                <a:uFillTx/>
                <a:latin typeface="Arial"/>
                <a:ea typeface="+mj-ea"/>
                <a:cs typeface="+mj-cs"/>
              </a:rPr>
              <a:t>has been carried out against the 2020 survey results for each relevant question. Where a change in results is shown as ‘significant’, this indicates that this change is not due to random chance, but is likely due to some particular factor at your trust. Significant increases are indicated with a up arrow and significant decreases are indicated with a </a:t>
            </a:r>
            <a:r>
              <a:rPr lang="en-GB" sz="2000" dirty="0">
                <a:solidFill>
                  <a:prstClr val="white"/>
                </a:solidFill>
                <a:latin typeface="Arial"/>
              </a:rPr>
              <a:t>down</a:t>
            </a:r>
            <a:r>
              <a:rPr kumimoji="0" lang="en-GB" sz="2000" i="0" u="none" strike="noStrike" kern="1200" cap="none" spc="0" normalizeH="0" baseline="0" noProof="0" dirty="0">
                <a:ln>
                  <a:noFill/>
                </a:ln>
                <a:solidFill>
                  <a:prstClr val="white"/>
                </a:solidFill>
                <a:effectLst/>
                <a:uLnTx/>
                <a:uFillTx/>
                <a:latin typeface="Arial"/>
                <a:ea typeface="+mj-ea"/>
                <a:cs typeface="+mj-cs"/>
              </a:rPr>
              <a:t> arrow.</a:t>
            </a:r>
          </a:p>
          <a:p>
            <a:pPr marL="180975" indent="-180975">
              <a:lnSpc>
                <a:spcPct val="110000"/>
              </a:lnSpc>
              <a:spcBef>
                <a:spcPts val="600"/>
              </a:spcBef>
              <a:buFont typeface="Arial" panose="020B0604020202020204" pitchFamily="34" charset="0"/>
              <a:buChar char="•"/>
            </a:pPr>
            <a:r>
              <a:rPr kumimoji="0" lang="en-GB" sz="2000" i="0" u="none" strike="noStrike" kern="1200" cap="none" spc="0" normalizeH="0" baseline="0" noProof="0" dirty="0">
                <a:ln>
                  <a:noFill/>
                </a:ln>
                <a:solidFill>
                  <a:prstClr val="white"/>
                </a:solidFill>
                <a:effectLst/>
                <a:uLnTx/>
                <a:uFillTx/>
                <a:latin typeface="Arial"/>
                <a:ea typeface="+mj-ea"/>
                <a:cs typeface="+mj-cs"/>
              </a:rPr>
              <a:t>the following questions were new or changed for 2021 and therefore are not included in this section: Q4, Q11, Q12, Q14, Q27, Q40</a:t>
            </a:r>
          </a:p>
          <a:p>
            <a:pPr marL="180975" indent="-180975">
              <a:lnSpc>
                <a:spcPct val="110000"/>
              </a:lnSpc>
              <a:spcBef>
                <a:spcPts val="600"/>
              </a:spcBef>
              <a:buFont typeface="Arial" panose="020B0604020202020204" pitchFamily="34" charset="0"/>
              <a:buChar char="•"/>
            </a:pPr>
            <a:endParaRPr kumimoji="0" lang="en-GB" sz="2000" i="0" u="none" strike="noStrike" kern="1200" cap="none" spc="0" normalizeH="0" baseline="0" noProof="0" dirty="0">
              <a:ln>
                <a:noFill/>
              </a:ln>
              <a:solidFill>
                <a:prstClr val="white"/>
              </a:solidFill>
              <a:effectLst/>
              <a:uLnTx/>
              <a:uFillTx/>
              <a:latin typeface="Arial"/>
              <a:ea typeface="+mj-ea"/>
              <a:cs typeface="+mj-cs"/>
            </a:endParaRPr>
          </a:p>
        </p:txBody>
      </p:sp>
      <p:sp>
        <p:nvSpPr>
          <p:cNvPr id="7" name="DOIDELETE" hidden="1">
            <a:extLst>
              <a:ext uri="{FF2B5EF4-FFF2-40B4-BE49-F238E27FC236}">
                <a16:creationId xmlns:a16="http://schemas.microsoft.com/office/drawing/2014/main" id="{B304072D-5B48-4F53-8446-B0D55729BFC8}"/>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07490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Admission to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63</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2" name="Ipsos Ribbon Rules" hidden="1">
            <a:extLst>
              <a:ext uri="{FF2B5EF4-FFF2-40B4-BE49-F238E27FC236}">
                <a16:creationId xmlns:a16="http://schemas.microsoft.com/office/drawing/2014/main" id="{B97C82F1-00A6-46DD-B638-D23EAB003FCF}"/>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34699775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D_c8ae11ec42910ff5" hidden="1">
            <a:extLst>
              <a:ext uri="{FF2B5EF4-FFF2-40B4-BE49-F238E27FC236}">
                <a16:creationId xmlns:a16="http://schemas.microsoft.com/office/drawing/2014/main" id="{D7497A30-0BB1-426D-93A9-37DF80E7D4E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8312321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2">
            <a:extLst>
              <a:ext uri="{FF2B5EF4-FFF2-40B4-BE49-F238E27FC236}">
                <a16:creationId xmlns:a16="http://schemas.microsoft.com/office/drawing/2014/main" id="{F1D733BC-3B08-404E-834F-81B81076AB7B}"/>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4" name="Table 20">
            <a:extLst>
              <a:ext uri="{FF2B5EF4-FFF2-40B4-BE49-F238E27FC236}">
                <a16:creationId xmlns:a16="http://schemas.microsoft.com/office/drawing/2014/main" id="{25362EAA-2521-4B1E-A3C6-9FFF5CFD46C0}"/>
              </a:ext>
            </a:extLst>
          </p:cNvPr>
          <p:cNvGraphicFramePr>
            <a:graphicFrameLocks noGrp="1"/>
          </p:cNvGraphicFramePr>
          <p:nvPr>
            <p:extLst>
              <p:ext uri="{D42A27DB-BD31-4B8C-83A1-F6EECF244321}">
                <p14:modId xmlns:p14="http://schemas.microsoft.com/office/powerpoint/2010/main" val="2096227336"/>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23" name="Table 22">
            <a:extLst>
              <a:ext uri="{FF2B5EF4-FFF2-40B4-BE49-F238E27FC236}">
                <a16:creationId xmlns:a16="http://schemas.microsoft.com/office/drawing/2014/main" id="{C34718F0-7C62-4D4D-AED3-77A4680A618E}"/>
              </a:ext>
            </a:extLst>
          </p:cNvPr>
          <p:cNvGraphicFramePr>
            <a:graphicFrameLocks noGrp="1"/>
          </p:cNvGraphicFramePr>
          <p:nvPr>
            <p:extLst>
              <p:ext uri="{D42A27DB-BD31-4B8C-83A1-F6EECF244321}">
                <p14:modId xmlns:p14="http://schemas.microsoft.com/office/powerpoint/2010/main" val="64557597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8ae11ec42910ff5_CalcTable" descr="A table showing changes since 2019, and whether those changes are statistically significant.">
            <a:extLst>
              <a:ext uri="{FF2B5EF4-FFF2-40B4-BE49-F238E27FC236}">
                <a16:creationId xmlns:a16="http://schemas.microsoft.com/office/drawing/2014/main" id="{261F69A9-5721-4411-BE0E-6156C77F11DF}"/>
              </a:ext>
            </a:extLst>
          </p:cNvPr>
          <p:cNvGraphicFramePr>
            <a:graphicFrameLocks noGrp="1"/>
          </p:cNvGraphicFramePr>
          <p:nvPr>
            <p:extLst>
              <p:ext uri="{D42A27DB-BD31-4B8C-83A1-F6EECF244321}">
                <p14:modId xmlns:p14="http://schemas.microsoft.com/office/powerpoint/2010/main" val="3655449776"/>
              </p:ext>
            </p:extLst>
          </p:nvPr>
        </p:nvGraphicFramePr>
        <p:xfrm>
          <a:off x="444474" y="2806843"/>
          <a:ext cx="11311204" cy="97536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did you feel about the length of time you were on the waiting list before your admission to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143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How long do you feel you had to wait to get to a bed on a ward after you arrived at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6.1▼</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3" name="DOIDELETE" hidden="1">
            <a:extLst>
              <a:ext uri="{FF2B5EF4-FFF2-40B4-BE49-F238E27FC236}">
                <a16:creationId xmlns:a16="http://schemas.microsoft.com/office/drawing/2014/main" id="{D190D6E1-3B77-4557-B9D6-97201CEC9F44}"/>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881633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The hospital and ward </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64</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 Q11, Q12, Q14.</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22" name="Table 12">
            <a:extLst>
              <a:ext uri="{FF2B5EF4-FFF2-40B4-BE49-F238E27FC236}">
                <a16:creationId xmlns:a16="http://schemas.microsoft.com/office/drawing/2014/main" id="{D75C85F6-249E-4819-B3EB-AA0E502C10C6}"/>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646BDFB7-F4FD-4DF9-8327-4E08F7826DCA}"/>
              </a:ext>
            </a:extLst>
          </p:cNvPr>
          <p:cNvGraphicFramePr>
            <a:graphicFrameLocks noGrp="1"/>
          </p:cNvGraphicFramePr>
          <p:nvPr>
            <p:extLst>
              <p:ext uri="{D42A27DB-BD31-4B8C-83A1-F6EECF244321}">
                <p14:modId xmlns:p14="http://schemas.microsoft.com/office/powerpoint/2010/main" val="156205767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083220566"/>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21366f08c726a7d0" hidden="1">
            <a:extLst>
              <a:ext uri="{FF2B5EF4-FFF2-40B4-BE49-F238E27FC236}">
                <a16:creationId xmlns:a16="http://schemas.microsoft.com/office/drawing/2014/main" id="{8197D661-E71C-49F8-ACDC-458D0B2593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85731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Ipsos Ribbon Rules" hidden="1">
            <a:extLst>
              <a:ext uri="{FF2B5EF4-FFF2-40B4-BE49-F238E27FC236}">
                <a16:creationId xmlns:a16="http://schemas.microsoft.com/office/drawing/2014/main" id="{BC73900E-C0AB-45D3-A414-1E3B4C1E696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083199592"/>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21366f08c726a7d0_CalcTable" descr="A table showing changes since 2019, and whether those changes are statistically significant.">
            <a:extLst>
              <a:ext uri="{FF2B5EF4-FFF2-40B4-BE49-F238E27FC236}">
                <a16:creationId xmlns:a16="http://schemas.microsoft.com/office/drawing/2014/main" id="{74C040DB-DF07-4776-93C7-2BB84F488DDD}"/>
              </a:ext>
            </a:extLst>
          </p:cNvPr>
          <p:cNvGraphicFramePr>
            <a:graphicFrameLocks noGrp="1"/>
          </p:cNvGraphicFramePr>
          <p:nvPr>
            <p:extLst>
              <p:ext uri="{D42A27DB-BD31-4B8C-83A1-F6EECF244321}">
                <p14:modId xmlns:p14="http://schemas.microsoft.com/office/powerpoint/2010/main" val="3858933416"/>
              </p:ext>
            </p:extLst>
          </p:nvPr>
        </p:nvGraphicFramePr>
        <p:xfrm>
          <a:off x="444475" y="2806843"/>
          <a:ext cx="11311202" cy="26822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other patients?</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6.0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noise from staff?</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Were you ever prevented from sleeping at night by hospital lighting?</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8.2</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the hospital staff explain the reasons for changing wards during the night in a way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How clean was the hospital room or ward that you were 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wash or keep yourself clean?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265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lang="en-GB" sz="1000" dirty="0">
                          <a:latin typeface="Arial" panose="020B0604020202020204" pitchFamily="34" charset="0"/>
                          <a:cs typeface="Arial" panose="020B0604020202020204" pitchFamily="34" charset="0"/>
                        </a:rPr>
                        <a:t>Q10.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fontAlgn="base" hangingPunct="0"/>
                      <a:r>
                        <a:rPr lang="en-GB" sz="1000" kern="1200" dirty="0">
                          <a:solidFill>
                            <a:schemeClr val="tx1"/>
                          </a:solidFill>
                          <a:latin typeface="Arial" panose="020B0604020202020204" pitchFamily="34" charset="0"/>
                          <a:ea typeface="+mn-ea"/>
                          <a:cs typeface="Arial" panose="020B0604020202020204" pitchFamily="34" charset="0"/>
                        </a:rPr>
                        <a:t>If you brought medication with you to hospital, were you able to take it when you needed to?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241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you get enough help from staff to eat your meals?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Q15.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During your time in hospital, did you get enough to drink?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sp>
        <p:nvSpPr>
          <p:cNvPr id="12" name="DOIDELETE" hidden="1">
            <a:extLst>
              <a:ext uri="{FF2B5EF4-FFF2-40B4-BE49-F238E27FC236}">
                <a16:creationId xmlns:a16="http://schemas.microsoft.com/office/drawing/2014/main" id="{C22A07DE-8469-48E6-B0DF-49C0D27E4A89}"/>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8767540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Doctors / Nurses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65</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3AD659CD-8B9C-4F24-B041-B142FFA0A343}"/>
              </a:ext>
            </a:extLst>
          </p:cNvPr>
          <p:cNvGraphicFramePr>
            <a:graphicFrameLocks noGrp="1"/>
          </p:cNvGraphicFramePr>
          <p:nvPr>
            <p:extLst>
              <p:ext uri="{D42A27DB-BD31-4B8C-83A1-F6EECF244321}">
                <p14:modId xmlns:p14="http://schemas.microsoft.com/office/powerpoint/2010/main" val="2753004884"/>
              </p:ext>
            </p:extLst>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7" name="Table 20">
            <a:extLst>
              <a:ext uri="{FF2B5EF4-FFF2-40B4-BE49-F238E27FC236}">
                <a16:creationId xmlns:a16="http://schemas.microsoft.com/office/drawing/2014/main" id="{C27495A3-10A1-4956-9D38-1C8DD2DA3F04}"/>
              </a:ext>
            </a:extLst>
          </p:cNvPr>
          <p:cNvGraphicFramePr>
            <a:graphicFrameLocks noGrp="1"/>
          </p:cNvGraphicFramePr>
          <p:nvPr>
            <p:extLst>
              <p:ext uri="{D42A27DB-BD31-4B8C-83A1-F6EECF244321}">
                <p14:modId xmlns:p14="http://schemas.microsoft.com/office/powerpoint/2010/main" val="61495450"/>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66064594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Doctors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c2da6563b5594f8d_CalcTable" descr="A table showing changes since 2019, and whether those changes are statistically significant.">
            <a:extLst>
              <a:ext uri="{FF2B5EF4-FFF2-40B4-BE49-F238E27FC236}">
                <a16:creationId xmlns:a16="http://schemas.microsoft.com/office/drawing/2014/main" id="{35F77325-A2F0-496D-8291-89AF43C4A1CB}"/>
              </a:ext>
            </a:extLst>
          </p:cNvPr>
          <p:cNvGraphicFramePr>
            <a:graphicFrameLocks noGrp="1"/>
          </p:cNvGraphicFramePr>
          <p:nvPr>
            <p:extLst>
              <p:ext uri="{D42A27DB-BD31-4B8C-83A1-F6EECF244321}">
                <p14:modId xmlns:p14="http://schemas.microsoft.com/office/powerpoint/2010/main" val="538823570"/>
              </p:ext>
            </p:extLst>
          </p:nvPr>
        </p:nvGraphicFramePr>
        <p:xfrm>
          <a:off x="444475" y="2806843"/>
          <a:ext cx="11311202" cy="731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doctors questions, did you get answers you could understand?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Q17.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doctors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Q18.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doctors spoke about your care in front of you, were you included in the conversation?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bl>
          </a:graphicData>
        </a:graphic>
      </p:graphicFrame>
      <p:graphicFrame>
        <p:nvGraphicFramePr>
          <p:cNvPr id="19" name="Table 18">
            <a:extLst>
              <a:ext uri="{FF2B5EF4-FFF2-40B4-BE49-F238E27FC236}">
                <a16:creationId xmlns:a16="http://schemas.microsoft.com/office/drawing/2014/main" id="{D3A54280-AE2F-464E-84AA-A807D9C33493}"/>
              </a:ext>
            </a:extLst>
          </p:cNvPr>
          <p:cNvGraphicFramePr>
            <a:graphicFrameLocks noGrp="1"/>
          </p:cNvGraphicFramePr>
          <p:nvPr>
            <p:extLst>
              <p:ext uri="{D42A27DB-BD31-4B8C-83A1-F6EECF244321}">
                <p14:modId xmlns:p14="http://schemas.microsoft.com/office/powerpoint/2010/main" val="3271595623"/>
              </p:ext>
            </p:extLst>
          </p:nvPr>
        </p:nvGraphicFramePr>
        <p:xfrm>
          <a:off x="444474" y="382995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Nurses</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1" name="D_c2da6563b5594f8d" hidden="1">
            <a:extLst>
              <a:ext uri="{FF2B5EF4-FFF2-40B4-BE49-F238E27FC236}">
                <a16:creationId xmlns:a16="http://schemas.microsoft.com/office/drawing/2014/main" id="{910ACA29-0EA9-4755-B3A5-AB3B8150BC0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8370831"/>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D_0ae307b5b2a8fd66" hidden="1">
            <a:extLst>
              <a:ext uri="{FF2B5EF4-FFF2-40B4-BE49-F238E27FC236}">
                <a16:creationId xmlns:a16="http://schemas.microsoft.com/office/drawing/2014/main" id="{CB41A3D2-0ADA-49D1-80D5-9D7659F1B01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078805241"/>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D_0ae307b5b2a8fd66_CalcTable" descr="A table showing changes since 2019, and whether those changes are statistically significant.">
            <a:extLst>
              <a:ext uri="{FF2B5EF4-FFF2-40B4-BE49-F238E27FC236}">
                <a16:creationId xmlns:a16="http://schemas.microsoft.com/office/drawing/2014/main" id="{5C14C60C-D587-4F90-8F64-CDD058276A29}"/>
              </a:ext>
            </a:extLst>
          </p:cNvPr>
          <p:cNvGraphicFramePr>
            <a:graphicFrameLocks noGrp="1"/>
          </p:cNvGraphicFramePr>
          <p:nvPr>
            <p:extLst>
              <p:ext uri="{D42A27DB-BD31-4B8C-83A1-F6EECF244321}">
                <p14:modId xmlns:p14="http://schemas.microsoft.com/office/powerpoint/2010/main" val="2666755563"/>
              </p:ext>
            </p:extLst>
          </p:nvPr>
        </p:nvGraphicFramePr>
        <p:xfrm>
          <a:off x="444475" y="4096147"/>
          <a:ext cx="11311202" cy="146304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Q19.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When you asked nurses questions, did you get answers you could understand?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you have confidence and trust in the nurses treating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Q21.</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When nurses spoke about your care in front of you, were you included in the conversation?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In your opinion, were there enough nurses on duty to care for you in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5" name="Ipsos Ribbon Rules" hidden="1">
            <a:extLst>
              <a:ext uri="{FF2B5EF4-FFF2-40B4-BE49-F238E27FC236}">
                <a16:creationId xmlns:a16="http://schemas.microsoft.com/office/drawing/2014/main" id="{1814D0CC-2F35-4D85-8210-F85EE660763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1386360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5"/>
          </a:graphicData>
        </a:graphic>
      </p:graphicFrame>
      <p:sp>
        <p:nvSpPr>
          <p:cNvPr id="14" name="DOIDELETE" hidden="1">
            <a:extLst>
              <a:ext uri="{FF2B5EF4-FFF2-40B4-BE49-F238E27FC236}">
                <a16:creationId xmlns:a16="http://schemas.microsoft.com/office/drawing/2014/main" id="{9FCF67F6-15FE-4EF8-87FC-8C5447B52BA3}"/>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4898286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Your care and treatment</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66</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Q27.</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6" name="Table 12">
            <a:extLst>
              <a:ext uri="{FF2B5EF4-FFF2-40B4-BE49-F238E27FC236}">
                <a16:creationId xmlns:a16="http://schemas.microsoft.com/office/drawing/2014/main" id="{C36FF693-087B-4CAC-9A3F-FFFD98E3D35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4751D2A5-D5C5-4F5E-BC98-51ECAA1DC345}"/>
              </a:ext>
            </a:extLst>
          </p:cNvPr>
          <p:cNvGraphicFramePr>
            <a:graphicFrameLocks noGrp="1"/>
          </p:cNvGraphicFramePr>
          <p:nvPr>
            <p:extLst>
              <p:ext uri="{D42A27DB-BD31-4B8C-83A1-F6EECF244321}">
                <p14:modId xmlns:p14="http://schemas.microsoft.com/office/powerpoint/2010/main" val="1991578028"/>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9" name="D_1e3ea0c9ebab05ed_CalcTable" descr="A table showing changes since 2019, and whether those changes are statistically significant.">
            <a:extLst>
              <a:ext uri="{FF2B5EF4-FFF2-40B4-BE49-F238E27FC236}">
                <a16:creationId xmlns:a16="http://schemas.microsoft.com/office/drawing/2014/main" id="{095660A1-E82F-44E4-BA02-C05DFD176B4E}"/>
              </a:ext>
            </a:extLst>
          </p:cNvPr>
          <p:cNvGraphicFramePr>
            <a:graphicFrameLocks noGrp="1"/>
          </p:cNvGraphicFramePr>
          <p:nvPr>
            <p:extLst>
              <p:ext uri="{D42A27DB-BD31-4B8C-83A1-F6EECF244321}">
                <p14:modId xmlns:p14="http://schemas.microsoft.com/office/powerpoint/2010/main" val="2032966754"/>
              </p:ext>
            </p:extLst>
          </p:nvPr>
        </p:nvGraphicFramePr>
        <p:xfrm>
          <a:off x="444475" y="2806843"/>
          <a:ext cx="11311202" cy="2255520"/>
        </p:xfrm>
        <a:graphic>
          <a:graphicData uri="http://schemas.openxmlformats.org/drawingml/2006/table">
            <a:tbl>
              <a:tblPr firstRow="1" bandRow="1">
                <a:tableStyleId>{2D5ABB26-0587-4C30-8999-92F81FD0307C}</a:tableStyleId>
              </a:tblPr>
              <a:tblGrid>
                <a:gridCol w="542784">
                  <a:extLst>
                    <a:ext uri="{9D8B030D-6E8A-4147-A177-3AD203B41FA5}">
                      <a16:colId xmlns:a16="http://schemas.microsoft.com/office/drawing/2014/main" val="2230222494"/>
                    </a:ext>
                  </a:extLst>
                </a:gridCol>
                <a:gridCol w="7606625">
                  <a:extLst>
                    <a:ext uri="{9D8B030D-6E8A-4147-A177-3AD203B41FA5}">
                      <a16:colId xmlns:a16="http://schemas.microsoft.com/office/drawing/2014/main" val="36032782"/>
                    </a:ext>
                  </a:extLst>
                </a:gridCol>
                <a:gridCol w="1053931">
                  <a:extLst>
                    <a:ext uri="{9D8B030D-6E8A-4147-A177-3AD203B41FA5}">
                      <a16:colId xmlns:a16="http://schemas.microsoft.com/office/drawing/2014/main" val="685697838"/>
                    </a:ext>
                  </a:extLst>
                </a:gridCol>
                <a:gridCol w="1053931">
                  <a:extLst>
                    <a:ext uri="{9D8B030D-6E8A-4147-A177-3AD203B41FA5}">
                      <a16:colId xmlns:a16="http://schemas.microsoft.com/office/drawing/2014/main" val="2193533411"/>
                    </a:ext>
                  </a:extLst>
                </a:gridCol>
                <a:gridCol w="105393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Q23.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Thinking about your care and treatment, were you told something by a member of staff that was different to what you had been told by another member of staff?</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367</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Q24.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looking after you involve you in decisions about your care and treatment?</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Q25.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How much information about your condition or treatment was given to you?</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lang="en-GB" sz="1000" dirty="0">
                          <a:latin typeface="Arial" panose="020B0604020202020204" pitchFamily="34" charset="0"/>
                          <a:cs typeface="Arial" panose="020B0604020202020204" pitchFamily="34" charset="0"/>
                        </a:rPr>
                        <a:t>Q26.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Did you feel able to talk to members of hospital staff about your worries and fears?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lang="en-GB" sz="1000" dirty="0">
                          <a:latin typeface="Arial" panose="020B0604020202020204" pitchFamily="34" charset="0"/>
                          <a:cs typeface="Arial" panose="020B0604020202020204" pitchFamily="34" charset="0"/>
                        </a:rPr>
                        <a:t>Q28.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privacy when being examined or treated?</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9.5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lang="en-GB" sz="1000" dirty="0">
                          <a:latin typeface="Arial" panose="020B0604020202020204" pitchFamily="34" charset="0"/>
                          <a:cs typeface="Arial" panose="020B0604020202020204" pitchFamily="34" charset="0"/>
                        </a:rPr>
                        <a:t>Q29.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Do you think the hospital staff did everything they could to help control your pain?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326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8.8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Q30.</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able to get a member of staff to help you when you needed attention?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358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0" name="D_1e3ea0c9ebab05ed" hidden="1">
            <a:extLst>
              <a:ext uri="{FF2B5EF4-FFF2-40B4-BE49-F238E27FC236}">
                <a16:creationId xmlns:a16="http://schemas.microsoft.com/office/drawing/2014/main" id="{55158A6D-A34E-4FFA-A705-95110B968551}"/>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97479192"/>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ECAB189E-BA9F-4995-B6CF-5E0DDB5C05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58286089"/>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A3C4A3CB-218F-473F-9B4A-6925EB88312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5106449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Operations and procedures</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67</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184666"/>
          </a:xfrm>
          <a:prstGeom prst="rect">
            <a:avLst/>
          </a:prstGeom>
          <a:noFill/>
        </p:spPr>
        <p:txBody>
          <a:bodyPr wrap="square" lIns="0" tIns="0" rIns="0" bIns="0" rtlCol="0">
            <a:spAutoFit/>
          </a:bodyPr>
          <a:lstStyle/>
          <a:p>
            <a:pPr>
              <a:lnSpc>
                <a:spcPct val="100000"/>
              </a:lnSpc>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p:txBody>
      </p:sp>
      <p:graphicFrame>
        <p:nvGraphicFramePr>
          <p:cNvPr id="16" name="Table 12">
            <a:extLst>
              <a:ext uri="{FF2B5EF4-FFF2-40B4-BE49-F238E27FC236}">
                <a16:creationId xmlns:a16="http://schemas.microsoft.com/office/drawing/2014/main" id="{EAD289E8-37D2-4A7D-8848-176ADD1CB912}"/>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30C7FBCF-D476-47E5-A2A8-AD31BAD9B0B0}"/>
              </a:ext>
            </a:extLst>
          </p:cNvPr>
          <p:cNvGraphicFramePr>
            <a:graphicFrameLocks noGrp="1"/>
          </p:cNvGraphicFramePr>
          <p:nvPr>
            <p:extLst>
              <p:ext uri="{D42A27DB-BD31-4B8C-83A1-F6EECF244321}">
                <p14:modId xmlns:p14="http://schemas.microsoft.com/office/powerpoint/2010/main" val="1508976334"/>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Admission to hospital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0" name="D_6400d4df6671b97a_CalcTable" descr="A table showing changes since 2019, and whether those changes are statistically significant.">
            <a:extLst>
              <a:ext uri="{FF2B5EF4-FFF2-40B4-BE49-F238E27FC236}">
                <a16:creationId xmlns:a16="http://schemas.microsoft.com/office/drawing/2014/main" id="{9A28532C-F94C-46E3-8A41-607A39EA1D04}"/>
              </a:ext>
            </a:extLst>
          </p:cNvPr>
          <p:cNvGraphicFramePr>
            <a:graphicFrameLocks noGrp="1"/>
          </p:cNvGraphicFramePr>
          <p:nvPr>
            <p:extLst>
              <p:ext uri="{D42A27DB-BD31-4B8C-83A1-F6EECF244321}">
                <p14:modId xmlns:p14="http://schemas.microsoft.com/office/powerpoint/2010/main" val="1563041602"/>
              </p:ext>
            </p:extLst>
          </p:nvPr>
        </p:nvGraphicFramePr>
        <p:xfrm>
          <a:off x="444474" y="2806843"/>
          <a:ext cx="11311208" cy="1219200"/>
        </p:xfrm>
        <a:graphic>
          <a:graphicData uri="http://schemas.openxmlformats.org/drawingml/2006/table">
            <a:tbl>
              <a:tblPr firstRow="1" bandRow="1">
                <a:tableStyleId>{2D5ABB26-0587-4C30-8999-92F81FD0307C}</a:tableStyleId>
              </a:tblPr>
              <a:tblGrid>
                <a:gridCol w="542589">
                  <a:extLst>
                    <a:ext uri="{9D8B030D-6E8A-4147-A177-3AD203B41FA5}">
                      <a16:colId xmlns:a16="http://schemas.microsoft.com/office/drawing/2014/main" val="2230222494"/>
                    </a:ext>
                  </a:extLst>
                </a:gridCol>
                <a:gridCol w="7595773">
                  <a:extLst>
                    <a:ext uri="{9D8B030D-6E8A-4147-A177-3AD203B41FA5}">
                      <a16:colId xmlns:a16="http://schemas.microsoft.com/office/drawing/2014/main" val="36032782"/>
                    </a:ext>
                  </a:extLst>
                </a:gridCol>
                <a:gridCol w="1068444">
                  <a:extLst>
                    <a:ext uri="{9D8B030D-6E8A-4147-A177-3AD203B41FA5}">
                      <a16:colId xmlns:a16="http://schemas.microsoft.com/office/drawing/2014/main" val="685697838"/>
                    </a:ext>
                  </a:extLst>
                </a:gridCol>
                <a:gridCol w="1052201">
                  <a:extLst>
                    <a:ext uri="{9D8B030D-6E8A-4147-A177-3AD203B41FA5}">
                      <a16:colId xmlns:a16="http://schemas.microsoft.com/office/drawing/2014/main" val="2193533411"/>
                    </a:ext>
                  </a:extLst>
                </a:gridCol>
                <a:gridCol w="105220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Q32.</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answer your questions about the operations or procedures?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lang="en-GB" sz="1000" dirty="0">
                          <a:latin typeface="Arial" panose="020B0604020202020204" pitchFamily="34" charset="0"/>
                          <a:cs typeface="Arial" panose="020B0604020202020204" pitchFamily="34" charset="0"/>
                        </a:rPr>
                        <a:t>Q33.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Beforehand, how well did hospital staff explain how you might feel after you had the operations or procedures?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7.6</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lang="en-GB" sz="1000" dirty="0">
                          <a:latin typeface="Arial" panose="020B0604020202020204" pitchFamily="34" charset="0"/>
                          <a:cs typeface="Arial" panose="020B0604020202020204" pitchFamily="34" charset="0"/>
                        </a:rPr>
                        <a:t>Q34.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After the operations or procedures, how well did hospital staff explain how the operation or procedure had gone?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233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7.5</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1" name="D_6400d4df6671b97a" hidden="1">
            <a:extLst>
              <a:ext uri="{FF2B5EF4-FFF2-40B4-BE49-F238E27FC236}">
                <a16:creationId xmlns:a16="http://schemas.microsoft.com/office/drawing/2014/main" id="{74FC7D8A-E4FD-4860-957D-FE124BC3018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19825294"/>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Ipsos Ribbon Rules" hidden="1">
            <a:extLst>
              <a:ext uri="{FF2B5EF4-FFF2-40B4-BE49-F238E27FC236}">
                <a16:creationId xmlns:a16="http://schemas.microsoft.com/office/drawing/2014/main" id="{B32C2874-5631-4F08-82CD-BFCE1C80DF05}"/>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341743832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0058480B-7323-469B-B911-A4DE6048E36C}"/>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867294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Leaving hospital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68</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707886"/>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 The following questions were new or changed for 2021 and therefore are not included in this section: Q40.</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9" name="Table 12">
            <a:extLst>
              <a:ext uri="{FF2B5EF4-FFF2-40B4-BE49-F238E27FC236}">
                <a16:creationId xmlns:a16="http://schemas.microsoft.com/office/drawing/2014/main" id="{003C91EB-78A2-47DB-9D6A-66DCE25CFAE3}"/>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13" name="Table 20">
            <a:extLst>
              <a:ext uri="{FF2B5EF4-FFF2-40B4-BE49-F238E27FC236}">
                <a16:creationId xmlns:a16="http://schemas.microsoft.com/office/drawing/2014/main" id="{8766F3FE-BAF3-4370-B92A-ABFF3FAEDA5F}"/>
              </a:ext>
            </a:extLst>
          </p:cNvPr>
          <p:cNvGraphicFramePr>
            <a:graphicFrameLocks noGrp="1"/>
          </p:cNvGraphicFramePr>
          <p:nvPr>
            <p:extLst>
              <p:ext uri="{D42A27DB-BD31-4B8C-83A1-F6EECF244321}">
                <p14:modId xmlns:p14="http://schemas.microsoft.com/office/powerpoint/2010/main" val="3801841473"/>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2620962703"/>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The hospital and ward </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16" name="D_1b8eb168ca594ead_CalcTable" descr="A table showing changes since 2019, and whether those changes are statistically significant.">
            <a:extLst>
              <a:ext uri="{FF2B5EF4-FFF2-40B4-BE49-F238E27FC236}">
                <a16:creationId xmlns:a16="http://schemas.microsoft.com/office/drawing/2014/main" id="{FDD32611-846B-420E-9027-A1EEF10981C8}"/>
              </a:ext>
            </a:extLst>
          </p:cNvPr>
          <p:cNvGraphicFramePr>
            <a:graphicFrameLocks noGrp="1"/>
          </p:cNvGraphicFramePr>
          <p:nvPr>
            <p:extLst>
              <p:ext uri="{D42A27DB-BD31-4B8C-83A1-F6EECF244321}">
                <p14:modId xmlns:p14="http://schemas.microsoft.com/office/powerpoint/2010/main" val="79321405"/>
              </p:ext>
            </p:extLst>
          </p:nvPr>
        </p:nvGraphicFramePr>
        <p:xfrm>
          <a:off x="444474" y="2806843"/>
          <a:ext cx="11311204" cy="2987040"/>
        </p:xfrm>
        <a:graphic>
          <a:graphicData uri="http://schemas.openxmlformats.org/drawingml/2006/table">
            <a:tbl>
              <a:tblPr firstRow="1" bandRow="1">
                <a:tableStyleId>{2D5ABB26-0587-4C30-8999-92F81FD0307C}</a:tableStyleId>
              </a:tblPr>
              <a:tblGrid>
                <a:gridCol w="542978">
                  <a:extLst>
                    <a:ext uri="{9D8B030D-6E8A-4147-A177-3AD203B41FA5}">
                      <a16:colId xmlns:a16="http://schemas.microsoft.com/office/drawing/2014/main" val="2230222494"/>
                    </a:ext>
                  </a:extLst>
                </a:gridCol>
                <a:gridCol w="7601231">
                  <a:extLst>
                    <a:ext uri="{9D8B030D-6E8A-4147-A177-3AD203B41FA5}">
                      <a16:colId xmlns:a16="http://schemas.microsoft.com/office/drawing/2014/main" val="36032782"/>
                    </a:ext>
                  </a:extLst>
                </a:gridCol>
                <a:gridCol w="1055665">
                  <a:extLst>
                    <a:ext uri="{9D8B030D-6E8A-4147-A177-3AD203B41FA5}">
                      <a16:colId xmlns:a16="http://schemas.microsoft.com/office/drawing/2014/main" val="685697838"/>
                    </a:ext>
                  </a:extLst>
                </a:gridCol>
                <a:gridCol w="1055665">
                  <a:extLst>
                    <a:ext uri="{9D8B030D-6E8A-4147-A177-3AD203B41FA5}">
                      <a16:colId xmlns:a16="http://schemas.microsoft.com/office/drawing/2014/main" val="2193533411"/>
                    </a:ext>
                  </a:extLst>
                </a:gridCol>
                <a:gridCol w="1055665">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Q35.</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staff involve you in decisions about you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386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7.1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To what extent did hospital staff take your family or home situation into account when planning for you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302</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latin typeface="Arial" panose="020B0604020202020204" pitchFamily="34" charset="0"/>
                          <a:cs typeface="Arial" panose="020B0604020202020204" pitchFamily="34" charset="0"/>
                        </a:rPr>
                        <a:t>7.0</a:t>
                      </a:r>
                      <a:endParaRPr lang="en-GB" sz="1000" dirty="0">
                        <a:solidFill>
                          <a:srgbClr val="FF000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424099694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Did hospital staff discuss with you whether you would need any additional equipment in your home, or any changes to your home, after leaving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154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8.1</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796436050"/>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Q38.</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Were you given enough notice about when you were going to leave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401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7.4</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367965895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Q39.</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were you given any information about what you should or should not do after leaving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379</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7.8</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3395611693"/>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Q41.</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Thinking about any medicine you were to take at home, were you given any of the following?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298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4.4</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4.7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612621877"/>
                  </a:ext>
                </a:extLst>
              </a:tr>
              <a:tr h="229309">
                <a:tc>
                  <a:txBody>
                    <a:bodyPr/>
                    <a:lstStyle/>
                    <a:p>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Q42.</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rPr>
                        <a:t>Before you left hospital, did you know what would happen next with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361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25924579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Q43.</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tell you who to contact if you were worried about your condition or treatment after you left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370</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7.6</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7.7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136136842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Q44.</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Did hospital staff discuss with you whether you may need any further health or social care services after leaving hospital? </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206</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solidFill>
                            <a:schemeClr val="tx1"/>
                          </a:solidFill>
                          <a:latin typeface="Arial" panose="020B0604020202020204" pitchFamily="34" charset="0"/>
                          <a:cs typeface="Arial" panose="020B0604020202020204" pitchFamily="34" charset="0"/>
                        </a:rPr>
                        <a:t>8.0</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8.5</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390172836"/>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Q46.</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r>
                        <a:rPr lang="en-GB" sz="1000" kern="1200" dirty="0">
                          <a:solidFill>
                            <a:schemeClr val="tx1"/>
                          </a:solidFill>
                          <a:latin typeface="Arial" panose="020B0604020202020204" pitchFamily="34" charset="0"/>
                          <a:ea typeface="+mn-ea"/>
                          <a:cs typeface="Arial" panose="020B0604020202020204" pitchFamily="34" charset="0"/>
                        </a:rPr>
                        <a:t>After leaving hospital, did you get enough support from health or social care services to help you recover or manage your condition?</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211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tc>
                  <a:txBody>
                    <a:bodyPr/>
                    <a:lstStyle/>
                    <a:p>
                      <a:pPr algn="ctr"/>
                      <a:r>
                        <a:rPr lang="en-GB" sz="1000">
                          <a:solidFill>
                            <a:schemeClr val="tx1"/>
                          </a:solidFill>
                          <a:latin typeface="Arial" panose="020B0604020202020204" pitchFamily="34" charset="0"/>
                          <a:cs typeface="Arial" panose="020B0604020202020204" pitchFamily="34" charset="0"/>
                        </a:rPr>
                        <a:t>6.3</a:t>
                      </a:r>
                      <a:endParaRPr lang="en-GB" sz="1000" dirty="0">
                        <a:solidFill>
                          <a:schemeClr val="tx1"/>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6.6</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FD5EA"/>
                    </a:solidFill>
                  </a:tcPr>
                </a:tc>
                <a:extLst>
                  <a:ext uri="{0D108BD9-81ED-4DB2-BD59-A6C34878D82A}">
                    <a16:rowId xmlns:a16="http://schemas.microsoft.com/office/drawing/2014/main" val="2453900319"/>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18" name="D_1b8eb168ca594ead" hidden="1">
            <a:extLst>
              <a:ext uri="{FF2B5EF4-FFF2-40B4-BE49-F238E27FC236}">
                <a16:creationId xmlns:a16="http://schemas.microsoft.com/office/drawing/2014/main" id="{A26CE6F4-AD16-4ADC-8B0E-3FF47831C6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553381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Ipsos Ribbon Rules" hidden="1">
            <a:extLst>
              <a:ext uri="{FF2B5EF4-FFF2-40B4-BE49-F238E27FC236}">
                <a16:creationId xmlns:a16="http://schemas.microsoft.com/office/drawing/2014/main" id="{1D371BB8-56BC-4756-98BC-3EBA9C6553B4}"/>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664230765"/>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DOIDELETE" hidden="1">
            <a:extLst>
              <a:ext uri="{FF2B5EF4-FFF2-40B4-BE49-F238E27FC236}">
                <a16:creationId xmlns:a16="http://schemas.microsoft.com/office/drawing/2014/main" id="{134AFC8A-AB37-4CD7-BE26-74A23688F092}"/>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15936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FF70593-3124-4306-B4A1-5EDCAA4553B1}"/>
              </a:ext>
            </a:extLst>
          </p:cNvPr>
          <p:cNvSpPr txBox="1">
            <a:spLocks noGrp="1"/>
          </p:cNvSpPr>
          <p:nvPr>
            <p:ph type="title"/>
          </p:nvPr>
        </p:nvSpPr>
        <p:spPr>
          <a:xfrm>
            <a:off x="380214" y="494396"/>
            <a:ext cx="11560774" cy="65485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Trends over time – Feedback on care / Respect and dignity / Overall</a:t>
            </a:r>
          </a:p>
        </p:txBody>
      </p:sp>
      <p:sp>
        <p:nvSpPr>
          <p:cNvPr id="5" name="Slide Number Placeholder 4">
            <a:extLst>
              <a:ext uri="{FF2B5EF4-FFF2-40B4-BE49-F238E27FC236}">
                <a16:creationId xmlns:a16="http://schemas.microsoft.com/office/drawing/2014/main" id="{1DF014E8-5C5C-41D3-9E02-0EE57469490A}"/>
              </a:ext>
              <a:ext uri="{C183D7F6-B498-43B3-948B-1728B52AA6E4}">
                <adec:decorative xmlns:adec="http://schemas.microsoft.com/office/drawing/2017/decorative" val="1"/>
              </a:ext>
            </a:extLst>
          </p:cNvPr>
          <p:cNvSpPr>
            <a:spLocks noGrp="1"/>
          </p:cNvSpPr>
          <p:nvPr>
            <p:ph type="sldNum" sz="quarter" idx="4"/>
          </p:nvPr>
        </p:nvSpPr>
        <p:spPr/>
        <p:txBody>
          <a:bodyPr/>
          <a:lstStyle/>
          <a:p>
            <a:fld id="{D61AABEC-672F-4B68-B914-690DA978312C}" type="slidenum">
              <a:rPr lang="en-GB" smtClean="0"/>
              <a:pPr/>
              <a:t>69</a:t>
            </a:fld>
            <a:r>
              <a:rPr lang="en-GB" dirty="0"/>
              <a:t> </a:t>
            </a:r>
          </a:p>
        </p:txBody>
      </p:sp>
      <p:sp>
        <p:nvSpPr>
          <p:cNvPr id="7" name="TextBox 6">
            <a:extLst>
              <a:ext uri="{FF2B5EF4-FFF2-40B4-BE49-F238E27FC236}">
                <a16:creationId xmlns:a16="http://schemas.microsoft.com/office/drawing/2014/main" id="{DE9E2F07-9C22-4FD0-9F19-B10D21C59AF5}"/>
              </a:ext>
            </a:extLst>
          </p:cNvPr>
          <p:cNvSpPr txBox="1"/>
          <p:nvPr/>
        </p:nvSpPr>
        <p:spPr>
          <a:xfrm>
            <a:off x="419970" y="1359803"/>
            <a:ext cx="11167478" cy="523220"/>
          </a:xfrm>
          <a:prstGeom prst="rect">
            <a:avLst/>
          </a:prstGeom>
          <a:noFill/>
        </p:spPr>
        <p:txBody>
          <a:bodyPr wrap="square" lIns="0" tIns="0" rIns="0" bIns="0" rtlCol="0">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following table displays changes since 2020, and whether those changes are statistically significant.</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graphicFrame>
        <p:nvGraphicFramePr>
          <p:cNvPr id="17" name="Table 12">
            <a:extLst>
              <a:ext uri="{FF2B5EF4-FFF2-40B4-BE49-F238E27FC236}">
                <a16:creationId xmlns:a16="http://schemas.microsoft.com/office/drawing/2014/main" id="{75837A70-DD7F-40F7-927D-20090AF16CBE}"/>
              </a:ext>
            </a:extLst>
          </p:cNvPr>
          <p:cNvGraphicFramePr>
            <a:graphicFrameLocks noGrp="1"/>
          </p:cNvGraphicFramePr>
          <p:nvPr/>
        </p:nvGraphicFramePr>
        <p:xfrm>
          <a:off x="440400" y="2042977"/>
          <a:ext cx="6132679" cy="416594"/>
        </p:xfrm>
        <a:graphic>
          <a:graphicData uri="http://schemas.openxmlformats.org/drawingml/2006/table">
            <a:tbl>
              <a:tblPr firstRow="1" bandRow="1">
                <a:tableStyleId>{5C22544A-7EE6-4342-B048-85BDC9FD1C3A}</a:tableStyleId>
              </a:tblPr>
              <a:tblGrid>
                <a:gridCol w="876097">
                  <a:extLst>
                    <a:ext uri="{9D8B030D-6E8A-4147-A177-3AD203B41FA5}">
                      <a16:colId xmlns:a16="http://schemas.microsoft.com/office/drawing/2014/main" val="3676731358"/>
                    </a:ext>
                  </a:extLst>
                </a:gridCol>
                <a:gridCol w="876097">
                  <a:extLst>
                    <a:ext uri="{9D8B030D-6E8A-4147-A177-3AD203B41FA5}">
                      <a16:colId xmlns:a16="http://schemas.microsoft.com/office/drawing/2014/main" val="249261920"/>
                    </a:ext>
                  </a:extLst>
                </a:gridCol>
                <a:gridCol w="876097">
                  <a:extLst>
                    <a:ext uri="{9D8B030D-6E8A-4147-A177-3AD203B41FA5}">
                      <a16:colId xmlns:a16="http://schemas.microsoft.com/office/drawing/2014/main" val="1681950989"/>
                    </a:ext>
                  </a:extLst>
                </a:gridCol>
                <a:gridCol w="876097">
                  <a:extLst>
                    <a:ext uri="{9D8B030D-6E8A-4147-A177-3AD203B41FA5}">
                      <a16:colId xmlns:a16="http://schemas.microsoft.com/office/drawing/2014/main" val="2416654108"/>
                    </a:ext>
                  </a:extLst>
                </a:gridCol>
                <a:gridCol w="876097">
                  <a:extLst>
                    <a:ext uri="{9D8B030D-6E8A-4147-A177-3AD203B41FA5}">
                      <a16:colId xmlns:a16="http://schemas.microsoft.com/office/drawing/2014/main" val="142874821"/>
                    </a:ext>
                  </a:extLst>
                </a:gridCol>
                <a:gridCol w="876097">
                  <a:extLst>
                    <a:ext uri="{9D8B030D-6E8A-4147-A177-3AD203B41FA5}">
                      <a16:colId xmlns:a16="http://schemas.microsoft.com/office/drawing/2014/main" val="1961896793"/>
                    </a:ext>
                  </a:extLst>
                </a:gridCol>
                <a:gridCol w="876097">
                  <a:extLst>
                    <a:ext uri="{9D8B030D-6E8A-4147-A177-3AD203B41FA5}">
                      <a16:colId xmlns:a16="http://schemas.microsoft.com/office/drawing/2014/main" val="1318827891"/>
                    </a:ext>
                  </a:extLst>
                </a:gridCol>
              </a:tblGrid>
              <a:tr h="172754">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E87722"/>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1BE48"/>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FFD966"/>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D9D9D9"/>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A9D18E"/>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5FBD83"/>
                    </a:solidFill>
                  </a:tcPr>
                </a:tc>
                <a:tc>
                  <a:txBody>
                    <a:bodyPr/>
                    <a:lstStyle/>
                    <a:p>
                      <a:endParaRPr lang="en-GB" sz="800" dirty="0">
                        <a:solidFill>
                          <a:schemeClr val="tx1"/>
                        </a:solidFill>
                        <a:latin typeface="Arial" panose="020B0604020202020204" pitchFamily="34" charset="0"/>
                        <a:cs typeface="Arial" panose="020B0604020202020204" pitchFamily="34" charset="0"/>
                      </a:endParaRPr>
                    </a:p>
                  </a:txBody>
                  <a:tcPr marL="0" marR="0" marT="0" marB="0">
                    <a:lnB w="38100" cmpd="sng">
                      <a:noFill/>
                    </a:lnB>
                    <a:solidFill>
                      <a:srgbClr val="419999"/>
                    </a:solidFill>
                  </a:tcPr>
                </a:tc>
                <a:extLst>
                  <a:ext uri="{0D108BD9-81ED-4DB2-BD59-A6C34878D82A}">
                    <a16:rowId xmlns:a16="http://schemas.microsoft.com/office/drawing/2014/main" val="1954753153"/>
                  </a:ext>
                </a:extLst>
              </a:tr>
              <a:tr h="198721">
                <a:tc>
                  <a:txBody>
                    <a:bodyPr/>
                    <a:lstStyle/>
                    <a:p>
                      <a:pPr algn="ctr"/>
                      <a:r>
                        <a:rPr lang="en-GB" sz="800" dirty="0">
                          <a:solidFill>
                            <a:schemeClr val="tx1"/>
                          </a:solidFill>
                          <a:latin typeface="Arial" panose="020B0604020202020204" pitchFamily="34" charset="0"/>
                          <a:cs typeface="Arial" panose="020B0604020202020204" pitchFamily="34" charset="0"/>
                        </a:rPr>
                        <a:t>Much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worse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About the same</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Somewhat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GB" sz="800" dirty="0">
                          <a:solidFill>
                            <a:schemeClr val="tx1"/>
                          </a:solidFill>
                          <a:latin typeface="Arial" panose="020B0604020202020204" pitchFamily="34" charset="0"/>
                          <a:cs typeface="Arial" panose="020B0604020202020204" pitchFamily="34" charset="0"/>
                        </a:rPr>
                        <a:t>Much better than expected</a:t>
                      </a:r>
                    </a:p>
                  </a:txBody>
                  <a:tcPr marL="36000" marR="3600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90111885"/>
                  </a:ext>
                </a:extLst>
              </a:tr>
            </a:tbl>
          </a:graphicData>
        </a:graphic>
      </p:graphicFrame>
      <p:graphicFrame>
        <p:nvGraphicFramePr>
          <p:cNvPr id="22" name="Table 20">
            <a:extLst>
              <a:ext uri="{FF2B5EF4-FFF2-40B4-BE49-F238E27FC236}">
                <a16:creationId xmlns:a16="http://schemas.microsoft.com/office/drawing/2014/main" id="{C2E18560-DDD7-4864-9724-FB7C960456DE}"/>
              </a:ext>
            </a:extLst>
          </p:cNvPr>
          <p:cNvGraphicFramePr>
            <a:graphicFrameLocks noGrp="1"/>
          </p:cNvGraphicFramePr>
          <p:nvPr>
            <p:extLst>
              <p:ext uri="{D42A27DB-BD31-4B8C-83A1-F6EECF244321}">
                <p14:modId xmlns:p14="http://schemas.microsoft.com/office/powerpoint/2010/main" val="3481892715"/>
              </p:ext>
            </p:extLst>
          </p:nvPr>
        </p:nvGraphicFramePr>
        <p:xfrm>
          <a:off x="415897" y="1995178"/>
          <a:ext cx="11311200" cy="547200"/>
        </p:xfrm>
        <a:graphic>
          <a:graphicData uri="http://schemas.openxmlformats.org/drawingml/2006/table">
            <a:tbl>
              <a:tblPr firstRow="1" bandRow="1">
                <a:tableStyleId>{5C22544A-7EE6-4342-B048-85BDC9FD1C3A}</a:tableStyleId>
              </a:tblPr>
              <a:tblGrid>
                <a:gridCol w="382732">
                  <a:extLst>
                    <a:ext uri="{9D8B030D-6E8A-4147-A177-3AD203B41FA5}">
                      <a16:colId xmlns:a16="http://schemas.microsoft.com/office/drawing/2014/main" val="1797819495"/>
                    </a:ext>
                  </a:extLst>
                </a:gridCol>
                <a:gridCol w="7701733">
                  <a:extLst>
                    <a:ext uri="{9D8B030D-6E8A-4147-A177-3AD203B41FA5}">
                      <a16:colId xmlns:a16="http://schemas.microsoft.com/office/drawing/2014/main" val="1590557744"/>
                    </a:ext>
                  </a:extLst>
                </a:gridCol>
                <a:gridCol w="1124167">
                  <a:extLst>
                    <a:ext uri="{9D8B030D-6E8A-4147-A177-3AD203B41FA5}">
                      <a16:colId xmlns:a16="http://schemas.microsoft.com/office/drawing/2014/main" val="687956960"/>
                    </a:ext>
                  </a:extLst>
                </a:gridCol>
                <a:gridCol w="1051284">
                  <a:extLst>
                    <a:ext uri="{9D8B030D-6E8A-4147-A177-3AD203B41FA5}">
                      <a16:colId xmlns:a16="http://schemas.microsoft.com/office/drawing/2014/main" val="242334522"/>
                    </a:ext>
                  </a:extLst>
                </a:gridCol>
                <a:gridCol w="1051284">
                  <a:extLst>
                    <a:ext uri="{9D8B030D-6E8A-4147-A177-3AD203B41FA5}">
                      <a16:colId xmlns:a16="http://schemas.microsoft.com/office/drawing/2014/main" val="1553346404"/>
                    </a:ext>
                  </a:extLst>
                </a:gridCol>
              </a:tblGrid>
              <a:tr h="547200">
                <a:tc>
                  <a:txBody>
                    <a:bodyPr/>
                    <a:lstStyle/>
                    <a:p>
                      <a:endParaRPr lang="en-GB" sz="900" dirty="0">
                        <a:latin typeface="Arial" panose="020B0604020202020204" pitchFamily="34" charset="0"/>
                        <a:cs typeface="Arial" panose="020B0604020202020204" pitchFamily="34" charset="0"/>
                      </a:endParaRPr>
                    </a:p>
                  </a:txBody>
                  <a:tcPr marL="36000" marR="36000">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GB" sz="900" dirty="0">
                        <a:latin typeface="Arial" panose="020B0604020202020204" pitchFamily="34" charset="0"/>
                        <a:cs typeface="Arial" panose="020B0604020202020204" pitchFamily="34" charset="0"/>
                      </a:endParaRPr>
                    </a:p>
                  </a:txBody>
                  <a:tcPr marL="36000" marR="3600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algn="ctr"/>
                      <a:r>
                        <a:rPr lang="en-GB" sz="1000" dirty="0">
                          <a:solidFill>
                            <a:schemeClr val="tx1"/>
                          </a:solidFill>
                          <a:latin typeface="Arial" panose="020B0604020202020204" pitchFamily="34" charset="0"/>
                          <a:cs typeface="Arial" panose="020B0604020202020204" pitchFamily="34" charset="0"/>
                        </a:rPr>
                        <a:t>Number of</a:t>
                      </a:r>
                    </a:p>
                    <a:p>
                      <a:pPr algn="ctr"/>
                      <a:r>
                        <a:rPr lang="en-GB" sz="1000" dirty="0">
                          <a:solidFill>
                            <a:schemeClr val="tx1"/>
                          </a:solidFill>
                          <a:latin typeface="Arial" panose="020B0604020202020204" pitchFamily="34" charset="0"/>
                          <a:cs typeface="Arial" panose="020B0604020202020204" pitchFamily="34" charset="0"/>
                        </a:rPr>
                        <a:t>respondents</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algn="ctr"/>
                      <a:r>
                        <a:rPr lang="en-GB" sz="1000" dirty="0">
                          <a:solidFill>
                            <a:schemeClr val="bg1"/>
                          </a:solidFill>
                          <a:latin typeface="Arial" panose="020B0604020202020204" pitchFamily="34" charset="0"/>
                          <a:cs typeface="Arial" panose="020B0604020202020204" pitchFamily="34" charset="0"/>
                        </a:rPr>
                        <a:t>2021</a:t>
                      </a:r>
                    </a:p>
                    <a:p>
                      <a:pPr algn="ctr"/>
                      <a:r>
                        <a:rPr lang="en-GB" sz="1000" dirty="0">
                          <a:solidFill>
                            <a:schemeClr val="bg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EB8"/>
                    </a:solidFill>
                  </a:tcPr>
                </a:tc>
                <a:tc>
                  <a:txBody>
                    <a:bodyPr/>
                    <a:lstStyle/>
                    <a:p>
                      <a:pPr algn="ctr"/>
                      <a:r>
                        <a:rPr lang="en-GB" sz="1000" dirty="0">
                          <a:solidFill>
                            <a:schemeClr val="tx1"/>
                          </a:solidFill>
                          <a:latin typeface="Arial" panose="020B0604020202020204" pitchFamily="34" charset="0"/>
                          <a:cs typeface="Arial" panose="020B0604020202020204" pitchFamily="34" charset="0"/>
                        </a:rPr>
                        <a:t>2020</a:t>
                      </a:r>
                    </a:p>
                    <a:p>
                      <a:pPr algn="ctr"/>
                      <a:r>
                        <a:rPr lang="en-GB" sz="1000" dirty="0">
                          <a:solidFill>
                            <a:schemeClr val="tx1"/>
                          </a:solidFill>
                          <a:latin typeface="Arial" panose="020B0604020202020204" pitchFamily="34" charset="0"/>
                          <a:cs typeface="Arial" panose="020B0604020202020204" pitchFamily="34" charset="0"/>
                        </a:rPr>
                        <a:t>Trust Score</a:t>
                      </a:r>
                    </a:p>
                  </a:txBody>
                  <a:tcPr marL="36000" marR="3600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8859396"/>
                  </a:ext>
                </a:extLst>
              </a:tr>
            </a:tbl>
          </a:graphicData>
        </a:graphic>
      </p:graphicFrame>
      <p:graphicFrame>
        <p:nvGraphicFramePr>
          <p:cNvPr id="15" name="Table 14">
            <a:extLst>
              <a:ext uri="{FF2B5EF4-FFF2-40B4-BE49-F238E27FC236}">
                <a16:creationId xmlns:a16="http://schemas.microsoft.com/office/drawing/2014/main" id="{7200ED8E-C057-4EE0-A116-6041FDC91372}"/>
              </a:ext>
            </a:extLst>
          </p:cNvPr>
          <p:cNvGraphicFramePr>
            <a:graphicFrameLocks noGrp="1"/>
          </p:cNvGraphicFramePr>
          <p:nvPr>
            <p:extLst>
              <p:ext uri="{D42A27DB-BD31-4B8C-83A1-F6EECF244321}">
                <p14:modId xmlns:p14="http://schemas.microsoft.com/office/powerpoint/2010/main" val="1430295642"/>
              </p:ext>
            </p:extLst>
          </p:nvPr>
        </p:nvGraphicFramePr>
        <p:xfrm>
          <a:off x="449263" y="2574781"/>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Feedback on care</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3" name="D_b7b6cbe2c4f4c0c9_CalcTable" descr="A table showing changes since 2019, and whether those changes are statistically significant.">
            <a:extLst>
              <a:ext uri="{FF2B5EF4-FFF2-40B4-BE49-F238E27FC236}">
                <a16:creationId xmlns:a16="http://schemas.microsoft.com/office/drawing/2014/main" id="{15759C35-208D-4DFC-BAD6-D61F516D6CD8}"/>
              </a:ext>
            </a:extLst>
          </p:cNvPr>
          <p:cNvGraphicFramePr>
            <a:graphicFrameLocks noGrp="1"/>
          </p:cNvGraphicFramePr>
          <p:nvPr>
            <p:extLst>
              <p:ext uri="{D42A27DB-BD31-4B8C-83A1-F6EECF244321}">
                <p14:modId xmlns:p14="http://schemas.microsoft.com/office/powerpoint/2010/main" val="3244196102"/>
              </p:ext>
            </p:extLst>
          </p:nvPr>
        </p:nvGraphicFramePr>
        <p:xfrm>
          <a:off x="444475" y="2825131"/>
          <a:ext cx="11311202" cy="24384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Q49.</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During your hospital stay, were you ever asked to give your views on the quality of your care?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338</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1.5</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1.7</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13" name="D_659596422df121ec" hidden="1">
            <a:extLst>
              <a:ext uri="{FF2B5EF4-FFF2-40B4-BE49-F238E27FC236}">
                <a16:creationId xmlns:a16="http://schemas.microsoft.com/office/drawing/2014/main" id="{A8D25CA4-53FB-4D54-88E1-CD4F953F23A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43653754"/>
              </p:ext>
            </p:extLst>
          </p:nvPr>
        </p:nvGraphicFramePr>
        <p:xfrm>
          <a:off x="-1200727" y="2800927"/>
          <a:ext cx="1037342" cy="508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Table 18">
            <a:extLst>
              <a:ext uri="{FF2B5EF4-FFF2-40B4-BE49-F238E27FC236}">
                <a16:creationId xmlns:a16="http://schemas.microsoft.com/office/drawing/2014/main" id="{E61E16E4-224D-48D1-8644-F8956240DE7E}"/>
              </a:ext>
            </a:extLst>
          </p:cNvPr>
          <p:cNvGraphicFramePr>
            <a:graphicFrameLocks noGrp="1"/>
          </p:cNvGraphicFramePr>
          <p:nvPr>
            <p:extLst>
              <p:ext uri="{D42A27DB-BD31-4B8C-83A1-F6EECF244321}">
                <p14:modId xmlns:p14="http://schemas.microsoft.com/office/powerpoint/2010/main" val="2967919825"/>
              </p:ext>
            </p:extLst>
          </p:nvPr>
        </p:nvGraphicFramePr>
        <p:xfrm>
          <a:off x="449263" y="3481179"/>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Respect and dignity</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4" name="D_e856b93306fa6729_CalcTable" descr="A table showing changes since 2019, and whether those changes are statistically significant.">
            <a:extLst>
              <a:ext uri="{FF2B5EF4-FFF2-40B4-BE49-F238E27FC236}">
                <a16:creationId xmlns:a16="http://schemas.microsoft.com/office/drawing/2014/main" id="{31B73F92-45A6-4CCF-876A-0F0389162C6A}"/>
              </a:ext>
            </a:extLst>
          </p:cNvPr>
          <p:cNvGraphicFramePr>
            <a:graphicFrameLocks noGrp="1"/>
          </p:cNvGraphicFramePr>
          <p:nvPr>
            <p:extLst>
              <p:ext uri="{D42A27DB-BD31-4B8C-83A1-F6EECF244321}">
                <p14:modId xmlns:p14="http://schemas.microsoft.com/office/powerpoint/2010/main" val="2611231295"/>
              </p:ext>
            </p:extLst>
          </p:nvPr>
        </p:nvGraphicFramePr>
        <p:xfrm>
          <a:off x="441426" y="3745627"/>
          <a:ext cx="11311206" cy="243840"/>
        </p:xfrm>
        <a:graphic>
          <a:graphicData uri="http://schemas.openxmlformats.org/drawingml/2006/table">
            <a:tbl>
              <a:tblPr firstRow="1" bandRow="1">
                <a:tableStyleId>{2D5ABB26-0587-4C30-8999-92F81FD0307C}</a:tableStyleId>
              </a:tblPr>
              <a:tblGrid>
                <a:gridCol w="542655">
                  <a:extLst>
                    <a:ext uri="{9D8B030D-6E8A-4147-A177-3AD203B41FA5}">
                      <a16:colId xmlns:a16="http://schemas.microsoft.com/office/drawing/2014/main" val="2230222494"/>
                    </a:ext>
                  </a:extLst>
                </a:gridCol>
                <a:gridCol w="7610178">
                  <a:extLst>
                    <a:ext uri="{9D8B030D-6E8A-4147-A177-3AD203B41FA5}">
                      <a16:colId xmlns:a16="http://schemas.microsoft.com/office/drawing/2014/main" val="36032782"/>
                    </a:ext>
                  </a:extLst>
                </a:gridCol>
                <a:gridCol w="1052791">
                  <a:extLst>
                    <a:ext uri="{9D8B030D-6E8A-4147-A177-3AD203B41FA5}">
                      <a16:colId xmlns:a16="http://schemas.microsoft.com/office/drawing/2014/main" val="685697838"/>
                    </a:ext>
                  </a:extLst>
                </a:gridCol>
                <a:gridCol w="1052791">
                  <a:extLst>
                    <a:ext uri="{9D8B030D-6E8A-4147-A177-3AD203B41FA5}">
                      <a16:colId xmlns:a16="http://schemas.microsoft.com/office/drawing/2014/main" val="2193533411"/>
                    </a:ext>
                  </a:extLst>
                </a:gridCol>
                <a:gridCol w="105279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Q47.</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did you feel you were treated with respect and dignity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393</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9.1</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9.3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bl>
          </a:graphicData>
        </a:graphic>
      </p:graphicFrame>
      <p:graphicFrame>
        <p:nvGraphicFramePr>
          <p:cNvPr id="21" name="Table 21">
            <a:extLst>
              <a:ext uri="{FF2B5EF4-FFF2-40B4-BE49-F238E27FC236}">
                <a16:creationId xmlns:a16="http://schemas.microsoft.com/office/drawing/2014/main" id="{62C74DB7-A0CA-471F-A8FE-05F655727FE5}"/>
              </a:ext>
            </a:extLst>
          </p:cNvPr>
          <p:cNvGraphicFramePr>
            <a:graphicFrameLocks noGrp="1"/>
          </p:cNvGraphicFramePr>
          <p:nvPr>
            <p:extLst>
              <p:ext uri="{D42A27DB-BD31-4B8C-83A1-F6EECF244321}">
                <p14:modId xmlns:p14="http://schemas.microsoft.com/office/powerpoint/2010/main" val="3969158044"/>
              </p:ext>
            </p:extLst>
          </p:nvPr>
        </p:nvGraphicFramePr>
        <p:xfrm>
          <a:off x="449263" y="4410256"/>
          <a:ext cx="11293475" cy="243840"/>
        </p:xfrm>
        <a:graphic>
          <a:graphicData uri="http://schemas.openxmlformats.org/drawingml/2006/table">
            <a:tbl>
              <a:tblPr firstRow="1" bandRow="1">
                <a:tableStyleId>{5C22544A-7EE6-4342-B048-85BDC9FD1C3A}</a:tableStyleId>
              </a:tblPr>
              <a:tblGrid>
                <a:gridCol w="11293475">
                  <a:extLst>
                    <a:ext uri="{9D8B030D-6E8A-4147-A177-3AD203B41FA5}">
                      <a16:colId xmlns:a16="http://schemas.microsoft.com/office/drawing/2014/main" val="2520648454"/>
                    </a:ext>
                  </a:extLst>
                </a:gridCol>
              </a:tblGrid>
              <a:tr h="229309">
                <a:tc>
                  <a:txBody>
                    <a:bodyPr/>
                    <a:lstStyle/>
                    <a:p>
                      <a:pPr marL="179388" indent="0"/>
                      <a:r>
                        <a:rPr lang="en-GB" sz="1000" b="1" kern="1200" dirty="0">
                          <a:solidFill>
                            <a:schemeClr val="bg1"/>
                          </a:solidFill>
                          <a:latin typeface="Arial" panose="020B0604020202020204" pitchFamily="34" charset="0"/>
                          <a:ea typeface="+mn-ea"/>
                          <a:cs typeface="Arial" panose="020B0604020202020204" pitchFamily="34" charset="0"/>
                        </a:rPr>
                        <a:t>Overall</a:t>
                      </a:r>
                    </a:p>
                  </a:txBody>
                  <a:tcPr marL="36000" marR="36000" anchor="ctr">
                    <a:solidFill>
                      <a:srgbClr val="6D276A"/>
                    </a:solidFill>
                  </a:tcPr>
                </a:tc>
                <a:extLst>
                  <a:ext uri="{0D108BD9-81ED-4DB2-BD59-A6C34878D82A}">
                    <a16:rowId xmlns:a16="http://schemas.microsoft.com/office/drawing/2014/main" val="2496530927"/>
                  </a:ext>
                </a:extLst>
              </a:tr>
            </a:tbl>
          </a:graphicData>
        </a:graphic>
      </p:graphicFrame>
      <p:graphicFrame>
        <p:nvGraphicFramePr>
          <p:cNvPr id="25" name="D_ea0ce0ed9f8ff85b_CalcTable" descr="A table showing changes since 2019, and whether those changes are statistically significant.">
            <a:extLst>
              <a:ext uri="{FF2B5EF4-FFF2-40B4-BE49-F238E27FC236}">
                <a16:creationId xmlns:a16="http://schemas.microsoft.com/office/drawing/2014/main" id="{27793385-8859-4A20-8D08-9DC24EDDF0A9}"/>
              </a:ext>
            </a:extLst>
          </p:cNvPr>
          <p:cNvGraphicFramePr>
            <a:graphicFrameLocks noGrp="1"/>
          </p:cNvGraphicFramePr>
          <p:nvPr>
            <p:extLst>
              <p:ext uri="{D42A27DB-BD31-4B8C-83A1-F6EECF244321}">
                <p14:modId xmlns:p14="http://schemas.microsoft.com/office/powerpoint/2010/main" val="3086567364"/>
              </p:ext>
            </p:extLst>
          </p:nvPr>
        </p:nvGraphicFramePr>
        <p:xfrm>
          <a:off x="444475" y="4681363"/>
          <a:ext cx="11311202" cy="731520"/>
        </p:xfrm>
        <a:graphic>
          <a:graphicData uri="http://schemas.openxmlformats.org/drawingml/2006/table">
            <a:tbl>
              <a:tblPr firstRow="1" bandRow="1">
                <a:tableStyleId>{2D5ABB26-0587-4C30-8999-92F81FD0307C}</a:tableStyleId>
              </a:tblPr>
              <a:tblGrid>
                <a:gridCol w="542748">
                  <a:extLst>
                    <a:ext uri="{9D8B030D-6E8A-4147-A177-3AD203B41FA5}">
                      <a16:colId xmlns:a16="http://schemas.microsoft.com/office/drawing/2014/main" val="2230222494"/>
                    </a:ext>
                  </a:extLst>
                </a:gridCol>
                <a:gridCol w="7607591">
                  <a:extLst>
                    <a:ext uri="{9D8B030D-6E8A-4147-A177-3AD203B41FA5}">
                      <a16:colId xmlns:a16="http://schemas.microsoft.com/office/drawing/2014/main" val="36032782"/>
                    </a:ext>
                  </a:extLst>
                </a:gridCol>
                <a:gridCol w="1053621">
                  <a:extLst>
                    <a:ext uri="{9D8B030D-6E8A-4147-A177-3AD203B41FA5}">
                      <a16:colId xmlns:a16="http://schemas.microsoft.com/office/drawing/2014/main" val="685697838"/>
                    </a:ext>
                  </a:extLst>
                </a:gridCol>
                <a:gridCol w="1053621">
                  <a:extLst>
                    <a:ext uri="{9D8B030D-6E8A-4147-A177-3AD203B41FA5}">
                      <a16:colId xmlns:a16="http://schemas.microsoft.com/office/drawing/2014/main" val="2193533411"/>
                    </a:ext>
                  </a:extLst>
                </a:gridCol>
                <a:gridCol w="1053621">
                  <a:extLst>
                    <a:ext uri="{9D8B030D-6E8A-4147-A177-3AD203B41FA5}">
                      <a16:colId xmlns:a16="http://schemas.microsoft.com/office/drawing/2014/main" val="2266158515"/>
                    </a:ext>
                  </a:extLst>
                </a:gridCol>
              </a:tblGrid>
              <a:tr h="229309">
                <a:tc>
                  <a:txBody>
                    <a:bodyPr/>
                    <a:lstStyle/>
                    <a:p>
                      <a:r>
                        <a:rPr lang="en-GB" sz="1000" dirty="0">
                          <a:latin typeface="Arial" panose="020B0604020202020204" pitchFamily="34" charset="0"/>
                          <a:cs typeface="Arial" panose="020B0604020202020204" pitchFamily="34" charset="0"/>
                        </a:rPr>
                        <a:t>Q48.</a:t>
                      </a: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r>
                        <a:rPr lang="en-GB" sz="10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how was your experience while you were in the hospital?</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391</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tc>
                  <a:txBody>
                    <a:bodyPr/>
                    <a:lstStyle/>
                    <a:p>
                      <a:pPr algn="ctr"/>
                      <a:r>
                        <a:rPr lang="en-GB" sz="1000">
                          <a:latin typeface="Arial" panose="020B0604020202020204" pitchFamily="34" charset="0"/>
                          <a:cs typeface="Arial" panose="020B0604020202020204" pitchFamily="34" charset="0"/>
                        </a:rPr>
                        <a:t>8.0</a:t>
                      </a:r>
                      <a:endParaRPr lang="en-GB" sz="1000" dirty="0">
                        <a:solidFill>
                          <a:srgbClr val="92D050"/>
                        </a:solidFill>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D9D9"/>
                    </a:solidFill>
                  </a:tcPr>
                </a:tc>
                <a:tc>
                  <a:txBody>
                    <a:bodyPr/>
                    <a:lstStyle/>
                    <a:p>
                      <a:pPr algn="ctr"/>
                      <a:r>
                        <a:rPr lang="en-GB" sz="1000">
                          <a:latin typeface="Arial" panose="020B0604020202020204" pitchFamily="34" charset="0"/>
                          <a:cs typeface="Arial" panose="020B0604020202020204" pitchFamily="34" charset="0"/>
                        </a:rPr>
                        <a:t>8.3</a:t>
                      </a:r>
                      <a:endParaRPr lang="en-GB" sz="1000" dirty="0">
                        <a:latin typeface="Arial" panose="020B0604020202020204" pitchFamily="34" charset="0"/>
                        <a:cs typeface="Arial" panose="020B0604020202020204" pitchFamily="34" charset="0"/>
                      </a:endParaRPr>
                    </a:p>
                  </a:txBody>
                  <a:tcPr marL="36000" marR="3600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9EBF5"/>
                    </a:solidFill>
                  </a:tcPr>
                </a:tc>
                <a:extLst>
                  <a:ext uri="{0D108BD9-81ED-4DB2-BD59-A6C34878D82A}">
                    <a16:rowId xmlns:a16="http://schemas.microsoft.com/office/drawing/2014/main" val="1454699643"/>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latin typeface="Wingdings 3" panose="05040102010807070707" pitchFamily="18" charset="2"/>
                          <a:ea typeface="+mn-ea"/>
                          <a:cs typeface="+mn-cs"/>
                        </a:rPr>
                        <a:t>qp</a:t>
                      </a:r>
                      <a:endParaRPr lang="en-GB" sz="1000" dirty="0">
                        <a:solidFill>
                          <a:schemeClr val="tx1"/>
                        </a:solidFill>
                        <a:latin typeface="Arial" panose="020B0604020202020204" pitchFamily="34" charset="0"/>
                        <a:cs typeface="Arial" panose="020B0604020202020204" pitchFamily="34" charset="0"/>
                      </a:endParaRP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GB" sz="1000" dirty="0">
                          <a:latin typeface="Arial" panose="020B0604020202020204" pitchFamily="34" charset="0"/>
                          <a:cs typeface="Arial" panose="020B0604020202020204" pitchFamily="34" charset="0"/>
                        </a:rPr>
                        <a:t>Significant difference between 2021 and 2020</a:t>
                      </a:r>
                    </a:p>
                  </a:txBody>
                  <a:tcPr marL="36000" marR="36000">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40179478"/>
                  </a:ext>
                </a:extLst>
              </a:tr>
              <a:tr h="2293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Blank</a:t>
                      </a:r>
                    </a:p>
                  </a:txBody>
                  <a:tcPr marL="36000" marR="36000">
                    <a:lnT w="12700" cap="flat" cmpd="sng" algn="ctr">
                      <a:solidFill>
                        <a:schemeClr val="bg1"/>
                      </a:solidFill>
                      <a:prstDash val="solid"/>
                      <a:round/>
                      <a:headEnd type="none" w="med" len="med"/>
                      <a:tailEnd type="none" w="med" len="med"/>
                    </a:lnT>
                  </a:tcPr>
                </a:tc>
                <a:tc>
                  <a:txBody>
                    <a:bodyPr/>
                    <a:lstStyle/>
                    <a:p>
                      <a:r>
                        <a:rPr lang="en-GB" sz="1000" dirty="0">
                          <a:latin typeface="Arial" panose="020B0604020202020204" pitchFamily="34" charset="0"/>
                          <a:cs typeface="Arial" panose="020B0604020202020204" pitchFamily="34" charset="0"/>
                        </a:rPr>
                        <a:t>No significant difference between 2021 and 2020</a:t>
                      </a:r>
                    </a:p>
                  </a:txBody>
                  <a:tcPr marL="36000" marR="36000">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T w="12700" cap="flat" cmpd="sng" algn="ctr">
                      <a:solidFill>
                        <a:schemeClr val="bg1"/>
                      </a:solidFill>
                      <a:prstDash val="solid"/>
                      <a:round/>
                      <a:headEnd type="none" w="med" len="med"/>
                      <a:tailEnd type="none" w="med" len="med"/>
                    </a:lnT>
                  </a:tcPr>
                </a:tc>
                <a:tc>
                  <a:txBody>
                    <a:bodyPr/>
                    <a:lstStyle/>
                    <a:p>
                      <a:pPr algn="ctr"/>
                      <a:endParaRPr lang="en-GB" sz="1000" dirty="0">
                        <a:latin typeface="Arial" panose="020B0604020202020204" pitchFamily="34" charset="0"/>
                        <a:cs typeface="Arial" panose="020B0604020202020204" pitchFamily="34" charset="0"/>
                      </a:endParaRPr>
                    </a:p>
                  </a:txBody>
                  <a:tcPr marL="36000" marR="36000" anchor="ctr">
                    <a:lnR>
                      <a:noFill/>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005300908"/>
                  </a:ext>
                </a:extLst>
              </a:tr>
            </a:tbl>
          </a:graphicData>
        </a:graphic>
      </p:graphicFrame>
      <p:graphicFrame>
        <p:nvGraphicFramePr>
          <p:cNvPr id="26" name="D_b7b6cbe2c4f4c0c9" hidden="1">
            <a:extLst>
              <a:ext uri="{FF2B5EF4-FFF2-40B4-BE49-F238E27FC236}">
                <a16:creationId xmlns:a16="http://schemas.microsoft.com/office/drawing/2014/main" id="{50C95A9B-E0A3-479C-BC66-60EEC7B0503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9309454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7" name="D_e856b93306fa6729" hidden="1">
            <a:extLst>
              <a:ext uri="{FF2B5EF4-FFF2-40B4-BE49-F238E27FC236}">
                <a16:creationId xmlns:a16="http://schemas.microsoft.com/office/drawing/2014/main" id="{83687FE2-0E51-43AC-BAE9-DD9D0995124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49913299"/>
              </p:ext>
            </p:extLst>
          </p:nvPr>
        </p:nvGraphicFramePr>
        <p:xfrm>
          <a:off x="0" y="5699904"/>
          <a:ext cx="2032000" cy="508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D_ea0ce0ed9f8ff85b" hidden="1">
            <a:extLst>
              <a:ext uri="{FF2B5EF4-FFF2-40B4-BE49-F238E27FC236}">
                <a16:creationId xmlns:a16="http://schemas.microsoft.com/office/drawing/2014/main" id="{4E435D0B-641D-4222-97AB-3767DB0D49D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3536489"/>
              </p:ext>
            </p:extLst>
          </p:nvPr>
        </p:nvGraphicFramePr>
        <p:xfrm>
          <a:off x="0" y="6363604"/>
          <a:ext cx="2032000" cy="508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9" name="Ipsos Ribbon Rules" hidden="1">
            <a:extLst>
              <a:ext uri="{FF2B5EF4-FFF2-40B4-BE49-F238E27FC236}">
                <a16:creationId xmlns:a16="http://schemas.microsoft.com/office/drawing/2014/main" id="{C0943531-45A3-4DF5-A9D7-10389F6739B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791781473"/>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7"/>
          </a:graphicData>
        </a:graphic>
      </p:graphicFrame>
      <p:sp>
        <p:nvSpPr>
          <p:cNvPr id="18" name="DOIDELETE" hidden="1">
            <a:extLst>
              <a:ext uri="{FF2B5EF4-FFF2-40B4-BE49-F238E27FC236}">
                <a16:creationId xmlns:a16="http://schemas.microsoft.com/office/drawing/2014/main" id="{277700AF-6C01-4C42-AE9F-653E7D4D61E5}"/>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05947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B97C924-6D3E-4B64-8773-EFC467276A1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a:t>
            </a:fld>
            <a:r>
              <a:rPr lang="en-GB" sz="900" b="1" dirty="0">
                <a:solidFill>
                  <a:schemeClr val="bg1"/>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CE59F99F-74E6-4654-8AAF-5D12CA169FF8}"/>
              </a:ext>
            </a:extLst>
          </p:cNvPr>
          <p:cNvSpPr>
            <a:spLocks noGrp="1"/>
          </p:cNvSpPr>
          <p:nvPr>
            <p:ph type="title"/>
          </p:nvPr>
        </p:nvSpPr>
        <p:spPr>
          <a:xfrm>
            <a:off x="657463" y="2247850"/>
            <a:ext cx="7535596" cy="761900"/>
          </a:xfrm>
        </p:spPr>
        <p:txBody>
          <a:bodyPr/>
          <a:lstStyle/>
          <a:p>
            <a:r>
              <a:rPr lang="en-GB" dirty="0"/>
              <a:t>Headline results</a:t>
            </a: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657463" y="3781425"/>
            <a:ext cx="5154159"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about your trust population</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overview of benchmarking for your trust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top and bottom scores for your trust</a:t>
            </a:r>
          </a:p>
        </p:txBody>
      </p:sp>
    </p:spTree>
    <p:extLst>
      <p:ext uri="{BB962C8B-B14F-4D97-AF65-F5344CB8AC3E}">
        <p14:creationId xmlns:p14="http://schemas.microsoft.com/office/powerpoint/2010/main" val="415691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780855" y="2175127"/>
            <a:ext cx="7422765" cy="553998"/>
          </a:xfrm>
        </p:spPr>
        <p:txBody>
          <a:bodyPr/>
          <a:lstStyle/>
          <a:p>
            <a:r>
              <a:rPr lang="en-GB" sz="4000" dirty="0"/>
              <a:t>For further information</a:t>
            </a:r>
            <a:endParaRPr lang="en-GB" dirty="0"/>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833340" y="3779191"/>
            <a:ext cx="9577485" cy="8309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000" b="1" dirty="0">
                <a:latin typeface="Arial" panose="020B0604020202020204" pitchFamily="34" charset="0"/>
                <a:cs typeface="Arial" panose="020B0604020202020204" pitchFamily="34" charset="0"/>
              </a:rPr>
              <a:t>Please contact the Coordination Centre for Mixed Methods: </a:t>
            </a:r>
            <a:r>
              <a:rPr lang="en-GB" sz="2000" b="1" u="sng" dirty="0">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InpatientCoordination@ipsos.com</a:t>
            </a:r>
            <a:endParaRPr lang="en-GB" sz="2000" b="1" dirty="0">
              <a:latin typeface="Arial" panose="020B0604020202020204" pitchFamily="34" charset="0"/>
              <a:cs typeface="Arial" panose="020B0604020202020204" pitchFamily="34" charset="0"/>
            </a:endParaRPr>
          </a:p>
          <a:p>
            <a:endParaRPr lang="en-GB" sz="2000" b="1"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4BDB9005-4771-48A6-8DC6-8A58B4633E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70</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hyp="http://schemas.microsoft.com/office/drawing/2018/hyperlinkcolor" xmlns:adec="http://schemas.microsoft.com/office/drawing/2017/decorative">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71</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DC588BF7-52C9-4FF7-9C7F-26C2F2D4117E}"/>
              </a:ext>
            </a:extLst>
          </p:cNvPr>
          <p:cNvSpPr txBox="1">
            <a:spLocks noGrp="1"/>
          </p:cNvSpPr>
          <p:nvPr>
            <p:ph type="title" idx="4294967295"/>
          </p:nvPr>
        </p:nvSpPr>
        <p:spPr>
          <a:xfrm>
            <a:off x="741600" y="2011055"/>
            <a:ext cx="10270873"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dirty="0">
                <a:ln>
                  <a:noFill/>
                </a:ln>
                <a:solidFill>
                  <a:schemeClr val="bg1"/>
                </a:solidFill>
                <a:effectLst/>
                <a:uLnTx/>
                <a:uFillTx/>
                <a:latin typeface="Arial Black" panose="020B0A04020102020204" pitchFamily="34" charset="0"/>
                <a:ea typeface="+mj-ea"/>
                <a:cs typeface="+mj-cs"/>
              </a:rPr>
              <a:t>Appendix</a:t>
            </a:r>
            <a:endParaRPr kumimoji="0" lang="en-GB" sz="4000" b="0" i="0" u="none" strike="noStrike" kern="1200" cap="none" spc="0" normalizeH="0" baseline="0" noProof="0" dirty="0">
              <a:ln>
                <a:noFill/>
              </a:ln>
              <a:solidFill>
                <a:schemeClr val="bg1"/>
              </a:solidFill>
              <a:effectLst/>
              <a:uLnTx/>
              <a:uFillTx/>
              <a:latin typeface="+mn-lt"/>
              <a:ea typeface="+mj-ea"/>
              <a:cs typeface="+mj-cs"/>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1ca892d8a272511b"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972275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Comparison to other trusts</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worse or </a:t>
            </a:r>
            <a:r>
              <a:rPr lang="en-GB" sz="1400" dirty="0">
                <a:latin typeface="Arial" panose="020B0604020202020204" pitchFamily="34" charset="0"/>
                <a:cs typeface="Arial" panose="020B0604020202020204" pitchFamily="34" charset="0"/>
              </a:rPr>
              <a:t>worse compared with all other trusts are listed below. The questions where your trust has performed about the same compared with all other trusts have not been listed.</a:t>
            </a:r>
          </a:p>
        </p:txBody>
      </p:sp>
      <p:graphicFrame>
        <p:nvGraphicFramePr>
          <p:cNvPr id="6" name="D_1ca892d8a272511b_CalcTable">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8692145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Much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E87722"/>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F1BE48"/>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“much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“worse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40029298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_cf6096790601720f" hidden="1">
            <a:extLst>
              <a:ext uri="{FF2B5EF4-FFF2-40B4-BE49-F238E27FC236}">
                <a16:creationId xmlns:a16="http://schemas.microsoft.com/office/drawing/2014/main" id="{EE2E97E1-CBE0-46FE-AD14-673F022BBE09}"/>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781589336"/>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94DF4953-08C7-4C67-8D40-8CA00369CF5A}"/>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D4240E90-BE06-49A9-B541-95814EE467EE}"/>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worse or </a:t>
            </a:r>
            <a:r>
              <a:rPr lang="en-GB" sz="1400" dirty="0">
                <a:latin typeface="Arial" panose="020B0604020202020204" pitchFamily="34" charset="0"/>
                <a:cs typeface="Arial" panose="020B0604020202020204" pitchFamily="34" charset="0"/>
              </a:rPr>
              <a:t>somewhat better compared with all other trusts are listed below. The questions where your trust has performed about the same compared with all other trusts have not been listed.</a:t>
            </a:r>
          </a:p>
        </p:txBody>
      </p:sp>
      <p:graphicFrame>
        <p:nvGraphicFramePr>
          <p:cNvPr id="10" name="D_cf6096790601720f_CalcTable">
            <a:extLst>
              <a:ext uri="{FF2B5EF4-FFF2-40B4-BE49-F238E27FC236}">
                <a16:creationId xmlns:a16="http://schemas.microsoft.com/office/drawing/2014/main" id="{906CA1D3-F8FE-4CCF-8D0B-E67045ECCAB6}"/>
              </a:ext>
            </a:extLst>
          </p:cNvPr>
          <p:cNvGraphicFramePr>
            <a:graphicFrameLocks noGrp="1"/>
          </p:cNvGraphicFramePr>
          <p:nvPr>
            <p:extLst>
              <p:ext uri="{D42A27DB-BD31-4B8C-83A1-F6EECF244321}">
                <p14:modId xmlns:p14="http://schemas.microsoft.com/office/powerpoint/2010/main" val="1224343961"/>
              </p:ext>
            </p:extLst>
          </p:nvPr>
        </p:nvGraphicFramePr>
        <p:xfrm>
          <a:off x="468000"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Somewhat worse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FFD966"/>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A9D18E"/>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worse than expected” for any questions.</a:t>
                      </a: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dirty="0">
                          <a:solidFill>
                            <a:schemeClr val="tx1"/>
                          </a:solidFill>
                          <a:latin typeface="Arial" panose="020B0604020202020204" pitchFamily="34" charset="0"/>
                          <a:cs typeface="Arial" panose="020B0604020202020204" pitchFamily="34" charset="0"/>
                        </a:rPr>
                        <a:t>Your trust has not performed “somewhat better than expected” for any questions.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3807275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b308a015d1755827"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136348385"/>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other trusts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better or much better </a:t>
            </a:r>
            <a:r>
              <a:rPr lang="en-GB" sz="1400" dirty="0">
                <a:latin typeface="Arial" panose="020B0604020202020204" pitchFamily="34" charset="0"/>
                <a:cs typeface="Arial" panose="020B0604020202020204" pitchFamily="34" charset="0"/>
              </a:rPr>
              <a:t>compared with all other trusts are listed below. The questions where your trust has performed about the same compared with all other trusts have not been listed.</a:t>
            </a:r>
          </a:p>
        </p:txBody>
      </p:sp>
      <p:graphicFrame>
        <p:nvGraphicFramePr>
          <p:cNvPr id="9" name="D_b308a015d1755827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2163735033"/>
              </p:ext>
            </p:extLst>
          </p:nvPr>
        </p:nvGraphicFramePr>
        <p:xfrm>
          <a:off x="469068" y="1548000"/>
          <a:ext cx="11253864" cy="853832"/>
        </p:xfrm>
        <a:graphic>
          <a:graphicData uri="http://schemas.openxmlformats.org/drawingml/2006/table">
            <a:tbl>
              <a:tblPr firstRow="1" bandRow="1">
                <a:tableStyleId>{5C22544A-7EE6-4342-B048-85BDC9FD1C3A}</a:tableStyleId>
              </a:tblPr>
              <a:tblGrid>
                <a:gridCol w="5626932">
                  <a:extLst>
                    <a:ext uri="{9D8B030D-6E8A-4147-A177-3AD203B41FA5}">
                      <a16:colId xmlns:a16="http://schemas.microsoft.com/office/drawing/2014/main" val="1317749921"/>
                    </a:ext>
                  </a:extLst>
                </a:gridCol>
                <a:gridCol w="5626932">
                  <a:extLst>
                    <a:ext uri="{9D8B030D-6E8A-4147-A177-3AD203B41FA5}">
                      <a16:colId xmlns:a16="http://schemas.microsoft.com/office/drawing/2014/main" val="3952846039"/>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Better than expected</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5FBD83"/>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419999"/>
                    </a:solidFill>
                  </a:tcPr>
                </a:tc>
                <a:extLst>
                  <a:ext uri="{0D108BD9-81ED-4DB2-BD59-A6C34878D82A}">
                    <a16:rowId xmlns:a16="http://schemas.microsoft.com/office/drawing/2014/main" val="1976178812"/>
                  </a:ext>
                </a:extLst>
              </a:tr>
              <a:tr h="30519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solidFill>
                        <a:schemeClr val="tx1"/>
                      </a:solidFill>
                      <a:prstDash val="solid"/>
                      <a:round/>
                      <a:headEnd type="none" w="med" len="med"/>
                      <a:tailEnd type="none" w="med" len="med"/>
                    </a:lnR>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800">
                          <a:solidFill>
                            <a:schemeClr val="tx1"/>
                          </a:solidFill>
                          <a:latin typeface="Arial" panose="020B0604020202020204" pitchFamily="34" charset="0"/>
                          <a:cs typeface="Arial" panose="020B0604020202020204" pitchFamily="34" charset="0"/>
                        </a:rPr>
                        <a:t>Your trust has not performed “much better than expected” for any questions.</a:t>
                      </a: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bl>
          </a:graphicData>
        </a:graphic>
      </p:graphicFrame>
    </p:spTree>
    <p:extLst>
      <p:ext uri="{BB962C8B-B14F-4D97-AF65-F5344CB8AC3E}">
        <p14:creationId xmlns:p14="http://schemas.microsoft.com/office/powerpoint/2010/main" val="1206438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_56b49f1a1eaadb5c" hidden="1">
            <a:extLst>
              <a:ext uri="{FF2B5EF4-FFF2-40B4-BE49-F238E27FC236}">
                <a16:creationId xmlns:a16="http://schemas.microsoft.com/office/drawing/2014/main" id="{973AE73A-D442-4F65-87A0-F5E13D6F1C3E}"/>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37348448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3" name="Title 3">
            <a:extLst>
              <a:ext uri="{FF2B5EF4-FFF2-40B4-BE49-F238E27FC236}">
                <a16:creationId xmlns:a16="http://schemas.microsoft.com/office/drawing/2014/main" id="{0452BF12-FD7E-4E3A-9997-C9BDAD4A02DD}"/>
              </a:ext>
            </a:extLst>
          </p:cNvPr>
          <p:cNvSpPr>
            <a:spLocks noGrp="1"/>
          </p:cNvSpPr>
          <p:nvPr>
            <p:ph type="title"/>
          </p:nvPr>
        </p:nvSpPr>
        <p:spPr/>
        <p:txBody>
          <a:bodyPr>
            <a:normAutofit/>
          </a:bodyPr>
          <a:lstStyle/>
          <a:p>
            <a:r>
              <a:rPr lang="en-GB" dirty="0"/>
              <a:t>Comparison to 2020 results</a:t>
            </a:r>
          </a:p>
        </p:txBody>
      </p:sp>
      <p:sp>
        <p:nvSpPr>
          <p:cNvPr id="12" name="TextBox 11">
            <a:extLst>
              <a:ext uri="{FF2B5EF4-FFF2-40B4-BE49-F238E27FC236}">
                <a16:creationId xmlns:a16="http://schemas.microsoft.com/office/drawing/2014/main" id="{374016F5-A35E-458E-8130-03EEA7BE3007}"/>
              </a:ext>
              <a:ext uri="{C183D7F6-B498-43B3-948B-1728B52AA6E4}">
                <adec:decorative xmlns:adec="http://schemas.microsoft.com/office/drawing/2017/decorative" val="0"/>
              </a:ext>
            </a:extLst>
          </p:cNvPr>
          <p:cNvSpPr txBox="1"/>
          <p:nvPr/>
        </p:nvSpPr>
        <p:spPr>
          <a:xfrm>
            <a:off x="369567" y="1010361"/>
            <a:ext cx="11134170" cy="523220"/>
          </a:xfrm>
          <a:prstGeom prst="rect">
            <a:avLst/>
          </a:prstGeom>
          <a:noFill/>
        </p:spPr>
        <p:txBody>
          <a:bodyPr wrap="square">
            <a:spAutoFit/>
          </a:bodyPr>
          <a:lstStyle/>
          <a:p>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in this report where your trust showed a statistically significant increase or decrease compared to 2020 results are listed below.</a:t>
            </a:r>
          </a:p>
        </p:txBody>
      </p:sp>
      <p:graphicFrame>
        <p:nvGraphicFramePr>
          <p:cNvPr id="9" name="D_56b49f1a1eaadb5c_CalcTable">
            <a:extLst>
              <a:ext uri="{FF2B5EF4-FFF2-40B4-BE49-F238E27FC236}">
                <a16:creationId xmlns:a16="http://schemas.microsoft.com/office/drawing/2014/main" id="{2AE8E560-7278-4677-8960-04821E5D5B8F}"/>
              </a:ext>
            </a:extLst>
          </p:cNvPr>
          <p:cNvGraphicFramePr>
            <a:graphicFrameLocks noGrp="1"/>
          </p:cNvGraphicFramePr>
          <p:nvPr>
            <p:extLst>
              <p:ext uri="{D42A27DB-BD31-4B8C-83A1-F6EECF244321}">
                <p14:modId xmlns:p14="http://schemas.microsoft.com/office/powerpoint/2010/main" val="1129293361"/>
              </p:ext>
            </p:extLst>
          </p:nvPr>
        </p:nvGraphicFramePr>
        <p:xfrm>
          <a:off x="469068" y="1548000"/>
          <a:ext cx="11253864" cy="2623632"/>
        </p:xfrm>
        <a:graphic>
          <a:graphicData uri="http://schemas.openxmlformats.org/drawingml/2006/table">
            <a:tbl>
              <a:tblPr firstRow="1" bandRow="1">
                <a:tableStyleId>{5C22544A-7EE6-4342-B048-85BDC9FD1C3A}</a:tableStyleId>
              </a:tblPr>
              <a:tblGrid>
                <a:gridCol w="4703823">
                  <a:extLst>
                    <a:ext uri="{9D8B030D-6E8A-4147-A177-3AD203B41FA5}">
                      <a16:colId xmlns:a16="http://schemas.microsoft.com/office/drawing/2014/main" val="1317749921"/>
                    </a:ext>
                  </a:extLst>
                </a:gridCol>
                <a:gridCol w="923109">
                  <a:extLst>
                    <a:ext uri="{9D8B030D-6E8A-4147-A177-3AD203B41FA5}">
                      <a16:colId xmlns:a16="http://schemas.microsoft.com/office/drawing/2014/main" val="2852514957"/>
                    </a:ext>
                  </a:extLst>
                </a:gridCol>
                <a:gridCol w="4754880">
                  <a:extLst>
                    <a:ext uri="{9D8B030D-6E8A-4147-A177-3AD203B41FA5}">
                      <a16:colId xmlns:a16="http://schemas.microsoft.com/office/drawing/2014/main" val="3952846039"/>
                    </a:ext>
                  </a:extLst>
                </a:gridCol>
                <a:gridCol w="872052">
                  <a:extLst>
                    <a:ext uri="{9D8B030D-6E8A-4147-A177-3AD203B41FA5}">
                      <a16:colId xmlns:a16="http://schemas.microsoft.com/office/drawing/2014/main" val="3160091730"/>
                    </a:ext>
                  </a:extLst>
                </a:gridCol>
              </a:tblGrid>
              <a:tr h="321597">
                <a:tc>
                  <a:txBody>
                    <a:bodyPr/>
                    <a:lstStyle/>
                    <a:p>
                      <a:pPr algn="ctr"/>
                      <a:r>
                        <a:rPr lang="en-GB" sz="1600" dirty="0">
                          <a:solidFill>
                            <a:schemeClr val="tx1"/>
                          </a:solidFill>
                          <a:latin typeface="Arial" panose="020B0604020202020204" pitchFamily="34" charset="0"/>
                          <a:cs typeface="Arial" panose="020B0604020202020204" pitchFamily="34" charset="0"/>
                        </a:rPr>
                        <a:t>Significant Increase</a:t>
                      </a:r>
                    </a:p>
                  </a:txBody>
                  <a:tcPr marL="0" marR="0" anchor="ctr">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Significant Decrease</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a:r>
                        <a:rPr lang="en-GB" sz="1600" dirty="0">
                          <a:solidFill>
                            <a:schemeClr val="tx1"/>
                          </a:solidFill>
                          <a:latin typeface="Arial" panose="020B0604020202020204" pitchFamily="34" charset="0"/>
                          <a:cs typeface="Arial" panose="020B0604020202020204" pitchFamily="34" charset="0"/>
                        </a:rPr>
                        <a:t>Point change</a:t>
                      </a:r>
                    </a:p>
                  </a:txBody>
                  <a:tcPr marL="0" marR="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noFill/>
                  </a:tcPr>
                </a:tc>
                <a:extLst>
                  <a:ext uri="{0D108BD9-81ED-4DB2-BD59-A6C34878D82A}">
                    <a16:rowId xmlns:a16="http://schemas.microsoft.com/office/drawing/2014/main" val="2248537207"/>
                  </a:ext>
                </a:extLst>
              </a:tr>
              <a:tr h="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chemeClr val="accent6">
                        <a:lumMod val="75000"/>
                      </a:schemeClr>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solidFill>
                      <a:srgbClr val="C00000"/>
                    </a:solidFill>
                  </a:tcPr>
                </a:tc>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R w="12700" cap="flat" cmpd="sng" algn="ctr">
                      <a:noFill/>
                      <a:prstDash val="solid"/>
                      <a:round/>
                      <a:headEnd type="none" w="med" len="med"/>
                      <a:tailEnd type="none" w="med" len="med"/>
                    </a:lnR>
                    <a:solidFill>
                      <a:srgbClr val="C00000"/>
                    </a:solidFill>
                  </a:tcPr>
                </a:tc>
                <a:extLst>
                  <a:ext uri="{0D108BD9-81ED-4DB2-BD59-A6C34878D82A}">
                    <a16:rowId xmlns:a16="http://schemas.microsoft.com/office/drawing/2014/main" val="1976178812"/>
                  </a:ext>
                </a:extLst>
              </a:tr>
              <a:tr h="305192">
                <a:tc>
                  <a:txBody>
                    <a:bodyPr/>
                    <a:lstStyle/>
                    <a:p>
                      <a:r>
                        <a:rPr lang="en-GB" sz="800" b="0">
                          <a:solidFill>
                            <a:srgbClr val="000000"/>
                          </a:solidFill>
                          <a:effectLst/>
                          <a:latin typeface="Arial" panose="020B0604020202020204" pitchFamily="34" charset="0"/>
                          <a:ea typeface="Times New Roman" panose="02020603050405020304" pitchFamily="18" charset="0"/>
                        </a:rPr>
                        <a:t>Your trust has not shown a statistically significant increase for any questions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Q3. How long do you feel you had to wait to get to a bed on a ward after you arrived at the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-1.1</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585217590"/>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Q13. Did you get enough help from staff to eat your meals?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-1.0</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6048747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Q22. In your opinion, were there enough nurses on duty to care for you in hospital?</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-0.7</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2318064384"/>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Q9. Did you get enough help from staff to wash or keep yourself clean?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000">
                          <a:solidFill>
                            <a:schemeClr val="tx1"/>
                          </a:solidFill>
                          <a:latin typeface="Arial" panose="020B0604020202020204" pitchFamily="34" charset="0"/>
                          <a:cs typeface="Arial" panose="020B0604020202020204" pitchFamily="34" charset="0"/>
                        </a:rPr>
                        <a:t>-0.5</a:t>
                      </a: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219880267"/>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Q26. Did you feel able to talk to members of hospital staff about your worries and fears?</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-0.5</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922305763"/>
                  </a:ext>
                </a:extLst>
              </a:tr>
              <a:tr h="305192">
                <a:tc>
                  <a:txBody>
                    <a:bodyPr/>
                    <a:lstStyle/>
                    <a:p>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00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r>
                        <a:rPr lang="en-GB" sz="800" b="0">
                          <a:solidFill>
                            <a:srgbClr val="000000"/>
                          </a:solidFill>
                          <a:effectLst/>
                          <a:latin typeface="Arial" panose="020B0604020202020204" pitchFamily="34" charset="0"/>
                          <a:ea typeface="Times New Roman" panose="02020603050405020304" pitchFamily="18" charset="0"/>
                        </a:rPr>
                        <a:t>Q21. When nurses spoke about your care in front of you, were you included in the conversation?</a:t>
                      </a:r>
                      <a:endParaRPr lang="en-GB" sz="800" b="0"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mpd="sng">
                      <a:solidFill>
                        <a:srgbClr val="FFFFFF"/>
                      </a:solidFill>
                      <a:prstDash val="solid"/>
                    </a:lnB>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-0.4</a:t>
                      </a:r>
                      <a:endParaRPr kumimoji="0" lang="en-GB"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mpd="sng">
                      <a:solidFill>
                        <a:srgbClr val="FFFFFF"/>
                      </a:solidFill>
                      <a:prstDash val="solid"/>
                    </a:lnB>
                  </a:tcPr>
                </a:tc>
                <a:extLst>
                  <a:ext uri="{0D108BD9-81ED-4DB2-BD59-A6C34878D82A}">
                    <a16:rowId xmlns:a16="http://schemas.microsoft.com/office/drawing/2014/main" val="4068659174"/>
                  </a:ext>
                </a:extLst>
              </a:tr>
            </a:tbl>
          </a:graphicData>
        </a:graphic>
      </p:graphicFrame>
      <p:graphicFrame>
        <p:nvGraphicFramePr>
          <p:cNvPr id="3" name="Ipsos Ribbon Rules" hidden="1">
            <a:extLst>
              <a:ext uri="{FF2B5EF4-FFF2-40B4-BE49-F238E27FC236}">
                <a16:creationId xmlns:a16="http://schemas.microsoft.com/office/drawing/2014/main" id="{5930AA58-E45F-4904-9F3F-4954D88D960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470180146"/>
              </p:ext>
            </p:extLst>
          </p:nvPr>
        </p:nvGraphicFramePr>
        <p:xfrm>
          <a:off x="10160000" y="-571500"/>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4" name="DOIDELETE" hidden="1">
            <a:extLst>
              <a:ext uri="{FF2B5EF4-FFF2-40B4-BE49-F238E27FC236}">
                <a16:creationId xmlns:a16="http://schemas.microsoft.com/office/drawing/2014/main" id="{0D2B6C4B-117B-4628-A20E-D88445096E46}"/>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4062986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a:extLst>
              <a:ext uri="{FF2B5EF4-FFF2-40B4-BE49-F238E27FC236}">
                <a16:creationId xmlns:a16="http://schemas.microsoft.com/office/drawing/2014/main" id="{DA13509B-F2E3-4D89-BF46-CAE9F9DCBA2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r="25434" b="20698"/>
          <a:stretch/>
        </p:blipFill>
        <p:spPr>
          <a:xfrm>
            <a:off x="10256715" y="4924926"/>
            <a:ext cx="1935285" cy="1917032"/>
          </a:xfrm>
          <a:prstGeom prst="rect">
            <a:avLst/>
          </a:prstGeom>
          <a:effectLst>
            <a:outerShdw blurRad="50800" dist="38100" dir="8100000" sx="103000" sy="103000" algn="tr" rotWithShape="0">
              <a:prstClr val="black">
                <a:alpha val="40000"/>
              </a:prstClr>
            </a:outerShdw>
          </a:effectLst>
          <a:scene3d>
            <a:camera prst="orthographicFront">
              <a:rot lat="0" lon="0" rev="0"/>
            </a:camera>
            <a:lightRig rig="threePt" dir="t"/>
          </a:scene3d>
        </p:spPr>
      </p:pic>
      <p:sp>
        <p:nvSpPr>
          <p:cNvPr id="95" name="Slide Number Placeholder 1">
            <a:extLst>
              <a:ext uri="{FF2B5EF4-FFF2-40B4-BE49-F238E27FC236}">
                <a16:creationId xmlns:a16="http://schemas.microsoft.com/office/drawing/2014/main" id="{7F8BC40C-3798-465B-867E-EEE860FF7D4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76</a:t>
            </a:fld>
            <a:r>
              <a:rPr lang="en-GB" sz="900" b="1" dirty="0">
                <a:solidFill>
                  <a:schemeClr val="bg1"/>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2D28752E-30BD-4E46-8080-FF0F85038026}"/>
              </a:ext>
              <a:ext uri="{C183D7F6-B498-43B3-948B-1728B52AA6E4}">
                <adec:decorative xmlns:adec="http://schemas.microsoft.com/office/drawing/2017/decorative" val="1"/>
              </a:ext>
            </a:extLst>
          </p:cNvPr>
          <p:cNvSpPr/>
          <p:nvPr/>
        </p:nvSpPr>
        <p:spPr>
          <a:xfrm>
            <a:off x="431663" y="6541217"/>
            <a:ext cx="300412" cy="1083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3531356D-40DD-480C-BFB8-4BDAB963AEC3}"/>
              </a:ext>
            </a:extLst>
          </p:cNvPr>
          <p:cNvSpPr>
            <a:spLocks noGrp="1"/>
          </p:cNvSpPr>
          <p:nvPr>
            <p:ph type="title" idx="4294967295"/>
          </p:nvPr>
        </p:nvSpPr>
        <p:spPr>
          <a:xfrm>
            <a:off x="270762" y="725638"/>
            <a:ext cx="9341700" cy="483450"/>
          </a:xfrm>
        </p:spPr>
        <p:txBody>
          <a:bodyPr>
            <a:normAutofit/>
          </a:bodyPr>
          <a:lstStyle/>
          <a:p>
            <a:r>
              <a:rPr lang="en-GB" sz="2800" b="1" dirty="0">
                <a:solidFill>
                  <a:srgbClr val="005EB8"/>
                </a:solidFill>
                <a:latin typeface="Arial"/>
              </a:rPr>
              <a:t>NHS Adult Inpatient Survey 2021</a:t>
            </a:r>
          </a:p>
        </p:txBody>
      </p:sp>
      <p:sp>
        <p:nvSpPr>
          <p:cNvPr id="11" name="Title 6">
            <a:extLst>
              <a:ext uri="{FF2B5EF4-FFF2-40B4-BE49-F238E27FC236}">
                <a16:creationId xmlns:a16="http://schemas.microsoft.com/office/drawing/2014/main" id="{8971284B-1085-41CD-8B6F-4CB89E7CB02C}"/>
              </a:ext>
            </a:extLst>
          </p:cNvPr>
          <p:cNvSpPr txBox="1">
            <a:spLocks/>
          </p:cNvSpPr>
          <p:nvPr/>
        </p:nvSpPr>
        <p:spPr>
          <a:xfrm>
            <a:off x="340662" y="1196388"/>
            <a:ext cx="11580576"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lvl="0">
              <a:defRPr/>
            </a:pPr>
            <a:r>
              <a:rPr kumimoji="0" lang="en-GB" sz="2000" b="1" i="0" u="none" strike="noStrike" kern="1200" cap="none" spc="0" normalizeH="0" baseline="0" noProof="0" dirty="0">
                <a:ln>
                  <a:noFill/>
                </a:ln>
                <a:solidFill>
                  <a:srgbClr val="005EB8"/>
                </a:solidFill>
                <a:effectLst/>
                <a:uLnTx/>
                <a:uFillTx/>
                <a:latin typeface="Arial"/>
                <a:ea typeface="+mj-ea"/>
                <a:cs typeface="+mj-cs"/>
              </a:rPr>
              <a:t>Results for East Lancashire Hospitals NHS Trust</a:t>
            </a:r>
          </a:p>
        </p:txBody>
      </p:sp>
      <p:sp>
        <p:nvSpPr>
          <p:cNvPr id="21" name="Title 6">
            <a:extLst>
              <a:ext uri="{FF2B5EF4-FFF2-40B4-BE49-F238E27FC236}">
                <a16:creationId xmlns:a16="http://schemas.microsoft.com/office/drawing/2014/main" id="{15364654-6F57-41EB-AA26-0ECBBBF1D9E3}"/>
              </a:ext>
            </a:extLst>
          </p:cNvPr>
          <p:cNvSpPr txBox="1">
            <a:spLocks/>
          </p:cNvSpPr>
          <p:nvPr/>
        </p:nvSpPr>
        <p:spPr>
          <a:xfrm>
            <a:off x="395007" y="1725420"/>
            <a:ext cx="5380135"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rgbClr val="419999"/>
                </a:solidFill>
                <a:effectLst/>
                <a:uLnTx/>
                <a:uFillTx/>
                <a:latin typeface="Arial"/>
                <a:ea typeface="+mj-ea"/>
                <a:cs typeface="+mj-cs"/>
              </a:rPr>
              <a:t>is best</a:t>
            </a:r>
          </a:p>
        </p:txBody>
      </p:sp>
      <p:graphicFrame>
        <p:nvGraphicFramePr>
          <p:cNvPr id="17" name="D_5e64f96e7fde5fa6_CalcTable">
            <a:extLst>
              <a:ext uri="{FF2B5EF4-FFF2-40B4-BE49-F238E27FC236}">
                <a16:creationId xmlns:a16="http://schemas.microsoft.com/office/drawing/2014/main" id="{C39E0B58-D085-4F86-9390-F4E078C4050D}"/>
              </a:ext>
            </a:extLst>
          </p:cNvPr>
          <p:cNvGraphicFramePr>
            <a:graphicFrameLocks noGrp="1"/>
          </p:cNvGraphicFramePr>
          <p:nvPr>
            <p:extLst>
              <p:ext uri="{D42A27DB-BD31-4B8C-83A1-F6EECF244321}">
                <p14:modId xmlns:p14="http://schemas.microsoft.com/office/powerpoint/2010/main" val="1691681409"/>
              </p:ext>
            </p:extLst>
          </p:nvPr>
        </p:nvGraphicFramePr>
        <p:xfrm>
          <a:off x="400607" y="2156977"/>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Wingdings" panose="05000000000000000000" pitchFamily="2" charset="2"/>
                        <a:buChar char="ü"/>
                        <a:defRPr/>
                      </a:pPr>
                      <a:r>
                        <a:rPr kumimoji="0" lang="en-GB" sz="1250" b="0" i="0" u="none" strike="noStrike" kern="1200" cap="none" spc="0" normalizeH="0" baseline="0" noProof="0">
                          <a:ln>
                            <a:noFill/>
                          </a:ln>
                          <a:solidFill>
                            <a:prstClr val="black"/>
                          </a:solidFill>
                          <a:effectLst/>
                          <a:uLnTx/>
                          <a:uFillTx/>
                          <a:latin typeface="Arial"/>
                          <a:ea typeface="+mn-ea"/>
                          <a:cs typeface="+mn-cs"/>
                        </a:rPr>
                        <a:t>Privacy for discussions: patients being able to discuss their condition or treatment with hospital staff without being overheard
Having enough to drink: patients getting enough to drink whilst in hospital
Taking medication: patients being able to take medication they brought to hospital when needed
Enough nurses: patients feeling there were enough nurses on duty to care for them in hospital
Getting help from staff: patients being able to get a member of staff to help them when they needed attention</a:t>
                      </a:r>
                      <a:endParaRPr lang="en-GB" sz="1250" b="0" dirty="0"/>
                    </a:p>
                  </a:txBody>
                  <a:tcPr anchor="ctr">
                    <a:lnL w="6350" cap="flat" cmpd="sng" algn="ctr">
                      <a:solidFill>
                        <a:srgbClr val="419999"/>
                      </a:solidFill>
                      <a:prstDash val="solid"/>
                      <a:round/>
                      <a:headEnd type="none" w="med" len="med"/>
                      <a:tailEnd type="none" w="med" len="med"/>
                    </a:lnL>
                    <a:lnR w="6350" cap="flat" cmpd="sng" algn="ctr">
                      <a:solidFill>
                        <a:srgbClr val="419999"/>
                      </a:solidFill>
                      <a:prstDash val="solid"/>
                      <a:round/>
                      <a:headEnd type="none" w="med" len="med"/>
                      <a:tailEnd type="none" w="med" len="med"/>
                    </a:lnR>
                    <a:lnT w="6350" cap="flat" cmpd="sng" algn="ctr">
                      <a:solidFill>
                        <a:srgbClr val="419999"/>
                      </a:solidFill>
                      <a:prstDash val="solid"/>
                      <a:round/>
                      <a:headEnd type="none" w="med" len="med"/>
                      <a:tailEnd type="none" w="med" len="med"/>
                    </a:lnT>
                    <a:lnB w="6350" cap="flat" cmpd="sng" algn="ctr">
                      <a:solidFill>
                        <a:srgbClr val="419999"/>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22" name="Title 6">
            <a:extLst>
              <a:ext uri="{FF2B5EF4-FFF2-40B4-BE49-F238E27FC236}">
                <a16:creationId xmlns:a16="http://schemas.microsoft.com/office/drawing/2014/main" id="{3500BAE9-57CC-4BAF-87C0-D92C0896F54B}"/>
              </a:ext>
            </a:extLst>
          </p:cNvPr>
          <p:cNvSpPr txBox="1">
            <a:spLocks/>
          </p:cNvSpPr>
          <p:nvPr/>
        </p:nvSpPr>
        <p:spPr>
          <a:xfrm>
            <a:off x="6161818" y="1723825"/>
            <a:ext cx="5092701" cy="310435"/>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Arial"/>
                <a:ea typeface="+mj-ea"/>
                <a:cs typeface="+mj-cs"/>
              </a:rPr>
              <a:t>Where patient experience </a:t>
            </a:r>
            <a:r>
              <a:rPr kumimoji="0" lang="en-GB" sz="1800" b="1" i="0" u="none" strike="noStrike" kern="1200" cap="none" spc="0" normalizeH="0" baseline="0" noProof="0" dirty="0">
                <a:ln>
                  <a:noFill/>
                </a:ln>
                <a:solidFill>
                  <a:schemeClr val="accent2"/>
                </a:solidFill>
                <a:effectLst/>
                <a:uLnTx/>
                <a:uFillTx/>
                <a:latin typeface="Arial"/>
                <a:ea typeface="+mj-ea"/>
                <a:cs typeface="+mj-cs"/>
              </a:rPr>
              <a:t>could improve</a:t>
            </a:r>
          </a:p>
        </p:txBody>
      </p:sp>
      <p:graphicFrame>
        <p:nvGraphicFramePr>
          <p:cNvPr id="18" name="D_61c5889bef3b199c_CalcTable">
            <a:extLst>
              <a:ext uri="{FF2B5EF4-FFF2-40B4-BE49-F238E27FC236}">
                <a16:creationId xmlns:a16="http://schemas.microsoft.com/office/drawing/2014/main" id="{86960DCE-0C14-4861-B7BF-0BAF81D82884}"/>
              </a:ext>
            </a:extLst>
          </p:cNvPr>
          <p:cNvGraphicFramePr>
            <a:graphicFrameLocks noGrp="1"/>
          </p:cNvGraphicFramePr>
          <p:nvPr>
            <p:extLst>
              <p:ext uri="{D42A27DB-BD31-4B8C-83A1-F6EECF244321}">
                <p14:modId xmlns:p14="http://schemas.microsoft.com/office/powerpoint/2010/main" val="982920712"/>
              </p:ext>
            </p:extLst>
          </p:nvPr>
        </p:nvGraphicFramePr>
        <p:xfrm>
          <a:off x="6161818" y="2168564"/>
          <a:ext cx="5612400" cy="2976531"/>
        </p:xfrm>
        <a:graphic>
          <a:graphicData uri="http://schemas.openxmlformats.org/drawingml/2006/table">
            <a:tbl>
              <a:tblPr firstRow="1" bandRow="1">
                <a:tableStyleId>{5C22544A-7EE6-4342-B048-85BDC9FD1C3A}</a:tableStyleId>
              </a:tblPr>
              <a:tblGrid>
                <a:gridCol w="5612400">
                  <a:extLst>
                    <a:ext uri="{9D8B030D-6E8A-4147-A177-3AD203B41FA5}">
                      <a16:colId xmlns:a16="http://schemas.microsoft.com/office/drawing/2014/main" val="1105234805"/>
                    </a:ext>
                  </a:extLst>
                </a:gridCol>
              </a:tblGrid>
              <a:tr h="2976531">
                <a:tc>
                  <a:txBody>
                    <a:bodyPr/>
                    <a:lstStyle/>
                    <a:p>
                      <a:pPr marL="285750" indent="-285750">
                        <a:lnSpc>
                          <a:spcPct val="110000"/>
                        </a:lnSpc>
                        <a:spcBef>
                          <a:spcPts val="600"/>
                        </a:spcBef>
                        <a:buFont typeface="Courier New" panose="02070309020205020404" pitchFamily="49" charset="0"/>
                        <a:buChar char="o"/>
                        <a:defRPr/>
                      </a:pPr>
                      <a:r>
                        <a:rPr kumimoji="0" lang="en-GB" sz="1250" b="0" i="0" u="none" strike="noStrike" kern="1200" cap="none" spc="0" normalizeH="0" baseline="0" noProof="0">
                          <a:ln>
                            <a:noFill/>
                          </a:ln>
                          <a:solidFill>
                            <a:prstClr val="black"/>
                          </a:solidFill>
                          <a:effectLst/>
                          <a:uLnTx/>
                          <a:uFillTx/>
                          <a:latin typeface="Arial"/>
                          <a:ea typeface="+mn-ea"/>
                          <a:cs typeface="+mn-cs"/>
                        </a:rPr>
                        <a:t>Waiting to get to a bed: patients feeling that they waited the right amount of time to get to a bed on a ward after they arrived at the hospital
Help with eating: patients being given enough help from staff to eat meals, if needed
After the operation or procedure: patients being given an explanation from staff of how their operation or procedure went
Understanding care after leaving hospital: patients being given information about what would happen next with their care
Equipment and adaptations in the home: hospital staff discussing if any equipment or home adaptations were needed when leaving hospital</a:t>
                      </a:r>
                      <a:endParaRPr kumimoji="0" lang="en-GB" sz="1250" b="0" i="0" u="none" strike="noStrike" kern="1200" cap="none" spc="0" normalizeH="0" baseline="0" noProof="0" dirty="0">
                        <a:ln>
                          <a:noFill/>
                        </a:ln>
                        <a:solidFill>
                          <a:prstClr val="black"/>
                        </a:solidFill>
                        <a:effectLst/>
                        <a:uLnTx/>
                        <a:uFillTx/>
                        <a:latin typeface="Arial"/>
                        <a:ea typeface="+mn-ea"/>
                        <a:cs typeface="+mn-cs"/>
                      </a:endParaRPr>
                    </a:p>
                  </a:txBody>
                  <a:tcPr anchor="ctr">
                    <a:lnL w="6350" cap="flat" cmpd="sng" algn="ctr">
                      <a:solidFill>
                        <a:srgbClr val="E87722"/>
                      </a:solidFill>
                      <a:prstDash val="solid"/>
                      <a:round/>
                      <a:headEnd type="none" w="med" len="med"/>
                      <a:tailEnd type="none" w="med" len="med"/>
                    </a:lnL>
                    <a:lnR w="6350" cap="flat" cmpd="sng" algn="ctr">
                      <a:solidFill>
                        <a:srgbClr val="E87722"/>
                      </a:solidFill>
                      <a:prstDash val="solid"/>
                      <a:round/>
                      <a:headEnd type="none" w="med" len="med"/>
                      <a:tailEnd type="none" w="med" len="med"/>
                    </a:lnR>
                    <a:lnT w="6350" cap="flat" cmpd="sng" algn="ctr">
                      <a:solidFill>
                        <a:srgbClr val="E87722"/>
                      </a:solidFill>
                      <a:prstDash val="solid"/>
                      <a:round/>
                      <a:headEnd type="none" w="med" len="med"/>
                      <a:tailEnd type="none" w="med" len="med"/>
                    </a:lnT>
                    <a:lnB w="6350" cap="flat" cmpd="sng" algn="ctr">
                      <a:solidFill>
                        <a:srgbClr val="E87722"/>
                      </a:solidFill>
                      <a:prstDash val="solid"/>
                      <a:round/>
                      <a:headEnd type="none" w="med" len="med"/>
                      <a:tailEnd type="none" w="med" len="med"/>
                    </a:lnB>
                    <a:noFill/>
                  </a:tcPr>
                </a:tc>
                <a:extLst>
                  <a:ext uri="{0D108BD9-81ED-4DB2-BD59-A6C34878D82A}">
                    <a16:rowId xmlns:a16="http://schemas.microsoft.com/office/drawing/2014/main" val="1756846957"/>
                  </a:ext>
                </a:extLst>
              </a:tr>
            </a:tbl>
          </a:graphicData>
        </a:graphic>
      </p:graphicFrame>
      <p:sp>
        <p:nvSpPr>
          <p:cNvPr id="96" name="Rectangle 95">
            <a:extLst>
              <a:ext uri="{FF2B5EF4-FFF2-40B4-BE49-F238E27FC236}">
                <a16:creationId xmlns:a16="http://schemas.microsoft.com/office/drawing/2014/main" id="{7C88008D-3774-4309-AACC-46F832C550A4}"/>
              </a:ext>
            </a:extLst>
          </p:cNvPr>
          <p:cNvSpPr/>
          <p:nvPr/>
        </p:nvSpPr>
        <p:spPr>
          <a:xfrm>
            <a:off x="363823" y="5180840"/>
            <a:ext cx="9892892" cy="646331"/>
          </a:xfrm>
          <a:prstGeom prst="rect">
            <a:avLst/>
          </a:prstGeom>
        </p:spPr>
        <p:txBody>
          <a:bodyPr wrap="square">
            <a:spAutoFit/>
          </a:bodyPr>
          <a:lstStyle/>
          <a:p>
            <a:r>
              <a:rPr lang="en-GB" sz="1150" dirty="0">
                <a:latin typeface="Arial" panose="020B0604020202020204" pitchFamily="34" charset="0"/>
                <a:cs typeface="Arial" panose="020B0604020202020204" pitchFamily="34" charset="0"/>
              </a:rPr>
              <a:t>These topics are calculated by comparing your trust’s results to the average of all trusts. “Where patient experience is best”: These are the five results for your trust that are highest compared with the average of all trusts. “Where patient experience could improve”: These are the five results for your trust that are lowest compared with the average of all trusts.</a:t>
            </a:r>
          </a:p>
        </p:txBody>
      </p:sp>
      <p:sp>
        <p:nvSpPr>
          <p:cNvPr id="12" name="Text Box 2">
            <a:extLst>
              <a:ext uri="{FF2B5EF4-FFF2-40B4-BE49-F238E27FC236}">
                <a16:creationId xmlns:a16="http://schemas.microsoft.com/office/drawing/2014/main" id="{3F526089-829D-4030-9A23-CD53A806EE34}"/>
              </a:ext>
            </a:extLst>
          </p:cNvPr>
          <p:cNvSpPr txBox="1"/>
          <p:nvPr/>
        </p:nvSpPr>
        <p:spPr>
          <a:xfrm>
            <a:off x="397285" y="5935496"/>
            <a:ext cx="9859429" cy="596196"/>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lvl="0">
              <a:defRPr/>
            </a:pPr>
            <a:r>
              <a:rPr kumimoji="0" lang="en-GB" sz="1000" b="0" i="0" u="none" strike="noStrike" kern="1200" cap="none" spc="0" normalizeH="0" baseline="0" noProof="0" dirty="0">
                <a:ln>
                  <a:noFill/>
                </a:ln>
                <a:solidFill>
                  <a:prstClr val="white"/>
                </a:solidFill>
                <a:effectLst/>
                <a:uLnTx/>
                <a:uFillTx/>
                <a:latin typeface="Arial" panose="020B0604020202020204" pitchFamily="34" charset="0"/>
                <a:ea typeface="Arial" panose="020B0604020202020204" pitchFamily="34" charset="0"/>
                <a:cs typeface="Arial" panose="020B0604020202020204" pitchFamily="34" charset="0"/>
              </a:rPr>
              <a:t>This survey looked at the experiences of people who were discharged from an NHS acute hospital in November 2021. Between January 2022 and May 2022, a questionnaire was sent to 1250 inpatients at East Lancashire Hospitals NHS Trust who had attended in late 2021. Responses were received from 408 patients at this trust. If you have any questions about the survey and our results, please contact [NHS TRUST TO INSERT CONTACT DETAILS].</a:t>
            </a:r>
          </a:p>
        </p:txBody>
      </p:sp>
      <p:graphicFrame>
        <p:nvGraphicFramePr>
          <p:cNvPr id="4" name="D_5e64f96e7fde5fa6" hidden="1">
            <a:extLst>
              <a:ext uri="{FF2B5EF4-FFF2-40B4-BE49-F238E27FC236}">
                <a16:creationId xmlns:a16="http://schemas.microsoft.com/office/drawing/2014/main" id="{FB0F0CB7-D0BA-4C64-A124-B0FBE7DFD6D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651868459"/>
              </p:ext>
            </p:extLst>
          </p:nvPr>
        </p:nvGraphicFramePr>
        <p:xfrm>
          <a:off x="0" y="0"/>
          <a:ext cx="2032000" cy="508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D_61c5889bef3b199c" hidden="1">
            <a:extLst>
              <a:ext uri="{FF2B5EF4-FFF2-40B4-BE49-F238E27FC236}">
                <a16:creationId xmlns:a16="http://schemas.microsoft.com/office/drawing/2014/main" id="{5670BC92-4147-4C6C-9E92-08069DCAF13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488297589"/>
              </p:ext>
            </p:extLst>
          </p:nvPr>
        </p:nvGraphicFramePr>
        <p:xfrm>
          <a:off x="10160000" y="0"/>
          <a:ext cx="2032000" cy="5080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46635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6070824"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7" name="Rectangle 6">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070824"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a:t>
            </a:r>
          </a:p>
        </p:txBody>
      </p:sp>
      <p:sp>
        <p:nvSpPr>
          <p:cNvPr id="2" name="Rectangle 1">
            <a:extLst>
              <a:ext uri="{FF2B5EF4-FFF2-40B4-BE49-F238E27FC236}">
                <a16:creationId xmlns:a16="http://schemas.microsoft.com/office/drawing/2014/main" id="{C8FE1D46-5796-4660-8005-4272491A52FC}"/>
              </a:ext>
            </a:extLst>
          </p:cNvPr>
          <p:cNvSpPr/>
          <p:nvPr/>
        </p:nvSpPr>
        <p:spPr>
          <a:xfrm>
            <a:off x="345422" y="1230824"/>
            <a:ext cx="5618201" cy="5032147"/>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419999"/>
                </a:solidFill>
                <a:latin typeface="Arial" panose="020B0604020202020204" pitchFamily="34" charset="0"/>
                <a:cs typeface="Arial" panose="020B0604020202020204" pitchFamily="34" charset="0"/>
              </a:rPr>
              <a:t>dark green section </a:t>
            </a:r>
            <a:r>
              <a:rPr lang="en-GB" sz="11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5FBD83"/>
                </a:highlight>
                <a:latin typeface="Arial" panose="020B0604020202020204" pitchFamily="34" charset="0"/>
                <a:cs typeface="Arial" panose="020B0604020202020204" pitchFamily="34" charset="0"/>
              </a:rPr>
              <a:t>mid-green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A9D18E"/>
                </a:highlight>
                <a:latin typeface="Arial" panose="020B0604020202020204" pitchFamily="34" charset="0"/>
                <a:cs typeface="Arial" panose="020B0604020202020204" pitchFamily="34" charset="0"/>
              </a:rPr>
              <a:t>light green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D9D9D9"/>
                </a:highlight>
                <a:latin typeface="Arial" panose="020B0604020202020204" pitchFamily="34" charset="0"/>
                <a:cs typeface="Arial" panose="020B0604020202020204" pitchFamily="34" charset="0"/>
              </a:rPr>
              <a:t>grey section</a:t>
            </a:r>
            <a:r>
              <a:rPr lang="en-GB" sz="11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FD966"/>
                </a:highlight>
                <a:latin typeface="Arial" panose="020B0604020202020204" pitchFamily="34" charset="0"/>
                <a:cs typeface="Arial" panose="020B0604020202020204" pitchFamily="34" charset="0"/>
              </a:rPr>
              <a:t>yellow section</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highlight>
                  <a:srgbClr val="F1BE48"/>
                </a:highlight>
                <a:latin typeface="Arial" panose="020B0604020202020204" pitchFamily="34" charset="0"/>
                <a:cs typeface="Arial" panose="020B0604020202020204" pitchFamily="34" charset="0"/>
              </a:rPr>
              <a:t>light orange</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section of the graph, its result is ‘Worse than expected’.</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If your trust’s score lies in the </a:t>
            </a:r>
            <a:r>
              <a:rPr lang="en-GB" sz="1100" b="1" dirty="0">
                <a:solidFill>
                  <a:srgbClr val="E87722"/>
                </a:solidFill>
                <a:latin typeface="Arial" panose="020B0604020202020204" pitchFamily="34" charset="0"/>
                <a:cs typeface="Arial" panose="020B0604020202020204" pitchFamily="34" charset="0"/>
              </a:rPr>
              <a:t>dark orange </a:t>
            </a:r>
            <a:r>
              <a:rPr lang="en-GB" sz="1100" dirty="0">
                <a:latin typeface="Arial" panose="020B0604020202020204" pitchFamily="34" charset="0"/>
                <a:cs typeface="Arial" panose="020B0604020202020204" pitchFamily="34" charset="0"/>
              </a:rPr>
              <a:t>section of the graph, its result is ‘Much worse than expected’.</a:t>
            </a:r>
          </a:p>
          <a:p>
            <a:pPr>
              <a:spcBef>
                <a:spcPts val="600"/>
              </a:spcBef>
              <a:spcAft>
                <a:spcPts val="600"/>
              </a:spcAft>
            </a:pPr>
            <a:r>
              <a:rPr lang="en-GB" sz="1100" dirty="0">
                <a:latin typeface="Arial" panose="020B0604020202020204" pitchFamily="34" charset="0"/>
                <a:cs typeface="Arial" panose="020B0604020202020204" pitchFamily="34" charset="0"/>
              </a:rPr>
              <a:t>These groupings are based on a rigorous statistical analysis of the data termed the ‘expected range’ technique.</a:t>
            </a:r>
          </a:p>
        </p:txBody>
      </p:sp>
      <p:pic>
        <p:nvPicPr>
          <p:cNvPr id="6" name="Picture 5" descr="A screenshot of a bar chart showing the section score for all NHS trusts">
            <a:extLst>
              <a:ext uri="{FF2B5EF4-FFF2-40B4-BE49-F238E27FC236}">
                <a16:creationId xmlns:a16="http://schemas.microsoft.com/office/drawing/2014/main" id="{BE1DECE5-5F90-40E3-868B-FE1A065F1F3E}"/>
              </a:ext>
            </a:extLst>
          </p:cNvPr>
          <p:cNvPicPr>
            <a:picLocks noChangeAspect="1"/>
          </p:cNvPicPr>
          <p:nvPr/>
        </p:nvPicPr>
        <p:blipFill>
          <a:blip r:embed="rId3"/>
          <a:stretch>
            <a:fillRect/>
          </a:stretch>
        </p:blipFill>
        <p:spPr>
          <a:xfrm>
            <a:off x="6111224" y="1755546"/>
            <a:ext cx="5802153" cy="2314575"/>
          </a:xfrm>
          <a:prstGeom prst="rect">
            <a:avLst/>
          </a:prstGeom>
        </p:spPr>
      </p:pic>
      <p:pic>
        <p:nvPicPr>
          <p:cNvPr id="9" name="Picture 8" descr="Image of expected range charts for three questions">
            <a:extLst>
              <a:ext uri="{FF2B5EF4-FFF2-40B4-BE49-F238E27FC236}">
                <a16:creationId xmlns:a16="http://schemas.microsoft.com/office/drawing/2014/main" id="{3A56686C-FD98-489F-907A-021B700BF847}"/>
              </a:ext>
            </a:extLst>
          </p:cNvPr>
          <p:cNvPicPr>
            <a:picLocks noChangeAspect="1"/>
          </p:cNvPicPr>
          <p:nvPr/>
        </p:nvPicPr>
        <p:blipFill>
          <a:blip r:embed="rId4"/>
          <a:stretch>
            <a:fillRect/>
          </a:stretch>
        </p:blipFill>
        <p:spPr>
          <a:xfrm>
            <a:off x="6198359" y="4719252"/>
            <a:ext cx="5715018" cy="1605805"/>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benchmarking in this report (continued)</a:t>
            </a:r>
          </a:p>
        </p:txBody>
      </p:sp>
      <p:sp>
        <p:nvSpPr>
          <p:cNvPr id="6" name="Rectangle 5">
            <a:extLst>
              <a:ext uri="{FF2B5EF4-FFF2-40B4-BE49-F238E27FC236}">
                <a16:creationId xmlns:a16="http://schemas.microsoft.com/office/drawing/2014/main" id="{349E5466-CC81-455D-BF20-84AED778DC5D}"/>
              </a:ext>
            </a:extLst>
          </p:cNvPr>
          <p:cNvSpPr/>
          <p:nvPr/>
        </p:nvSpPr>
        <p:spPr>
          <a:xfrm>
            <a:off x="345600" y="1231200"/>
            <a:ext cx="11515286" cy="4909036"/>
          </a:xfrm>
          <a:prstGeom prst="rect">
            <a:avLst/>
          </a:prstGeom>
        </p:spPr>
        <p:txBody>
          <a:bodyPr wrap="square">
            <a:spAutoFit/>
          </a:bodyPr>
          <a:lstStyle/>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Trust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1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pPr>
            <a:r>
              <a:rPr lang="en-GB" sz="11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a:spcBef>
                <a:spcPts val="600"/>
              </a:spcBef>
              <a:spcAft>
                <a:spcPts val="600"/>
              </a:spcAft>
            </a:pPr>
            <a:r>
              <a:rPr lang="en-GB" sz="1100" dirty="0">
                <a:latin typeface="Arial" panose="020B0604020202020204" pitchFamily="34" charset="0"/>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numbers of responses. </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Site level benchmarking</a:t>
            </a:r>
          </a:p>
          <a:p>
            <a:pPr>
              <a:spcBef>
                <a:spcPts val="600"/>
              </a:spcBef>
              <a:spcAft>
                <a:spcPts val="600"/>
              </a:spcAft>
            </a:pPr>
            <a:r>
              <a:rPr lang="en-GB" sz="1100" dirty="0">
                <a:latin typeface="Arial" panose="020B0604020202020204" pitchFamily="34" charset="0"/>
                <a:cs typeface="Arial" panose="020B0604020202020204" pitchFamily="34" charset="0"/>
              </a:rPr>
              <a:t>The charts in the ‘trust results’ section present site level benchmarking. This allows you to compare the results for sites within your trust with all other sites across trusts. It is important to note that there may be differences between the average score of the sites provided and the overall score for the trust. This may be related to the size of the sites, results for suppressed sites or weighting, as sites and trusts are weighted separately. In addition, if a single site result is presented for a trust, the ‘expected range’ category may differ: although the score achieved will be the same for both the site and for the trust, the upper and lower boundary levels will differ between the two due to them being calculated differently in each case.</a:t>
            </a:r>
          </a:p>
          <a:p>
            <a:pPr>
              <a:spcBef>
                <a:spcPts val="600"/>
              </a:spcBef>
              <a:spcAft>
                <a:spcPts val="600"/>
              </a:spcAft>
            </a:pPr>
            <a:r>
              <a:rPr lang="en-GB" sz="1100" dirty="0">
                <a:latin typeface="Arial" panose="020B0604020202020204" pitchFamily="34" charset="0"/>
                <a:cs typeface="Arial" panose="020B0604020202020204" pitchFamily="34" charset="0"/>
              </a:rPr>
              <a:t>If fewer than 30 responses were received from patients discharged from a site, no scores will be displayed for that site.</a:t>
            </a:r>
          </a:p>
          <a:p>
            <a:pPr>
              <a:spcBef>
                <a:spcPts val="600"/>
              </a:spcBef>
              <a:spcAft>
                <a:spcPts val="600"/>
              </a:spcAft>
            </a:pPr>
            <a:r>
              <a:rPr lang="en-GB" sz="11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100" dirty="0">
                <a:latin typeface="Arial" panose="020B0604020202020204" pitchFamily="34" charset="0"/>
                <a:cs typeface="Arial" panose="020B0604020202020204" pitchFamily="34" charset="0"/>
                <a:hlinkClick r:id="rId3"/>
              </a:rPr>
              <a:t>NHS Surveys website</a:t>
            </a:r>
            <a:r>
              <a:rPr lang="en-GB" sz="11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829252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An example of scoring</a:t>
            </a:r>
          </a:p>
        </p:txBody>
      </p:sp>
      <p:sp>
        <p:nvSpPr>
          <p:cNvPr id="7" name="Rectangle 6">
            <a:extLst>
              <a:ext uri="{FF2B5EF4-FFF2-40B4-BE49-F238E27FC236}">
                <a16:creationId xmlns:a16="http://schemas.microsoft.com/office/drawing/2014/main" id="{80DFDC09-B9BF-4EA2-8B8A-CE19D491B28C}"/>
              </a:ext>
            </a:extLst>
          </p:cNvPr>
          <p:cNvSpPr/>
          <p:nvPr/>
        </p:nvSpPr>
        <p:spPr>
          <a:xfrm>
            <a:off x="345599" y="1231200"/>
            <a:ext cx="11502129" cy="4909036"/>
          </a:xfrm>
          <a:prstGeom prst="rect">
            <a:avLst/>
          </a:prstGeom>
        </p:spPr>
        <p:txBody>
          <a:bodyPr wrap="square">
            <a:spAutoFit/>
          </a:bodyPr>
          <a:lstStyle/>
          <a:p>
            <a:pPr>
              <a:spcBef>
                <a:spcPts val="600"/>
              </a:spcBef>
              <a:spcAft>
                <a:spcPts val="600"/>
              </a:spcAft>
            </a:pPr>
            <a:r>
              <a:rPr lang="en-GB" sz="1100" dirty="0">
                <a:latin typeface="Arial" panose="020B0604020202020204" pitchFamily="34" charset="0"/>
                <a:cs typeface="Arial" panose="020B0604020202020204" pitchFamily="34" charset="0"/>
              </a:rPr>
              <a:t>Each evaluative question is scored on a scale from 0 to 10. The scores represent the extent to which the patient’s experience could be improved. A score of 0 is assigned to all responses that reflect considerable scope for improvement, whereas a score of 10 refers to the most positive patient experience possible. Where a number of options lay between the negative and positive responses, they are placed at equal intervals along the scale. Where options were provided that did not have any bearing on the trust’s performance in terms of patient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an individual respondent’s score</a:t>
            </a:r>
          </a:p>
          <a:p>
            <a:pPr>
              <a:spcBef>
                <a:spcPts val="600"/>
              </a:spcBef>
              <a:spcAft>
                <a:spcPts val="600"/>
              </a:spcAft>
            </a:pPr>
            <a:r>
              <a:rPr lang="en-GB" sz="1100" dirty="0">
                <a:latin typeface="Arial" panose="020B0604020202020204" pitchFamily="34" charset="0"/>
                <a:cs typeface="Arial" panose="020B0604020202020204" pitchFamily="34" charset="0"/>
              </a:rPr>
              <a:t>The following provides an example for the scoring system applied for each respondent. For question 15 “When you asked doctors questions, did you get answers you could understand”: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“Yes, always” would be given a score of 10, as this refers to the most positive patient experience possible. </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“Sometimes”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 “No, never”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100" dirty="0">
                <a:latin typeface="Arial" panose="020B0604020202020204" pitchFamily="34" charset="0"/>
                <a:cs typeface="Arial" panose="020B0604020202020204" pitchFamily="34" charset="0"/>
              </a:rPr>
              <a:t>The answer codes “I did not have any questions” and “I did not feel able to ask questions” would not be scored, as they do not have a clear bearing on the trust’s performance in terms of patient experience.</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1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100" dirty="0">
                <a:latin typeface="Arial" panose="020B0604020202020204" pitchFamily="34" charset="0"/>
                <a:cs typeface="Arial" panose="020B0604020202020204" pitchFamily="34" charset="0"/>
                <a:hlinkClick r:id="rId3"/>
              </a:rPr>
              <a:t>survey technical document</a:t>
            </a:r>
            <a:r>
              <a:rPr lang="en-GB" sz="1100" dirty="0">
                <a:latin typeface="Arial" panose="020B0604020202020204" pitchFamily="34" charset="0"/>
                <a:cs typeface="Arial" panose="020B0604020202020204" pitchFamily="34" charset="0"/>
              </a:rPr>
              <a:t>.</a:t>
            </a:r>
          </a:p>
          <a:p>
            <a:pPr>
              <a:spcBef>
                <a:spcPts val="600"/>
              </a:spcBef>
              <a:spcAft>
                <a:spcPts val="600"/>
              </a:spcAft>
            </a:pPr>
            <a:r>
              <a:rPr lang="en-GB" sz="1200" b="1" dirty="0">
                <a:solidFill>
                  <a:srgbClr val="6D276A"/>
                </a:solidFill>
                <a:latin typeface="Arial" panose="020B0604020202020204" pitchFamily="34" charset="0"/>
                <a:cs typeface="Arial" panose="020B0604020202020204" pitchFamily="34" charset="0"/>
              </a:rPr>
              <a:t>Calculating the section score</a:t>
            </a:r>
          </a:p>
          <a:p>
            <a:r>
              <a:rPr lang="en-GB" sz="11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Slide Number Placeholder 1">
            <a:extLst>
              <a:ext uri="{FF2B5EF4-FFF2-40B4-BE49-F238E27FC236}">
                <a16:creationId xmlns:a16="http://schemas.microsoft.com/office/drawing/2014/main" id="{681ACEB0-D42D-4458-AD77-AB74FC1240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2" name="Title 51">
            <a:extLst>
              <a:ext uri="{FF2B5EF4-FFF2-40B4-BE49-F238E27FC236}">
                <a16:creationId xmlns:a16="http://schemas.microsoft.com/office/drawing/2014/main" id="{612CD2E2-339E-4127-BFD6-2F06A3E1D274}"/>
              </a:ext>
            </a:extLst>
          </p:cNvPr>
          <p:cNvSpPr>
            <a:spLocks noGrp="1"/>
          </p:cNvSpPr>
          <p:nvPr>
            <p:ph type="title"/>
          </p:nvPr>
        </p:nvSpPr>
        <p:spPr>
          <a:xfrm>
            <a:off x="419970" y="586232"/>
            <a:ext cx="5106623" cy="588823"/>
          </a:xfrm>
        </p:spPr>
        <p:txBody>
          <a:bodyPr>
            <a:normAutofit/>
          </a:bodyPr>
          <a:lstStyle/>
          <a:p>
            <a:r>
              <a:rPr lang="en-GB" dirty="0"/>
              <a:t>Who took part in the survey?</a:t>
            </a:r>
          </a:p>
        </p:txBody>
      </p:sp>
      <p:sp>
        <p:nvSpPr>
          <p:cNvPr id="7" name="Rectangle 6">
            <a:extLst>
              <a:ext uri="{FF2B5EF4-FFF2-40B4-BE49-F238E27FC236}">
                <a16:creationId xmlns:a16="http://schemas.microsoft.com/office/drawing/2014/main" id="{035CAD14-7784-4EDD-B615-00BA0AB0F489}"/>
              </a:ext>
            </a:extLst>
          </p:cNvPr>
          <p:cNvSpPr/>
          <p:nvPr/>
        </p:nvSpPr>
        <p:spPr>
          <a:xfrm>
            <a:off x="449898" y="1104363"/>
            <a:ext cx="11442517" cy="276999"/>
          </a:xfrm>
          <a:prstGeom prst="rect">
            <a:avLst/>
          </a:prstGeom>
        </p:spPr>
        <p:txBody>
          <a:bodyPr wrap="square">
            <a:spAutoFit/>
          </a:bodyPr>
          <a:lstStyle/>
          <a:p>
            <a:r>
              <a:rPr lang="en-GB" sz="1200" dirty="0">
                <a:latin typeface="Arial" panose="020B0604020202020204" pitchFamily="34" charset="0"/>
                <a:cs typeface="Arial" panose="020B0604020202020204" pitchFamily="34" charset="0"/>
              </a:rPr>
              <a:t>This slide is included to help you interpret responses and to provide information about the population of patients who took part in the survey.</a:t>
            </a:r>
          </a:p>
        </p:txBody>
      </p:sp>
      <p:sp>
        <p:nvSpPr>
          <p:cNvPr id="179" name="D_bfd7761850884757" descr="Pie chart showing religion breakdown for this NHS trust.">
            <a:extLst>
              <a:ext uri="{FF2B5EF4-FFF2-40B4-BE49-F238E27FC236}">
                <a16:creationId xmlns:a16="http://schemas.microsoft.com/office/drawing/2014/main" id="{F64790F4-A2D2-4077-8645-A12CC4E723FF}"/>
              </a:ext>
            </a:extLst>
          </p:cNvPr>
          <p:cNvSpPr txBox="1"/>
          <p:nvPr/>
        </p:nvSpPr>
        <p:spPr>
          <a:xfrm>
            <a:off x="1098986" y="1446535"/>
            <a:ext cx="1007216"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1,250</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70" name="TextBox 69">
            <a:extLst>
              <a:ext uri="{FF2B5EF4-FFF2-40B4-BE49-F238E27FC236}">
                <a16:creationId xmlns:a16="http://schemas.microsoft.com/office/drawing/2014/main" id="{9F4CC52C-B708-4794-B6A0-B299E9C56511}"/>
              </a:ext>
            </a:extLst>
          </p:cNvPr>
          <p:cNvSpPr txBox="1"/>
          <p:nvPr/>
        </p:nvSpPr>
        <p:spPr>
          <a:xfrm>
            <a:off x="2163386" y="1571620"/>
            <a:ext cx="2136748"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invited to take part</a:t>
            </a:r>
          </a:p>
        </p:txBody>
      </p:sp>
      <p:sp>
        <p:nvSpPr>
          <p:cNvPr id="180" name="D_427908713d6a8d67" descr="Pie chart showing religion breakdown for this NHS trust.">
            <a:extLst>
              <a:ext uri="{FF2B5EF4-FFF2-40B4-BE49-F238E27FC236}">
                <a16:creationId xmlns:a16="http://schemas.microsoft.com/office/drawing/2014/main" id="{EF53C05F-EFFD-4611-A28C-F275098D0227}"/>
              </a:ext>
            </a:extLst>
          </p:cNvPr>
          <p:cNvSpPr txBox="1"/>
          <p:nvPr/>
        </p:nvSpPr>
        <p:spPr>
          <a:xfrm>
            <a:off x="1240785" y="1994944"/>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n-ea"/>
                <a:cs typeface="+mn-cs"/>
              </a:rPr>
              <a:t>408</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91" name="TextBox 90">
            <a:extLst>
              <a:ext uri="{FF2B5EF4-FFF2-40B4-BE49-F238E27FC236}">
                <a16:creationId xmlns:a16="http://schemas.microsoft.com/office/drawing/2014/main" id="{5A45D473-3CCC-4019-8687-3665A73AD394}"/>
              </a:ext>
            </a:extLst>
          </p:cNvPr>
          <p:cNvSpPr txBox="1"/>
          <p:nvPr/>
        </p:nvSpPr>
        <p:spPr>
          <a:xfrm>
            <a:off x="2163386" y="2119072"/>
            <a:ext cx="1902505"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completed</a:t>
            </a:r>
          </a:p>
        </p:txBody>
      </p:sp>
      <p:graphicFrame>
        <p:nvGraphicFramePr>
          <p:cNvPr id="181" name="D_be413b958b78b592_CalcTable" descr="Pie chart showing religion breakdown for this NHS trust.">
            <a:extLst>
              <a:ext uri="{FF2B5EF4-FFF2-40B4-BE49-F238E27FC236}">
                <a16:creationId xmlns:a16="http://schemas.microsoft.com/office/drawing/2014/main" id="{983C1813-F669-4468-AEE0-6FA8216EF67A}"/>
              </a:ext>
            </a:extLst>
          </p:cNvPr>
          <p:cNvGraphicFramePr>
            <a:graphicFrameLocks noGrp="1"/>
          </p:cNvGraphicFramePr>
          <p:nvPr>
            <p:extLst>
              <p:ext uri="{D42A27DB-BD31-4B8C-83A1-F6EECF244321}">
                <p14:modId xmlns:p14="http://schemas.microsoft.com/office/powerpoint/2010/main" val="1889022896"/>
              </p:ext>
            </p:extLst>
          </p:nvPr>
        </p:nvGraphicFramePr>
        <p:xfrm>
          <a:off x="1421001" y="2392340"/>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66%</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16" name="D_be413b958b78b592" hidden="1">
            <a:extLst>
              <a:ext uri="{FF2B5EF4-FFF2-40B4-BE49-F238E27FC236}">
                <a16:creationId xmlns:a16="http://schemas.microsoft.com/office/drawing/2014/main" id="{0274103A-BD6E-400B-93A4-B6B3EF377C15}"/>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206338835"/>
              </p:ext>
            </p:extLst>
          </p:nvPr>
        </p:nvGraphicFramePr>
        <p:xfrm>
          <a:off x="-2092307" y="2185150"/>
          <a:ext cx="2032000" cy="508000"/>
        </p:xfrm>
        <a:graphic>
          <a:graphicData uri="http://schemas.openxmlformats.org/drawingml/2006/chart">
            <c:chart xmlns:c="http://schemas.openxmlformats.org/drawingml/2006/chart" xmlns:r="http://schemas.openxmlformats.org/officeDocument/2006/relationships" r:id="rId3"/>
          </a:graphicData>
        </a:graphic>
      </p:graphicFrame>
      <p:sp>
        <p:nvSpPr>
          <p:cNvPr id="101" name="TextBox 100">
            <a:extLst>
              <a:ext uri="{FF2B5EF4-FFF2-40B4-BE49-F238E27FC236}">
                <a16:creationId xmlns:a16="http://schemas.microsoft.com/office/drawing/2014/main" id="{3893E5C3-87FF-4423-898E-6E2B5F2B849F}"/>
              </a:ext>
            </a:extLst>
          </p:cNvPr>
          <p:cNvSpPr txBox="1"/>
          <p:nvPr/>
        </p:nvSpPr>
        <p:spPr>
          <a:xfrm>
            <a:off x="2163386" y="2447672"/>
            <a:ext cx="1948853"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urgent/emergency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82" name="D_efb409305485bc1d_CalcTable" descr="Pie chart showing religion breakdown for this NHS trust.">
            <a:extLst>
              <a:ext uri="{FF2B5EF4-FFF2-40B4-BE49-F238E27FC236}">
                <a16:creationId xmlns:a16="http://schemas.microsoft.com/office/drawing/2014/main" id="{1C550CE3-01EB-4596-AD6A-8B860764E437}"/>
              </a:ext>
            </a:extLst>
          </p:cNvPr>
          <p:cNvGraphicFramePr>
            <a:graphicFrameLocks noGrp="1"/>
          </p:cNvGraphicFramePr>
          <p:nvPr>
            <p:extLst>
              <p:ext uri="{D42A27DB-BD31-4B8C-83A1-F6EECF244321}">
                <p14:modId xmlns:p14="http://schemas.microsoft.com/office/powerpoint/2010/main" val="2916572966"/>
              </p:ext>
            </p:extLst>
          </p:nvPr>
        </p:nvGraphicFramePr>
        <p:xfrm>
          <a:off x="1429422" y="2640471"/>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34%</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graphicFrame>
        <p:nvGraphicFramePr>
          <p:cNvPr id="166" name="D_efb409305485bc1d" hidden="1">
            <a:extLst>
              <a:ext uri="{FF2B5EF4-FFF2-40B4-BE49-F238E27FC236}">
                <a16:creationId xmlns:a16="http://schemas.microsoft.com/office/drawing/2014/main" id="{21928D7C-6D16-416E-B86F-9188353E628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798768782"/>
              </p:ext>
            </p:extLst>
          </p:nvPr>
        </p:nvGraphicFramePr>
        <p:xfrm>
          <a:off x="-2104096" y="2757593"/>
          <a:ext cx="2032000" cy="508000"/>
        </p:xfrm>
        <a:graphic>
          <a:graphicData uri="http://schemas.openxmlformats.org/drawingml/2006/chart">
            <c:chart xmlns:c="http://schemas.openxmlformats.org/drawingml/2006/chart" xmlns:r="http://schemas.openxmlformats.org/officeDocument/2006/relationships" r:id="rId4"/>
          </a:graphicData>
        </a:graphic>
      </p:graphicFrame>
      <p:sp>
        <p:nvSpPr>
          <p:cNvPr id="103" name="TextBox 102">
            <a:extLst>
              <a:ext uri="{FF2B5EF4-FFF2-40B4-BE49-F238E27FC236}">
                <a16:creationId xmlns:a16="http://schemas.microsoft.com/office/drawing/2014/main" id="{216D28FA-37E8-42F9-A1ED-5D1D2F41CBD8}"/>
              </a:ext>
            </a:extLst>
          </p:cNvPr>
          <p:cNvSpPr txBox="1"/>
          <p:nvPr/>
        </p:nvSpPr>
        <p:spPr>
          <a:xfrm>
            <a:off x="2163386" y="2687349"/>
            <a:ext cx="1402748"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planned admission</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83" name="D_285472907bfa09bf" descr="Pie chart showing religion breakdown for this NHS trust.">
            <a:extLst>
              <a:ext uri="{FF2B5EF4-FFF2-40B4-BE49-F238E27FC236}">
                <a16:creationId xmlns:a16="http://schemas.microsoft.com/office/drawing/2014/main" id="{2D715A54-7842-4823-8F87-D2308AE2BB34}"/>
              </a:ext>
            </a:extLst>
          </p:cNvPr>
          <p:cNvSpPr txBox="1"/>
          <p:nvPr/>
        </p:nvSpPr>
        <p:spPr>
          <a:xfrm>
            <a:off x="1240785" y="2935613"/>
            <a:ext cx="865417" cy="437236"/>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2800" b="1" i="0" u="none" strike="noStrike" kern="1200" cap="none" spc="0" normalizeH="0" baseline="0" noProof="0">
                <a:ln>
                  <a:noFill/>
                </a:ln>
                <a:solidFill>
                  <a:srgbClr val="6D276A"/>
                </a:solidFill>
                <a:effectLst/>
                <a:uLnTx/>
                <a:uFillTx/>
                <a:latin typeface="Arial"/>
                <a:ea typeface="+mn-ea"/>
                <a:cs typeface="+mn-cs"/>
              </a:rPr>
              <a:t>34%</a:t>
            </a:r>
            <a:endParaRPr kumimoji="0" lang="en-GB" sz="2000" b="1" i="0" u="none" strike="noStrike" kern="1200" cap="none" spc="0" normalizeH="0" baseline="0" noProof="0" dirty="0">
              <a:ln>
                <a:noFill/>
              </a:ln>
              <a:solidFill>
                <a:prstClr val="black"/>
              </a:solidFill>
              <a:effectLst/>
              <a:uLnTx/>
              <a:uFillTx/>
              <a:latin typeface="Arial"/>
              <a:ea typeface="+mn-ea"/>
              <a:cs typeface="+mn-cs"/>
            </a:endParaRPr>
          </a:p>
        </p:txBody>
      </p:sp>
      <p:sp>
        <p:nvSpPr>
          <p:cNvPr id="105" name="TextBox 104">
            <a:extLst>
              <a:ext uri="{FF2B5EF4-FFF2-40B4-BE49-F238E27FC236}">
                <a16:creationId xmlns:a16="http://schemas.microsoft.com/office/drawing/2014/main" id="{41EB9088-5661-4756-9FFE-E0C519BF9AC2}"/>
              </a:ext>
            </a:extLst>
          </p:cNvPr>
          <p:cNvSpPr txBox="1"/>
          <p:nvPr/>
        </p:nvSpPr>
        <p:spPr>
          <a:xfrm>
            <a:off x="2163386" y="3030297"/>
            <a:ext cx="1969854" cy="218586"/>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spcBef>
                <a:spcPts val="400"/>
              </a:spcBef>
              <a:spcAft>
                <a:spcPts val="40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a:ea typeface="+mn-ea"/>
                <a:cs typeface="+mn-cs"/>
              </a:rPr>
              <a:t>response rate</a:t>
            </a:r>
          </a:p>
        </p:txBody>
      </p:sp>
      <p:sp>
        <p:nvSpPr>
          <p:cNvPr id="184" name="D_201c5b530135454e" descr="Pie chart showing religion breakdown for this NHS trust.">
            <a:extLst>
              <a:ext uri="{FF2B5EF4-FFF2-40B4-BE49-F238E27FC236}">
                <a16:creationId xmlns:a16="http://schemas.microsoft.com/office/drawing/2014/main" id="{20B8222A-4DC4-435A-A78B-AA639CCF1E8B}"/>
              </a:ext>
            </a:extLst>
          </p:cNvPr>
          <p:cNvSpPr txBox="1"/>
          <p:nvPr/>
        </p:nvSpPr>
        <p:spPr>
          <a:xfrm>
            <a:off x="1240785" y="3329127"/>
            <a:ext cx="865417" cy="249812"/>
          </a:xfrm>
          <a:prstGeom prst="rect">
            <a:avLst/>
          </a:prstGeom>
          <a:noFill/>
        </p:spPr>
        <p:txBody>
          <a:bodyPr wrap="square" lIns="0" tIns="0" rIns="0" bIns="0" rtlCol="0">
            <a:spAutoFit/>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i="0" u="none" strike="noStrike" kern="1200" cap="none" spc="0" normalizeH="0" baseline="0" noProof="0">
                <a:ln>
                  <a:noFill/>
                </a:ln>
                <a:solidFill>
                  <a:srgbClr val="6D276A"/>
                </a:solidFill>
                <a:effectLst/>
                <a:uLnTx/>
                <a:uFillTx/>
                <a:latin typeface="Arial"/>
                <a:ea typeface="+mn-ea"/>
                <a:cs typeface="+mn-cs"/>
              </a:rPr>
              <a:t>39%</a:t>
            </a:r>
            <a:endParaRPr kumimoji="0" lang="en-GB" sz="1200" i="0" u="none" strike="noStrike" kern="1200" cap="none" spc="0" normalizeH="0" baseline="0" noProof="0" dirty="0">
              <a:ln>
                <a:noFill/>
              </a:ln>
              <a:solidFill>
                <a:prstClr val="black"/>
              </a:solidFill>
              <a:effectLst/>
              <a:uLnTx/>
              <a:uFillTx/>
              <a:latin typeface="Arial"/>
              <a:ea typeface="+mn-ea"/>
              <a:cs typeface="+mn-cs"/>
            </a:endParaRPr>
          </a:p>
        </p:txBody>
      </p:sp>
      <p:sp>
        <p:nvSpPr>
          <p:cNvPr id="107" name="TextBox 106">
            <a:extLst>
              <a:ext uri="{FF2B5EF4-FFF2-40B4-BE49-F238E27FC236}">
                <a16:creationId xmlns:a16="http://schemas.microsoft.com/office/drawing/2014/main" id="{1761B5D8-F921-4787-B6F8-502736A37BF5}"/>
              </a:ext>
            </a:extLst>
          </p:cNvPr>
          <p:cNvSpPr txBox="1"/>
          <p:nvPr/>
        </p:nvSpPr>
        <p:spPr>
          <a:xfrm>
            <a:off x="2163386" y="3383789"/>
            <a:ext cx="181030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average response rate for all trusts</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5" name="D_a2023f1c4af418b1_CalcTable" descr="Pie chart showing religion breakdown for this NHS trust.">
            <a:extLst>
              <a:ext uri="{FF2B5EF4-FFF2-40B4-BE49-F238E27FC236}">
                <a16:creationId xmlns:a16="http://schemas.microsoft.com/office/drawing/2014/main" id="{2BE8C4CD-94ED-7415-2068-F4C4CFE35F66}"/>
              </a:ext>
            </a:extLst>
          </p:cNvPr>
          <p:cNvGraphicFramePr>
            <a:graphicFrameLocks noGrp="1"/>
          </p:cNvGraphicFramePr>
          <p:nvPr>
            <p:extLst>
              <p:ext uri="{D42A27DB-BD31-4B8C-83A1-F6EECF244321}">
                <p14:modId xmlns:p14="http://schemas.microsoft.com/office/powerpoint/2010/main" val="1279250066"/>
              </p:ext>
            </p:extLst>
          </p:nvPr>
        </p:nvGraphicFramePr>
        <p:xfrm>
          <a:off x="1429422" y="3583446"/>
          <a:ext cx="773953" cy="247396"/>
        </p:xfrm>
        <a:graphic>
          <a:graphicData uri="http://schemas.openxmlformats.org/drawingml/2006/table">
            <a:tbl>
              <a:tblPr firstRow="1" bandRow="1">
                <a:tableStyleId>{2D5ABB26-0587-4C30-8999-92F81FD0307C}</a:tableStyleId>
              </a:tblPr>
              <a:tblGrid>
                <a:gridCol w="773953">
                  <a:extLst>
                    <a:ext uri="{9D8B030D-6E8A-4147-A177-3AD203B41FA5}">
                      <a16:colId xmlns:a16="http://schemas.microsoft.com/office/drawing/2014/main" val="870580083"/>
                    </a:ext>
                  </a:extLst>
                </a:gridCol>
              </a:tblGrid>
              <a:tr h="138688">
                <a:tc>
                  <a:txBody>
                    <a:bodyPr/>
                    <a:lstStyle/>
                    <a:p>
                      <a:pPr marL="0" marR="0" lvl="0" indent="0" algn="r" defTabSz="914400" rtl="0" eaLnBrk="1" fontAlgn="auto" latinLnBrk="0" hangingPunct="1">
                        <a:lnSpc>
                          <a:spcPct val="110000"/>
                        </a:lnSpc>
                        <a:spcBef>
                          <a:spcPts val="400"/>
                        </a:spcBef>
                        <a:spcAft>
                          <a:spcPts val="400"/>
                        </a:spcAft>
                        <a:buClrTx/>
                        <a:buSzTx/>
                        <a:buFontTx/>
                        <a:buNone/>
                        <a:tabLst/>
                        <a:defRPr/>
                      </a:pPr>
                      <a:r>
                        <a:rPr kumimoji="0" lang="en-GB" sz="1600" b="0" i="0" u="none" strike="noStrike" kern="1200" cap="none" spc="0" normalizeH="0" baseline="0" noProof="0">
                          <a:ln>
                            <a:noFill/>
                          </a:ln>
                          <a:solidFill>
                            <a:srgbClr val="6D276A"/>
                          </a:solidFill>
                          <a:effectLst/>
                          <a:uLnTx/>
                          <a:uFillTx/>
                          <a:latin typeface="Arial"/>
                          <a:ea typeface="+mn-ea"/>
                          <a:cs typeface="+mn-cs"/>
                        </a:rPr>
                        <a:t>39%</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txBody>
                  <a:tcPr marT="0" marB="0"/>
                </a:tc>
                <a:extLst>
                  <a:ext uri="{0D108BD9-81ED-4DB2-BD59-A6C34878D82A}">
                    <a16:rowId xmlns:a16="http://schemas.microsoft.com/office/drawing/2014/main" val="2474687230"/>
                  </a:ext>
                </a:extLst>
              </a:tr>
            </a:tbl>
          </a:graphicData>
        </a:graphic>
      </p:graphicFrame>
      <p:sp>
        <p:nvSpPr>
          <p:cNvPr id="109" name="TextBox 108">
            <a:extLst>
              <a:ext uri="{FF2B5EF4-FFF2-40B4-BE49-F238E27FC236}">
                <a16:creationId xmlns:a16="http://schemas.microsoft.com/office/drawing/2014/main" id="{0FC961B9-63D2-4A64-83E7-12AD0852E746}"/>
              </a:ext>
            </a:extLst>
          </p:cNvPr>
          <p:cNvSpPr txBox="1"/>
          <p:nvPr/>
        </p:nvSpPr>
        <p:spPr>
          <a:xfrm>
            <a:off x="2163386" y="3628018"/>
            <a:ext cx="2043767" cy="140488"/>
          </a:xfrm>
          <a:prstGeom prst="rect">
            <a:avLst/>
          </a:prstGeom>
          <a:noFill/>
        </p:spPr>
        <p:txBody>
          <a:bodyPr wrap="square" lIns="0" tIns="0" rIns="0" bIns="0" rtlCol="0">
            <a:spAutoFit/>
          </a:bodyPr>
          <a:lstStyle/>
          <a:p>
            <a:pPr marL="0" marR="0" lvl="0" indent="0" algn="l" defTabSz="914400" rtl="0" eaLnBrk="1" fontAlgn="auto" latinLnBrk="0" hangingPunct="1">
              <a:lnSpc>
                <a:spcPct val="110000"/>
              </a:lnSpc>
              <a:buClrTx/>
              <a:buSzTx/>
              <a:buFontTx/>
              <a:buNone/>
              <a:tabLst/>
              <a:defRPr/>
            </a:pPr>
            <a:r>
              <a:rPr kumimoji="0" lang="en-GB" sz="900" b="0" i="0" u="none" strike="noStrike" kern="1200" cap="none" spc="0" normalizeH="0" baseline="0" noProof="0" dirty="0">
                <a:ln>
                  <a:noFill/>
                </a:ln>
                <a:solidFill>
                  <a:prstClr val="black"/>
                </a:solidFill>
                <a:effectLst/>
                <a:uLnTx/>
                <a:uFillTx/>
                <a:latin typeface="Arial"/>
                <a:ea typeface="+mn-ea"/>
                <a:cs typeface="+mn-cs"/>
              </a:rPr>
              <a:t>response rate for your trust last year</a:t>
            </a:r>
            <a:endParaRPr kumimoji="0" lang="en-GB" sz="900" b="1" i="0" u="none" strike="noStrike" kern="1200" cap="none" spc="0" normalizeH="0" baseline="0" noProof="0" dirty="0">
              <a:ln>
                <a:noFill/>
              </a:ln>
              <a:solidFill>
                <a:prstClr val="black"/>
              </a:solidFill>
              <a:effectLst/>
              <a:uLnTx/>
              <a:uFillTx/>
              <a:latin typeface="Arial"/>
              <a:ea typeface="+mn-ea"/>
              <a:cs typeface="+mn-cs"/>
            </a:endParaRPr>
          </a:p>
        </p:txBody>
      </p:sp>
      <p:sp>
        <p:nvSpPr>
          <p:cNvPr id="143" name="TextBox 142">
            <a:extLst>
              <a:ext uri="{FF2B5EF4-FFF2-40B4-BE49-F238E27FC236}">
                <a16:creationId xmlns:a16="http://schemas.microsoft.com/office/drawing/2014/main" id="{143A08B6-3722-41C1-B9A1-373688EE8BE8}"/>
              </a:ext>
            </a:extLst>
          </p:cNvPr>
          <p:cNvSpPr txBox="1"/>
          <p:nvPr/>
        </p:nvSpPr>
        <p:spPr>
          <a:xfrm>
            <a:off x="5055881" y="1577506"/>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Ethnicity</a:t>
            </a:r>
          </a:p>
        </p:txBody>
      </p:sp>
      <p:graphicFrame>
        <p:nvGraphicFramePr>
          <p:cNvPr id="165" name="D_b82b3796f8eea913" descr="Pie chart showing ethnicity breakdown for this NHS trust.">
            <a:extLst>
              <a:ext uri="{FF2B5EF4-FFF2-40B4-BE49-F238E27FC236}">
                <a16:creationId xmlns:a16="http://schemas.microsoft.com/office/drawing/2014/main" id="{CEFB09EF-E953-44C8-9E92-3F8AD353D41C}"/>
              </a:ext>
            </a:extLst>
          </p:cNvPr>
          <p:cNvGraphicFramePr>
            <a:graphicFrameLocks/>
          </p:cNvGraphicFramePr>
          <p:nvPr>
            <p:extLst>
              <p:ext uri="{D42A27DB-BD31-4B8C-83A1-F6EECF244321}">
                <p14:modId xmlns:p14="http://schemas.microsoft.com/office/powerpoint/2010/main" val="3103158745"/>
              </p:ext>
            </p:extLst>
          </p:nvPr>
        </p:nvGraphicFramePr>
        <p:xfrm>
          <a:off x="4434431" y="1948230"/>
          <a:ext cx="3420025" cy="2080560"/>
        </p:xfrm>
        <a:graphic>
          <a:graphicData uri="http://schemas.openxmlformats.org/drawingml/2006/chart">
            <c:chart xmlns:c="http://schemas.openxmlformats.org/drawingml/2006/chart" xmlns:r="http://schemas.openxmlformats.org/officeDocument/2006/relationships" r:id="rId5"/>
          </a:graphicData>
        </a:graphic>
      </p:graphicFrame>
      <p:sp>
        <p:nvSpPr>
          <p:cNvPr id="144" name="TextBox 143">
            <a:extLst>
              <a:ext uri="{FF2B5EF4-FFF2-40B4-BE49-F238E27FC236}">
                <a16:creationId xmlns:a16="http://schemas.microsoft.com/office/drawing/2014/main" id="{8491380B-22F5-47C6-A677-9B4FA2357530}"/>
              </a:ext>
            </a:extLst>
          </p:cNvPr>
          <p:cNvSpPr txBox="1"/>
          <p:nvPr/>
        </p:nvSpPr>
        <p:spPr>
          <a:xfrm>
            <a:off x="8841392" y="1571113"/>
            <a:ext cx="2957066"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Religion</a:t>
            </a:r>
          </a:p>
        </p:txBody>
      </p:sp>
      <p:graphicFrame>
        <p:nvGraphicFramePr>
          <p:cNvPr id="174" name="D_e1d63f02e8fcd5ad" descr="Pie chart showing religion breakdown for this NHS trust.">
            <a:extLst>
              <a:ext uri="{FF2B5EF4-FFF2-40B4-BE49-F238E27FC236}">
                <a16:creationId xmlns:a16="http://schemas.microsoft.com/office/drawing/2014/main" id="{7280B139-E2F4-4E85-840D-83B9A52DB8C1}"/>
              </a:ext>
            </a:extLst>
          </p:cNvPr>
          <p:cNvGraphicFramePr>
            <a:graphicFrameLocks/>
          </p:cNvGraphicFramePr>
          <p:nvPr>
            <p:extLst>
              <p:ext uri="{D42A27DB-BD31-4B8C-83A1-F6EECF244321}">
                <p14:modId xmlns:p14="http://schemas.microsoft.com/office/powerpoint/2010/main" val="2908840648"/>
              </p:ext>
            </p:extLst>
          </p:nvPr>
        </p:nvGraphicFramePr>
        <p:xfrm>
          <a:off x="8256293" y="1967440"/>
          <a:ext cx="3410398" cy="2061350"/>
        </p:xfrm>
        <a:graphic>
          <a:graphicData uri="http://schemas.openxmlformats.org/drawingml/2006/chart">
            <c:chart xmlns:c="http://schemas.openxmlformats.org/drawingml/2006/chart" xmlns:r="http://schemas.openxmlformats.org/officeDocument/2006/relationships" r:id="rId6"/>
          </a:graphicData>
        </a:graphic>
      </p:graphicFrame>
      <p:sp>
        <p:nvSpPr>
          <p:cNvPr id="119" name="TextBox 118">
            <a:extLst>
              <a:ext uri="{FF2B5EF4-FFF2-40B4-BE49-F238E27FC236}">
                <a16:creationId xmlns:a16="http://schemas.microsoft.com/office/drawing/2014/main" id="{4FDC3FEC-B2C7-4FB0-A883-5E18F26A1456}"/>
              </a:ext>
            </a:extLst>
          </p:cNvPr>
          <p:cNvSpPr txBox="1"/>
          <p:nvPr/>
        </p:nvSpPr>
        <p:spPr>
          <a:xfrm>
            <a:off x="1257443" y="4357733"/>
            <a:ext cx="2959138" cy="276999"/>
          </a:xfrm>
          <a:prstGeom prst="rect">
            <a:avLst/>
          </a:prstGeom>
          <a:noFill/>
          <a:ln>
            <a:solidFill>
              <a:schemeClr val="tx2"/>
            </a:solid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effectLst/>
                <a:uLnTx/>
                <a:uFillTx/>
                <a:latin typeface="Arial" panose="020B0604020202020204" pitchFamily="34" charset="0"/>
                <a:cs typeface="Arial" panose="020B0604020202020204" pitchFamily="34" charset="0"/>
              </a:rPr>
              <a:t>Long-term conditions</a:t>
            </a:r>
            <a:endParaRPr kumimoji="0" lang="en-GB" sz="8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graphicFrame>
        <p:nvGraphicFramePr>
          <p:cNvPr id="178" name="D_2f45c249872b93b6" descr="Pie chart showing religion breakdown for this NHS trust.">
            <a:extLst>
              <a:ext uri="{FF2B5EF4-FFF2-40B4-BE49-F238E27FC236}">
                <a16:creationId xmlns:a16="http://schemas.microsoft.com/office/drawing/2014/main" id="{DF20EC06-1680-4DF7-BEC1-C483A554524D}"/>
              </a:ext>
            </a:extLst>
          </p:cNvPr>
          <p:cNvGraphicFramePr/>
          <p:nvPr>
            <p:extLst>
              <p:ext uri="{D42A27DB-BD31-4B8C-83A1-F6EECF244321}">
                <p14:modId xmlns:p14="http://schemas.microsoft.com/office/powerpoint/2010/main" val="2050655386"/>
              </p:ext>
            </p:extLst>
          </p:nvPr>
        </p:nvGraphicFramePr>
        <p:xfrm>
          <a:off x="394594" y="4927405"/>
          <a:ext cx="1988340" cy="1325563"/>
        </p:xfrm>
        <a:graphic>
          <a:graphicData uri="http://schemas.openxmlformats.org/drawingml/2006/chart">
            <c:chart xmlns:c="http://schemas.openxmlformats.org/drawingml/2006/chart" xmlns:r="http://schemas.openxmlformats.org/officeDocument/2006/relationships" r:id="rId7"/>
          </a:graphicData>
        </a:graphic>
      </p:graphicFrame>
      <p:sp>
        <p:nvSpPr>
          <p:cNvPr id="118" name="TextBox 117">
            <a:extLst>
              <a:ext uri="{FF2B5EF4-FFF2-40B4-BE49-F238E27FC236}">
                <a16:creationId xmlns:a16="http://schemas.microsoft.com/office/drawing/2014/main" id="{D2C52ECC-4DBC-4816-AD18-6E6A87623C0F}"/>
              </a:ext>
            </a:extLst>
          </p:cNvPr>
          <p:cNvSpPr txBox="1"/>
          <p:nvPr/>
        </p:nvSpPr>
        <p:spPr>
          <a:xfrm>
            <a:off x="2207559" y="4781741"/>
            <a:ext cx="1832920" cy="1567545"/>
          </a:xfrm>
          <a:prstGeom prst="rect">
            <a:avLst/>
          </a:prstGeom>
          <a:noFill/>
          <a:ln>
            <a:solidFill>
              <a:schemeClr val="bg1"/>
            </a:solidFill>
          </a:ln>
        </p:spPr>
        <p:txBody>
          <a:bodyPr wrap="square" lIns="0" rIns="0" rtlCol="0">
            <a:spAutoFit/>
          </a:bodyPr>
          <a:lstStyle/>
          <a:p>
            <a:pPr marL="0" marR="0" lvl="0" indent="0" defTabSz="914400" rtl="0" eaLnBrk="1" fontAlgn="auto" latinLnBrk="0" hangingPunct="1">
              <a:lnSpc>
                <a:spcPct val="11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of par</a:t>
            </a:r>
            <a:r>
              <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rPr>
              <a:t>ticipa</a:t>
            </a:r>
            <a:r>
              <a:rPr kumimoji="0" lang="en-GB" sz="11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nts said they have </a:t>
            </a:r>
            <a:r>
              <a:rPr kumimoji="0" lang="en-GB" sz="1100" b="1" i="0" u="none" strike="noStrike" kern="1200" cap="none" spc="0" normalizeH="0" baseline="0" noProof="0" dirty="0">
                <a:ln>
                  <a:noFill/>
                </a:ln>
                <a:solidFill>
                  <a:srgbClr val="6D276A"/>
                </a:solidFill>
                <a:effectLst/>
                <a:uLnTx/>
                <a:uFillTx/>
                <a:latin typeface="Arial" panose="020B0604020202020204" pitchFamily="34" charset="0"/>
                <a:cs typeface="Arial" panose="020B0604020202020204" pitchFamily="34" charset="0"/>
              </a:rPr>
              <a:t>physical or mental health conditions, disabilities or illnesses </a:t>
            </a:r>
            <a:r>
              <a:rPr kumimoji="0" lang="en-GB" sz="1100" i="0" u="none" strike="noStrike" kern="1200" cap="none" spc="0" normalizeH="0" baseline="0" noProof="0" dirty="0">
                <a:ln>
                  <a:noFill/>
                </a:ln>
                <a:effectLst/>
                <a:uLnTx/>
                <a:uFillTx/>
                <a:latin typeface="Arial" panose="020B0604020202020204" pitchFamily="34" charset="0"/>
                <a:cs typeface="Arial" panose="020B0604020202020204" pitchFamily="34" charset="0"/>
              </a:rPr>
              <a:t>that have</a:t>
            </a:r>
            <a:r>
              <a:rPr lang="en-GB" sz="1100" dirty="0">
                <a:latin typeface="Arial" panose="020B0604020202020204" pitchFamily="34" charset="0"/>
                <a:cs typeface="Arial" panose="020B0604020202020204" pitchFamily="34" charset="0"/>
              </a:rPr>
              <a:t> lasted or are expected to last 12 months or more (excluding those who selected “I would prefer not to say”). </a:t>
            </a:r>
            <a:endParaRPr kumimoji="0" lang="en-GB" sz="11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142" name="TextBox 141">
            <a:extLst>
              <a:ext uri="{FF2B5EF4-FFF2-40B4-BE49-F238E27FC236}">
                <a16:creationId xmlns:a16="http://schemas.microsoft.com/office/drawing/2014/main" id="{72D46603-236F-4146-8E4F-3C953F1ACC54}"/>
              </a:ext>
            </a:extLst>
          </p:cNvPr>
          <p:cNvSpPr txBox="1"/>
          <p:nvPr/>
        </p:nvSpPr>
        <p:spPr>
          <a:xfrm>
            <a:off x="5059405" y="4359368"/>
            <a:ext cx="2956665"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Sex</a:t>
            </a:r>
          </a:p>
        </p:txBody>
      </p:sp>
      <p:sp>
        <p:nvSpPr>
          <p:cNvPr id="163" name="TextBox 162">
            <a:extLst>
              <a:ext uri="{FF2B5EF4-FFF2-40B4-BE49-F238E27FC236}">
                <a16:creationId xmlns:a16="http://schemas.microsoft.com/office/drawing/2014/main" id="{48830FC5-9907-46A0-A338-2AE7F21E0305}"/>
              </a:ext>
            </a:extLst>
          </p:cNvPr>
          <p:cNvSpPr txBox="1"/>
          <p:nvPr/>
        </p:nvSpPr>
        <p:spPr>
          <a:xfrm>
            <a:off x="5020075" y="4653472"/>
            <a:ext cx="2451261" cy="261610"/>
          </a:xfrm>
          <a:prstGeom prst="rect">
            <a:avLst/>
          </a:prstGeom>
          <a:noFill/>
          <a:ln>
            <a:noFill/>
          </a:ln>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birth were you registered as… </a:t>
            </a:r>
          </a:p>
        </p:txBody>
      </p:sp>
      <p:graphicFrame>
        <p:nvGraphicFramePr>
          <p:cNvPr id="175" name="D_5064ff055bdb850f" descr="Pie chart showing religion breakdown for this NHS trust.">
            <a:extLst>
              <a:ext uri="{FF2B5EF4-FFF2-40B4-BE49-F238E27FC236}">
                <a16:creationId xmlns:a16="http://schemas.microsoft.com/office/drawing/2014/main" id="{12708470-4EEB-4061-86DC-360D71BF269D}"/>
              </a:ext>
            </a:extLst>
          </p:cNvPr>
          <p:cNvGraphicFramePr/>
          <p:nvPr>
            <p:extLst>
              <p:ext uri="{D42A27DB-BD31-4B8C-83A1-F6EECF244321}">
                <p14:modId xmlns:p14="http://schemas.microsoft.com/office/powerpoint/2010/main" val="1044878184"/>
              </p:ext>
            </p:extLst>
          </p:nvPr>
        </p:nvGraphicFramePr>
        <p:xfrm>
          <a:off x="4626189" y="4879330"/>
          <a:ext cx="2956665" cy="96427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76" name="D_677955237ace858b_CalcTable" descr="Pie chart showing religion breakdown for this NHS trust.">
            <a:extLst>
              <a:ext uri="{FF2B5EF4-FFF2-40B4-BE49-F238E27FC236}">
                <a16:creationId xmlns:a16="http://schemas.microsoft.com/office/drawing/2014/main" id="{054B818A-F16A-4591-B7A9-7B15E9D6C933}"/>
              </a:ext>
            </a:extLst>
          </p:cNvPr>
          <p:cNvGraphicFramePr>
            <a:graphicFrameLocks noGrp="1"/>
          </p:cNvGraphicFramePr>
          <p:nvPr>
            <p:extLst>
              <p:ext uri="{D42A27DB-BD31-4B8C-83A1-F6EECF244321}">
                <p14:modId xmlns:p14="http://schemas.microsoft.com/office/powerpoint/2010/main" val="3957527330"/>
              </p:ext>
            </p:extLst>
          </p:nvPr>
        </p:nvGraphicFramePr>
        <p:xfrm>
          <a:off x="4431792" y="5902111"/>
          <a:ext cx="3566066" cy="468000"/>
        </p:xfrm>
        <a:graphic>
          <a:graphicData uri="http://schemas.openxmlformats.org/drawingml/2006/table">
            <a:tbl>
              <a:tblPr firstRow="1" bandRow="1">
                <a:tableStyleId>{2D5ABB26-0587-4C30-8999-92F81FD0307C}</a:tableStyleId>
              </a:tblPr>
              <a:tblGrid>
                <a:gridCol w="3566066">
                  <a:extLst>
                    <a:ext uri="{9D8B030D-6E8A-4147-A177-3AD203B41FA5}">
                      <a16:colId xmlns:a16="http://schemas.microsoft.com/office/drawing/2014/main" val="3664874432"/>
                    </a:ext>
                  </a:extLst>
                </a:gridCol>
              </a:tblGrid>
              <a:tr h="468000">
                <a:tc>
                  <a:txBody>
                    <a:bodyPr/>
                    <a:lstStyle/>
                    <a:p>
                      <a:r>
                        <a:rPr lang="en-GB" sz="1100" b="1">
                          <a:solidFill>
                            <a:srgbClr val="6D276A"/>
                          </a:solidFill>
                          <a:latin typeface="Arial" panose="020B0604020202020204" pitchFamily="34" charset="0"/>
                          <a:cs typeface="Arial" panose="020B0604020202020204" pitchFamily="34" charset="0"/>
                        </a:rPr>
                        <a:t>0% </a:t>
                      </a:r>
                      <a:r>
                        <a:rPr lang="en-GB" sz="1100" b="1">
                          <a:solidFill>
                            <a:srgbClr val="000000"/>
                          </a:solidFill>
                          <a:latin typeface="Arial" panose="020B0604020202020204" pitchFamily="34" charset="0"/>
                          <a:cs typeface="Arial" panose="020B0604020202020204" pitchFamily="34" charset="0"/>
                        </a:rPr>
                        <a:t>of participants said their</a:t>
                      </a:r>
                      <a:r>
                        <a:rPr lang="en-GB" sz="1100" b="1">
                          <a:solidFill>
                            <a:srgbClr val="6D276A"/>
                          </a:solidFill>
                          <a:latin typeface="Arial" panose="020B0604020202020204" pitchFamily="34" charset="0"/>
                          <a:cs typeface="Arial" panose="020B0604020202020204" pitchFamily="34" charset="0"/>
                        </a:rPr>
                        <a:t> gender is different from the sex they were registered with at birth.</a:t>
                      </a:r>
                      <a:endParaRPr lang="en-GB" sz="1100" b="1" dirty="0">
                        <a:solidFill>
                          <a:srgbClr val="6D276A"/>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0994404"/>
                  </a:ext>
                </a:extLst>
              </a:tr>
            </a:tbl>
          </a:graphicData>
        </a:graphic>
      </p:graphicFrame>
      <p:graphicFrame>
        <p:nvGraphicFramePr>
          <p:cNvPr id="173" name="D_677955237ace858b" hidden="1">
            <a:extLst>
              <a:ext uri="{FF2B5EF4-FFF2-40B4-BE49-F238E27FC236}">
                <a16:creationId xmlns:a16="http://schemas.microsoft.com/office/drawing/2014/main" id="{CBF57B27-A6C6-49B9-A77F-C47B9A9FCDBA}"/>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134196243"/>
              </p:ext>
            </p:extLst>
          </p:nvPr>
        </p:nvGraphicFramePr>
        <p:xfrm>
          <a:off x="5128443" y="6498796"/>
          <a:ext cx="2032000" cy="508000"/>
        </p:xfrm>
        <a:graphic>
          <a:graphicData uri="http://schemas.openxmlformats.org/drawingml/2006/chart">
            <c:chart xmlns:c="http://schemas.openxmlformats.org/drawingml/2006/chart" xmlns:r="http://schemas.openxmlformats.org/officeDocument/2006/relationships" r:id="rId9"/>
          </a:graphicData>
        </a:graphic>
      </p:graphicFrame>
      <p:sp>
        <p:nvSpPr>
          <p:cNvPr id="141" name="TextBox 140">
            <a:extLst>
              <a:ext uri="{FF2B5EF4-FFF2-40B4-BE49-F238E27FC236}">
                <a16:creationId xmlns:a16="http://schemas.microsoft.com/office/drawing/2014/main" id="{79978EAA-114A-4697-8D5B-7AC717A3A00B}"/>
              </a:ext>
            </a:extLst>
          </p:cNvPr>
          <p:cNvSpPr txBox="1"/>
          <p:nvPr/>
        </p:nvSpPr>
        <p:spPr>
          <a:xfrm>
            <a:off x="8841392" y="4364865"/>
            <a:ext cx="2960523" cy="276999"/>
          </a:xfrm>
          <a:prstGeom prst="rect">
            <a:avLst/>
          </a:prstGeom>
          <a:noFill/>
          <a:ln>
            <a:solidFill>
              <a:schemeClr val="tx2"/>
            </a:solidFill>
          </a:ln>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sz="1200" b="1" i="0" u="none" strike="noStrike" cap="none" spc="0" normalizeH="0" baseline="0">
                <a:ln>
                  <a:noFill/>
                </a:ln>
                <a:solidFill>
                  <a:schemeClr val="tx1">
                    <a:lumMod val="75000"/>
                    <a:lumOff val="25000"/>
                  </a:schemeClr>
                </a:solidFill>
                <a:effectLst/>
                <a:uLnTx/>
                <a:uFillTx/>
                <a:latin typeface="Arial" panose="020B0604020202020204" pitchFamily="34" charset="0"/>
                <a:cs typeface="Arial" panose="020B0604020202020204" pitchFamily="34" charset="0"/>
              </a:defRPr>
            </a:lvl1pPr>
          </a:lstStyle>
          <a:p>
            <a:r>
              <a:rPr lang="en-GB" dirty="0">
                <a:solidFill>
                  <a:schemeClr val="tx1"/>
                </a:solidFill>
              </a:rPr>
              <a:t>Age</a:t>
            </a:r>
          </a:p>
        </p:txBody>
      </p:sp>
      <p:graphicFrame>
        <p:nvGraphicFramePr>
          <p:cNvPr id="177" name="D_c8a661a51aa775b8" descr="Pie chart showing religion breakdown for this NHS trust.">
            <a:extLst>
              <a:ext uri="{FF2B5EF4-FFF2-40B4-BE49-F238E27FC236}">
                <a16:creationId xmlns:a16="http://schemas.microsoft.com/office/drawing/2014/main" id="{C0B8FFC7-00B5-4627-BBA4-5AB1BA5CEDEB}"/>
              </a:ext>
            </a:extLst>
          </p:cNvPr>
          <p:cNvGraphicFramePr>
            <a:graphicFrameLocks/>
          </p:cNvGraphicFramePr>
          <p:nvPr>
            <p:extLst>
              <p:ext uri="{D42A27DB-BD31-4B8C-83A1-F6EECF244321}">
                <p14:modId xmlns:p14="http://schemas.microsoft.com/office/powerpoint/2010/main" val="3246716595"/>
              </p:ext>
            </p:extLst>
          </p:nvPr>
        </p:nvGraphicFramePr>
        <p:xfrm>
          <a:off x="8269105" y="4721585"/>
          <a:ext cx="3420025" cy="1674908"/>
        </p:xfrm>
        <a:graphic>
          <a:graphicData uri="http://schemas.openxmlformats.org/drawingml/2006/chart">
            <c:chart xmlns:c="http://schemas.openxmlformats.org/drawingml/2006/chart" xmlns:r="http://schemas.openxmlformats.org/officeDocument/2006/relationships" r:id="rId10"/>
          </a:graphicData>
        </a:graphic>
      </p:graphicFrame>
      <p:grpSp>
        <p:nvGrpSpPr>
          <p:cNvPr id="34" name="Group 33">
            <a:extLst>
              <a:ext uri="{FF2B5EF4-FFF2-40B4-BE49-F238E27FC236}">
                <a16:creationId xmlns:a16="http://schemas.microsoft.com/office/drawing/2014/main" id="{9CFB08E1-CCC5-44D3-A831-61686768FCB7}"/>
              </a:ext>
              <a:ext uri="{C183D7F6-B498-43B3-948B-1728B52AA6E4}">
                <adec:decorative xmlns:adec="http://schemas.microsoft.com/office/drawing/2017/decorative" val="1"/>
              </a:ext>
            </a:extLst>
          </p:cNvPr>
          <p:cNvGrpSpPr/>
          <p:nvPr/>
        </p:nvGrpSpPr>
        <p:grpSpPr>
          <a:xfrm>
            <a:off x="8269105" y="4317621"/>
            <a:ext cx="417411" cy="417411"/>
            <a:chOff x="4511153" y="1360031"/>
            <a:chExt cx="417411" cy="417411"/>
          </a:xfrm>
        </p:grpSpPr>
        <p:sp>
          <p:nvSpPr>
            <p:cNvPr id="137" name="Oval 136">
              <a:extLst>
                <a:ext uri="{FF2B5EF4-FFF2-40B4-BE49-F238E27FC236}">
                  <a16:creationId xmlns:a16="http://schemas.microsoft.com/office/drawing/2014/main" id="{8CD2E388-47EB-410D-B8C7-46774A0B584E}"/>
                </a:ext>
              </a:extLst>
            </p:cNvPr>
            <p:cNvSpPr/>
            <p:nvPr/>
          </p:nvSpPr>
          <p:spPr>
            <a:xfrm>
              <a:off x="4511153"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3" name="Group 12">
              <a:extLst>
                <a:ext uri="{FF2B5EF4-FFF2-40B4-BE49-F238E27FC236}">
                  <a16:creationId xmlns:a16="http://schemas.microsoft.com/office/drawing/2014/main" id="{EAA9EB31-E2EF-4401-999A-D63416E4F2C3}"/>
                </a:ext>
              </a:extLst>
            </p:cNvPr>
            <p:cNvGrpSpPr/>
            <p:nvPr/>
          </p:nvGrpSpPr>
          <p:grpSpPr>
            <a:xfrm>
              <a:off x="4556723" y="1426857"/>
              <a:ext cx="337875" cy="258548"/>
              <a:chOff x="4556723" y="1426857"/>
              <a:chExt cx="337875" cy="258548"/>
            </a:xfrm>
            <a:solidFill>
              <a:srgbClr val="404B5B"/>
            </a:solidFill>
          </p:grpSpPr>
          <p:grpSp>
            <p:nvGrpSpPr>
              <p:cNvPr id="145" name="Group 144">
                <a:extLst>
                  <a:ext uri="{FF2B5EF4-FFF2-40B4-BE49-F238E27FC236}">
                    <a16:creationId xmlns:a16="http://schemas.microsoft.com/office/drawing/2014/main" id="{8E09C1C6-9EAE-4DCA-8F8E-C5798A980D23}"/>
                  </a:ext>
                </a:extLst>
              </p:cNvPr>
              <p:cNvGrpSpPr>
                <a:grpSpLocks noChangeAspect="1"/>
              </p:cNvGrpSpPr>
              <p:nvPr/>
            </p:nvGrpSpPr>
            <p:grpSpPr>
              <a:xfrm>
                <a:off x="4556723" y="1493277"/>
                <a:ext cx="77975" cy="186480"/>
                <a:chOff x="2299310" y="1005911"/>
                <a:chExt cx="616379" cy="1474091"/>
              </a:xfrm>
              <a:grpFill/>
            </p:grpSpPr>
            <p:sp>
              <p:nvSpPr>
                <p:cNvPr id="146" name="Freeform 6">
                  <a:extLst>
                    <a:ext uri="{FF2B5EF4-FFF2-40B4-BE49-F238E27FC236}">
                      <a16:creationId xmlns:a16="http://schemas.microsoft.com/office/drawing/2014/main" id="{13ED772F-5671-468F-83B6-15FBC86233BA}"/>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47" name="Freeform 7">
                  <a:extLst>
                    <a:ext uri="{FF2B5EF4-FFF2-40B4-BE49-F238E27FC236}">
                      <a16:creationId xmlns:a16="http://schemas.microsoft.com/office/drawing/2014/main" id="{C2C3325C-5015-42C1-88D8-6F64911A8BA1}"/>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48" name="Group 147">
                <a:extLst>
                  <a:ext uri="{FF2B5EF4-FFF2-40B4-BE49-F238E27FC236}">
                    <a16:creationId xmlns:a16="http://schemas.microsoft.com/office/drawing/2014/main" id="{49BB0BB0-A168-4C88-A0AA-D58CE3305F7C}"/>
                  </a:ext>
                </a:extLst>
              </p:cNvPr>
              <p:cNvGrpSpPr>
                <a:grpSpLocks noChangeAspect="1"/>
              </p:cNvGrpSpPr>
              <p:nvPr/>
            </p:nvGrpSpPr>
            <p:grpSpPr>
              <a:xfrm>
                <a:off x="4646854" y="1426857"/>
                <a:ext cx="108109" cy="258548"/>
                <a:chOff x="2299310" y="1005911"/>
                <a:chExt cx="616379" cy="1474091"/>
              </a:xfrm>
              <a:grpFill/>
            </p:grpSpPr>
            <p:sp>
              <p:nvSpPr>
                <p:cNvPr id="149" name="Freeform 6">
                  <a:extLst>
                    <a:ext uri="{FF2B5EF4-FFF2-40B4-BE49-F238E27FC236}">
                      <a16:creationId xmlns:a16="http://schemas.microsoft.com/office/drawing/2014/main" id="{DA64FA82-4224-497F-B2A1-F04DF432A5A7}"/>
                    </a:ext>
                  </a:extLst>
                </p:cNvPr>
                <p:cNvSpPr>
                  <a:spLocks/>
                </p:cNvSpPr>
                <p:nvPr/>
              </p:nvSpPr>
              <p:spPr bwMode="auto">
                <a:xfrm>
                  <a:off x="2299310" y="1332037"/>
                  <a:ext cx="616379" cy="1147965"/>
                </a:xfrm>
                <a:custGeom>
                  <a:avLst/>
                  <a:gdLst/>
                  <a:ahLst/>
                  <a:cxnLst>
                    <a:cxn ang="0">
                      <a:pos x="34" y="383"/>
                    </a:cxn>
                    <a:cxn ang="0">
                      <a:pos x="36" y="383"/>
                    </a:cxn>
                    <a:cxn ang="0">
                      <a:pos x="66" y="349"/>
                    </a:cxn>
                    <a:cxn ang="0">
                      <a:pos x="64" y="276"/>
                    </a:cxn>
                    <a:cxn ang="0">
                      <a:pos x="92" y="97"/>
                    </a:cxn>
                    <a:cxn ang="0">
                      <a:pos x="92" y="696"/>
                    </a:cxn>
                    <a:cxn ang="0">
                      <a:pos x="141" y="745"/>
                    </a:cxn>
                    <a:cxn ang="0">
                      <a:pos x="190" y="696"/>
                    </a:cxn>
                    <a:cxn ang="0">
                      <a:pos x="190" y="335"/>
                    </a:cxn>
                    <a:cxn ang="0">
                      <a:pos x="209" y="335"/>
                    </a:cxn>
                    <a:cxn ang="0">
                      <a:pos x="209" y="696"/>
                    </a:cxn>
                    <a:cxn ang="0">
                      <a:pos x="258" y="745"/>
                    </a:cxn>
                    <a:cxn ang="0">
                      <a:pos x="308" y="696"/>
                    </a:cxn>
                    <a:cxn ang="0">
                      <a:pos x="308" y="97"/>
                    </a:cxn>
                    <a:cxn ang="0">
                      <a:pos x="315" y="114"/>
                    </a:cxn>
                    <a:cxn ang="0">
                      <a:pos x="336" y="276"/>
                    </a:cxn>
                    <a:cxn ang="0">
                      <a:pos x="333" y="349"/>
                    </a:cxn>
                    <a:cxn ang="0">
                      <a:pos x="364" y="383"/>
                    </a:cxn>
                    <a:cxn ang="0">
                      <a:pos x="365" y="383"/>
                    </a:cxn>
                    <a:cxn ang="0">
                      <a:pos x="397" y="353"/>
                    </a:cxn>
                    <a:cxn ang="0">
                      <a:pos x="400" y="276"/>
                    </a:cxn>
                    <a:cxn ang="0">
                      <a:pos x="354" y="49"/>
                    </a:cxn>
                    <a:cxn ang="0">
                      <a:pos x="311" y="9"/>
                    </a:cxn>
                    <a:cxn ang="0">
                      <a:pos x="287" y="1"/>
                    </a:cxn>
                    <a:cxn ang="0">
                      <a:pos x="277" y="0"/>
                    </a:cxn>
                    <a:cxn ang="0">
                      <a:pos x="122" y="0"/>
                    </a:cxn>
                    <a:cxn ang="0">
                      <a:pos x="113" y="1"/>
                    </a:cxn>
                    <a:cxn ang="0">
                      <a:pos x="88" y="9"/>
                    </a:cxn>
                    <a:cxn ang="0">
                      <a:pos x="27" y="84"/>
                    </a:cxn>
                    <a:cxn ang="0">
                      <a:pos x="0" y="276"/>
                    </a:cxn>
                    <a:cxn ang="0">
                      <a:pos x="2" y="353"/>
                    </a:cxn>
                    <a:cxn ang="0">
                      <a:pos x="34" y="383"/>
                    </a:cxn>
                  </a:cxnLst>
                  <a:rect l="0" t="0" r="r" b="b"/>
                  <a:pathLst>
                    <a:path w="400" h="745">
                      <a:moveTo>
                        <a:pt x="34" y="383"/>
                      </a:moveTo>
                      <a:cubicBezTo>
                        <a:pt x="35" y="383"/>
                        <a:pt x="35" y="383"/>
                        <a:pt x="36" y="383"/>
                      </a:cubicBezTo>
                      <a:cubicBezTo>
                        <a:pt x="54" y="382"/>
                        <a:pt x="67" y="367"/>
                        <a:pt x="66" y="349"/>
                      </a:cubicBezTo>
                      <a:cubicBezTo>
                        <a:pt x="64" y="323"/>
                        <a:pt x="64" y="299"/>
                        <a:pt x="64" y="276"/>
                      </a:cubicBezTo>
                      <a:cubicBezTo>
                        <a:pt x="64" y="180"/>
                        <a:pt x="78" y="125"/>
                        <a:pt x="92" y="97"/>
                      </a:cubicBezTo>
                      <a:cubicBezTo>
                        <a:pt x="92" y="696"/>
                        <a:pt x="92" y="696"/>
                        <a:pt x="92" y="696"/>
                      </a:cubicBezTo>
                      <a:cubicBezTo>
                        <a:pt x="92" y="723"/>
                        <a:pt x="114" y="745"/>
                        <a:pt x="141" y="745"/>
                      </a:cubicBezTo>
                      <a:cubicBezTo>
                        <a:pt x="168" y="745"/>
                        <a:pt x="190" y="723"/>
                        <a:pt x="190" y="696"/>
                      </a:cubicBezTo>
                      <a:cubicBezTo>
                        <a:pt x="190" y="335"/>
                        <a:pt x="190" y="335"/>
                        <a:pt x="190" y="335"/>
                      </a:cubicBezTo>
                      <a:cubicBezTo>
                        <a:pt x="209" y="335"/>
                        <a:pt x="209" y="335"/>
                        <a:pt x="209" y="335"/>
                      </a:cubicBezTo>
                      <a:cubicBezTo>
                        <a:pt x="209" y="696"/>
                        <a:pt x="209" y="696"/>
                        <a:pt x="209" y="696"/>
                      </a:cubicBezTo>
                      <a:cubicBezTo>
                        <a:pt x="209" y="723"/>
                        <a:pt x="231" y="745"/>
                        <a:pt x="258" y="745"/>
                      </a:cubicBezTo>
                      <a:cubicBezTo>
                        <a:pt x="286" y="745"/>
                        <a:pt x="308" y="723"/>
                        <a:pt x="308" y="696"/>
                      </a:cubicBezTo>
                      <a:cubicBezTo>
                        <a:pt x="308" y="97"/>
                        <a:pt x="308" y="97"/>
                        <a:pt x="308" y="97"/>
                      </a:cubicBezTo>
                      <a:cubicBezTo>
                        <a:pt x="310" y="102"/>
                        <a:pt x="313" y="107"/>
                        <a:pt x="315" y="114"/>
                      </a:cubicBezTo>
                      <a:cubicBezTo>
                        <a:pt x="326" y="145"/>
                        <a:pt x="336" y="196"/>
                        <a:pt x="336" y="276"/>
                      </a:cubicBezTo>
                      <a:cubicBezTo>
                        <a:pt x="336" y="299"/>
                        <a:pt x="335" y="323"/>
                        <a:pt x="333" y="349"/>
                      </a:cubicBezTo>
                      <a:cubicBezTo>
                        <a:pt x="332" y="367"/>
                        <a:pt x="346" y="382"/>
                        <a:pt x="364" y="383"/>
                      </a:cubicBezTo>
                      <a:cubicBezTo>
                        <a:pt x="364" y="383"/>
                        <a:pt x="365" y="383"/>
                        <a:pt x="365" y="383"/>
                      </a:cubicBezTo>
                      <a:cubicBezTo>
                        <a:pt x="382" y="383"/>
                        <a:pt x="396" y="370"/>
                        <a:pt x="397" y="353"/>
                      </a:cubicBezTo>
                      <a:cubicBezTo>
                        <a:pt x="399" y="325"/>
                        <a:pt x="400" y="300"/>
                        <a:pt x="400" y="276"/>
                      </a:cubicBezTo>
                      <a:cubicBezTo>
                        <a:pt x="400" y="156"/>
                        <a:pt x="380" y="89"/>
                        <a:pt x="354" y="49"/>
                      </a:cubicBezTo>
                      <a:cubicBezTo>
                        <a:pt x="341" y="29"/>
                        <a:pt x="326" y="16"/>
                        <a:pt x="311" y="9"/>
                      </a:cubicBezTo>
                      <a:cubicBezTo>
                        <a:pt x="302" y="4"/>
                        <a:pt x="294" y="2"/>
                        <a:pt x="287" y="1"/>
                      </a:cubicBezTo>
                      <a:cubicBezTo>
                        <a:pt x="284" y="0"/>
                        <a:pt x="280" y="0"/>
                        <a:pt x="277" y="0"/>
                      </a:cubicBezTo>
                      <a:cubicBezTo>
                        <a:pt x="122" y="0"/>
                        <a:pt x="122" y="0"/>
                        <a:pt x="122" y="0"/>
                      </a:cubicBezTo>
                      <a:cubicBezTo>
                        <a:pt x="119" y="0"/>
                        <a:pt x="116" y="0"/>
                        <a:pt x="113" y="1"/>
                      </a:cubicBezTo>
                      <a:cubicBezTo>
                        <a:pt x="106" y="2"/>
                        <a:pt x="97" y="4"/>
                        <a:pt x="88" y="9"/>
                      </a:cubicBezTo>
                      <a:cubicBezTo>
                        <a:pt x="67" y="20"/>
                        <a:pt x="43" y="43"/>
                        <a:pt x="27" y="84"/>
                      </a:cubicBezTo>
                      <a:cubicBezTo>
                        <a:pt x="11" y="126"/>
                        <a:pt x="0" y="186"/>
                        <a:pt x="0" y="276"/>
                      </a:cubicBezTo>
                      <a:cubicBezTo>
                        <a:pt x="0" y="300"/>
                        <a:pt x="0" y="325"/>
                        <a:pt x="2" y="353"/>
                      </a:cubicBezTo>
                      <a:cubicBezTo>
                        <a:pt x="3" y="370"/>
                        <a:pt x="17" y="383"/>
                        <a:pt x="34" y="38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0" name="Freeform 7">
                  <a:extLst>
                    <a:ext uri="{FF2B5EF4-FFF2-40B4-BE49-F238E27FC236}">
                      <a16:creationId xmlns:a16="http://schemas.microsoft.com/office/drawing/2014/main" id="{727CD18C-030B-461D-9E29-0828DE8868C8}"/>
                    </a:ext>
                  </a:extLst>
                </p:cNvPr>
                <p:cNvSpPr>
                  <a:spLocks/>
                </p:cNvSpPr>
                <p:nvPr/>
              </p:nvSpPr>
              <p:spPr bwMode="auto">
                <a:xfrm>
                  <a:off x="2454546" y="1005911"/>
                  <a:ext cx="305254" cy="304602"/>
                </a:xfrm>
                <a:custGeom>
                  <a:avLst/>
                  <a:gdLst/>
                  <a:ahLst/>
                  <a:cxnLst>
                    <a:cxn ang="0">
                      <a:pos x="78" y="186"/>
                    </a:cxn>
                    <a:cxn ang="0">
                      <a:pos x="186" y="119"/>
                    </a:cxn>
                    <a:cxn ang="0">
                      <a:pos x="119" y="11"/>
                    </a:cxn>
                    <a:cxn ang="0">
                      <a:pos x="11" y="78"/>
                    </a:cxn>
                    <a:cxn ang="0">
                      <a:pos x="78" y="186"/>
                    </a:cxn>
                  </a:cxnLst>
                  <a:rect l="0" t="0" r="r" b="b"/>
                  <a:pathLst>
                    <a:path w="198" h="198">
                      <a:moveTo>
                        <a:pt x="78" y="186"/>
                      </a:moveTo>
                      <a:cubicBezTo>
                        <a:pt x="127" y="198"/>
                        <a:pt x="175" y="168"/>
                        <a:pt x="186" y="119"/>
                      </a:cubicBezTo>
                      <a:cubicBezTo>
                        <a:pt x="198" y="71"/>
                        <a:pt x="168" y="22"/>
                        <a:pt x="119" y="11"/>
                      </a:cubicBezTo>
                      <a:cubicBezTo>
                        <a:pt x="71" y="0"/>
                        <a:pt x="22" y="30"/>
                        <a:pt x="11" y="78"/>
                      </a:cubicBezTo>
                      <a:cubicBezTo>
                        <a:pt x="0" y="127"/>
                        <a:pt x="30" y="175"/>
                        <a:pt x="78" y="18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nvGrpSpPr>
              <p:cNvPr id="151" name="Group 150">
                <a:extLst>
                  <a:ext uri="{FF2B5EF4-FFF2-40B4-BE49-F238E27FC236}">
                    <a16:creationId xmlns:a16="http://schemas.microsoft.com/office/drawing/2014/main" id="{B79D4A78-1B13-4D7A-B631-5D4044F686C8}"/>
                  </a:ext>
                </a:extLst>
              </p:cNvPr>
              <p:cNvGrpSpPr>
                <a:grpSpLocks noChangeAspect="1"/>
              </p:cNvGrpSpPr>
              <p:nvPr/>
            </p:nvGrpSpPr>
            <p:grpSpPr>
              <a:xfrm>
                <a:off x="4764783" y="1458660"/>
                <a:ext cx="129815" cy="217297"/>
                <a:chOff x="3465513" y="1952626"/>
                <a:chExt cx="584200" cy="977900"/>
              </a:xfrm>
              <a:grpFill/>
            </p:grpSpPr>
            <p:sp>
              <p:nvSpPr>
                <p:cNvPr id="152" name="Freeform 17">
                  <a:extLst>
                    <a:ext uri="{FF2B5EF4-FFF2-40B4-BE49-F238E27FC236}">
                      <a16:creationId xmlns:a16="http://schemas.microsoft.com/office/drawing/2014/main" id="{86A62673-DEA1-46E4-B12F-30236D80C477}"/>
                    </a:ext>
                  </a:extLst>
                </p:cNvPr>
                <p:cNvSpPr>
                  <a:spLocks/>
                </p:cNvSpPr>
                <p:nvPr/>
              </p:nvSpPr>
              <p:spPr bwMode="auto">
                <a:xfrm>
                  <a:off x="3465513" y="2133601"/>
                  <a:ext cx="584200" cy="796925"/>
                </a:xfrm>
                <a:custGeom>
                  <a:avLst/>
                  <a:gdLst/>
                  <a:ahLst/>
                  <a:cxnLst>
                    <a:cxn ang="0">
                      <a:pos x="20" y="741"/>
                    </a:cxn>
                    <a:cxn ang="0">
                      <a:pos x="40" y="721"/>
                    </a:cxn>
                    <a:cxn ang="0">
                      <a:pos x="40" y="267"/>
                    </a:cxn>
                    <a:cxn ang="0">
                      <a:pos x="49" y="244"/>
                    </a:cxn>
                    <a:cxn ang="0">
                      <a:pos x="79" y="270"/>
                    </a:cxn>
                    <a:cxn ang="0">
                      <a:pos x="80" y="270"/>
                    </a:cxn>
                    <a:cxn ang="0">
                      <a:pos x="111" y="247"/>
                    </a:cxn>
                    <a:cxn ang="0">
                      <a:pos x="116" y="267"/>
                    </a:cxn>
                    <a:cxn ang="0">
                      <a:pos x="116" y="267"/>
                    </a:cxn>
                    <a:cxn ang="0">
                      <a:pos x="136" y="287"/>
                    </a:cxn>
                    <a:cxn ang="0">
                      <a:pos x="156" y="267"/>
                    </a:cxn>
                    <a:cxn ang="0">
                      <a:pos x="115" y="199"/>
                    </a:cxn>
                    <a:cxn ang="0">
                      <a:pos x="134" y="135"/>
                    </a:cxn>
                    <a:cxn ang="0">
                      <a:pos x="195" y="75"/>
                    </a:cxn>
                    <a:cxn ang="0">
                      <a:pos x="195" y="318"/>
                    </a:cxn>
                    <a:cxn ang="0">
                      <a:pos x="195" y="318"/>
                    </a:cxn>
                    <a:cxn ang="0">
                      <a:pos x="169" y="696"/>
                    </a:cxn>
                    <a:cxn ang="0">
                      <a:pos x="221" y="748"/>
                    </a:cxn>
                    <a:cxn ang="0">
                      <a:pos x="273" y="696"/>
                    </a:cxn>
                    <a:cxn ang="0">
                      <a:pos x="289" y="394"/>
                    </a:cxn>
                    <a:cxn ang="0">
                      <a:pos x="295" y="350"/>
                    </a:cxn>
                    <a:cxn ang="0">
                      <a:pos x="321" y="350"/>
                    </a:cxn>
                    <a:cxn ang="0">
                      <a:pos x="343" y="696"/>
                    </a:cxn>
                    <a:cxn ang="0">
                      <a:pos x="395" y="748"/>
                    </a:cxn>
                    <a:cxn ang="0">
                      <a:pos x="447" y="696"/>
                    </a:cxn>
                    <a:cxn ang="0">
                      <a:pos x="421" y="319"/>
                    </a:cxn>
                    <a:cxn ang="0">
                      <a:pos x="421" y="318"/>
                    </a:cxn>
                    <a:cxn ang="0">
                      <a:pos x="421" y="93"/>
                    </a:cxn>
                    <a:cxn ang="0">
                      <a:pos x="427" y="100"/>
                    </a:cxn>
                    <a:cxn ang="0">
                      <a:pos x="482" y="271"/>
                    </a:cxn>
                    <a:cxn ang="0">
                      <a:pos x="514" y="300"/>
                    </a:cxn>
                    <a:cxn ang="0">
                      <a:pos x="517" y="299"/>
                    </a:cxn>
                    <a:cxn ang="0">
                      <a:pos x="546" y="264"/>
                    </a:cxn>
                    <a:cxn ang="0">
                      <a:pos x="472" y="55"/>
                    </a:cxn>
                    <a:cxn ang="0">
                      <a:pos x="407" y="3"/>
                    </a:cxn>
                    <a:cxn ang="0">
                      <a:pos x="400" y="2"/>
                    </a:cxn>
                    <a:cxn ang="0">
                      <a:pos x="389" y="0"/>
                    </a:cxn>
                    <a:cxn ang="0">
                      <a:pos x="385" y="0"/>
                    </a:cxn>
                    <a:cxn ang="0">
                      <a:pos x="308" y="35"/>
                    </a:cxn>
                    <a:cxn ang="0">
                      <a:pos x="285" y="32"/>
                    </a:cxn>
                    <a:cxn ang="0">
                      <a:pos x="262" y="24"/>
                    </a:cxn>
                    <a:cxn ang="0">
                      <a:pos x="232" y="1"/>
                    </a:cxn>
                    <a:cxn ang="0">
                      <a:pos x="231" y="0"/>
                    </a:cxn>
                    <a:cxn ang="0">
                      <a:pos x="227" y="0"/>
                    </a:cxn>
                    <a:cxn ang="0">
                      <a:pos x="216" y="2"/>
                    </a:cxn>
                    <a:cxn ang="0">
                      <a:pos x="139" y="34"/>
                    </a:cxn>
                    <a:cxn ang="0">
                      <a:pos x="77" y="107"/>
                    </a:cxn>
                    <a:cxn ang="0">
                      <a:pos x="51" y="194"/>
                    </a:cxn>
                    <a:cxn ang="0">
                      <a:pos x="0" y="267"/>
                    </a:cxn>
                    <a:cxn ang="0">
                      <a:pos x="0" y="721"/>
                    </a:cxn>
                    <a:cxn ang="0">
                      <a:pos x="20" y="741"/>
                    </a:cxn>
                  </a:cxnLst>
                  <a:rect l="0" t="0" r="r" b="b"/>
                  <a:pathLst>
                    <a:path w="548" h="748">
                      <a:moveTo>
                        <a:pt x="20" y="741"/>
                      </a:moveTo>
                      <a:cubicBezTo>
                        <a:pt x="31" y="741"/>
                        <a:pt x="40" y="732"/>
                        <a:pt x="40" y="721"/>
                      </a:cubicBezTo>
                      <a:cubicBezTo>
                        <a:pt x="40" y="267"/>
                        <a:pt x="40" y="267"/>
                        <a:pt x="40" y="267"/>
                      </a:cubicBezTo>
                      <a:cubicBezTo>
                        <a:pt x="40" y="258"/>
                        <a:pt x="43" y="250"/>
                        <a:pt x="49" y="244"/>
                      </a:cubicBezTo>
                      <a:cubicBezTo>
                        <a:pt x="51" y="258"/>
                        <a:pt x="64" y="269"/>
                        <a:pt x="79" y="270"/>
                      </a:cubicBezTo>
                      <a:cubicBezTo>
                        <a:pt x="80" y="270"/>
                        <a:pt x="80" y="270"/>
                        <a:pt x="80" y="270"/>
                      </a:cubicBezTo>
                      <a:cubicBezTo>
                        <a:pt x="94" y="270"/>
                        <a:pt x="106" y="260"/>
                        <a:pt x="111" y="247"/>
                      </a:cubicBezTo>
                      <a:cubicBezTo>
                        <a:pt x="114" y="253"/>
                        <a:pt x="116" y="260"/>
                        <a:pt x="116" y="267"/>
                      </a:cubicBezTo>
                      <a:cubicBezTo>
                        <a:pt x="116" y="267"/>
                        <a:pt x="116" y="267"/>
                        <a:pt x="116" y="267"/>
                      </a:cubicBezTo>
                      <a:cubicBezTo>
                        <a:pt x="116" y="278"/>
                        <a:pt x="125" y="287"/>
                        <a:pt x="136" y="287"/>
                      </a:cubicBezTo>
                      <a:cubicBezTo>
                        <a:pt x="147" y="287"/>
                        <a:pt x="156" y="278"/>
                        <a:pt x="156" y="267"/>
                      </a:cubicBezTo>
                      <a:cubicBezTo>
                        <a:pt x="156" y="238"/>
                        <a:pt x="140" y="212"/>
                        <a:pt x="115" y="199"/>
                      </a:cubicBezTo>
                      <a:cubicBezTo>
                        <a:pt x="119" y="172"/>
                        <a:pt x="126" y="152"/>
                        <a:pt x="134" y="135"/>
                      </a:cubicBezTo>
                      <a:cubicBezTo>
                        <a:pt x="151" y="101"/>
                        <a:pt x="175" y="85"/>
                        <a:pt x="195" y="75"/>
                      </a:cubicBezTo>
                      <a:cubicBezTo>
                        <a:pt x="195" y="318"/>
                        <a:pt x="195" y="318"/>
                        <a:pt x="195" y="318"/>
                      </a:cubicBezTo>
                      <a:cubicBezTo>
                        <a:pt x="195" y="318"/>
                        <a:pt x="195" y="318"/>
                        <a:pt x="195" y="318"/>
                      </a:cubicBezTo>
                      <a:cubicBezTo>
                        <a:pt x="185" y="370"/>
                        <a:pt x="169" y="485"/>
                        <a:pt x="169" y="696"/>
                      </a:cubicBezTo>
                      <a:cubicBezTo>
                        <a:pt x="169" y="724"/>
                        <a:pt x="193" y="748"/>
                        <a:pt x="221" y="748"/>
                      </a:cubicBezTo>
                      <a:cubicBezTo>
                        <a:pt x="250" y="748"/>
                        <a:pt x="273" y="724"/>
                        <a:pt x="273" y="696"/>
                      </a:cubicBezTo>
                      <a:cubicBezTo>
                        <a:pt x="273" y="550"/>
                        <a:pt x="281" y="453"/>
                        <a:pt x="289" y="394"/>
                      </a:cubicBezTo>
                      <a:cubicBezTo>
                        <a:pt x="291" y="376"/>
                        <a:pt x="293" y="362"/>
                        <a:pt x="295" y="350"/>
                      </a:cubicBezTo>
                      <a:cubicBezTo>
                        <a:pt x="321" y="350"/>
                        <a:pt x="321" y="350"/>
                        <a:pt x="321" y="350"/>
                      </a:cubicBezTo>
                      <a:cubicBezTo>
                        <a:pt x="330" y="400"/>
                        <a:pt x="343" y="507"/>
                        <a:pt x="343" y="696"/>
                      </a:cubicBezTo>
                      <a:cubicBezTo>
                        <a:pt x="343" y="724"/>
                        <a:pt x="366" y="748"/>
                        <a:pt x="395" y="748"/>
                      </a:cubicBezTo>
                      <a:cubicBezTo>
                        <a:pt x="423" y="748"/>
                        <a:pt x="447" y="724"/>
                        <a:pt x="447" y="696"/>
                      </a:cubicBezTo>
                      <a:cubicBezTo>
                        <a:pt x="447" y="485"/>
                        <a:pt x="431" y="370"/>
                        <a:pt x="421" y="319"/>
                      </a:cubicBezTo>
                      <a:cubicBezTo>
                        <a:pt x="421" y="318"/>
                        <a:pt x="421" y="318"/>
                        <a:pt x="421" y="318"/>
                      </a:cubicBezTo>
                      <a:cubicBezTo>
                        <a:pt x="421" y="93"/>
                        <a:pt x="421" y="93"/>
                        <a:pt x="421" y="93"/>
                      </a:cubicBezTo>
                      <a:cubicBezTo>
                        <a:pt x="423" y="95"/>
                        <a:pt x="425" y="98"/>
                        <a:pt x="427" y="100"/>
                      </a:cubicBezTo>
                      <a:cubicBezTo>
                        <a:pt x="448" y="129"/>
                        <a:pt x="472" y="180"/>
                        <a:pt x="482" y="271"/>
                      </a:cubicBezTo>
                      <a:cubicBezTo>
                        <a:pt x="484" y="287"/>
                        <a:pt x="498" y="300"/>
                        <a:pt x="514" y="300"/>
                      </a:cubicBezTo>
                      <a:cubicBezTo>
                        <a:pt x="515" y="300"/>
                        <a:pt x="516" y="299"/>
                        <a:pt x="517" y="299"/>
                      </a:cubicBezTo>
                      <a:cubicBezTo>
                        <a:pt x="535" y="297"/>
                        <a:pt x="548" y="282"/>
                        <a:pt x="546" y="264"/>
                      </a:cubicBezTo>
                      <a:cubicBezTo>
                        <a:pt x="535" y="158"/>
                        <a:pt x="503" y="93"/>
                        <a:pt x="472" y="55"/>
                      </a:cubicBezTo>
                      <a:cubicBezTo>
                        <a:pt x="441" y="16"/>
                        <a:pt x="411" y="5"/>
                        <a:pt x="407" y="3"/>
                      </a:cubicBezTo>
                      <a:cubicBezTo>
                        <a:pt x="404" y="3"/>
                        <a:pt x="402" y="2"/>
                        <a:pt x="400" y="2"/>
                      </a:cubicBezTo>
                      <a:cubicBezTo>
                        <a:pt x="396" y="1"/>
                        <a:pt x="393" y="0"/>
                        <a:pt x="389" y="0"/>
                      </a:cubicBezTo>
                      <a:cubicBezTo>
                        <a:pt x="385" y="0"/>
                        <a:pt x="385" y="0"/>
                        <a:pt x="385" y="0"/>
                      </a:cubicBezTo>
                      <a:cubicBezTo>
                        <a:pt x="366" y="22"/>
                        <a:pt x="338" y="35"/>
                        <a:pt x="308" y="35"/>
                      </a:cubicBezTo>
                      <a:cubicBezTo>
                        <a:pt x="300" y="35"/>
                        <a:pt x="292" y="34"/>
                        <a:pt x="285" y="32"/>
                      </a:cubicBezTo>
                      <a:cubicBezTo>
                        <a:pt x="277" y="30"/>
                        <a:pt x="269" y="27"/>
                        <a:pt x="262" y="24"/>
                      </a:cubicBezTo>
                      <a:cubicBezTo>
                        <a:pt x="250" y="18"/>
                        <a:pt x="240" y="10"/>
                        <a:pt x="232" y="1"/>
                      </a:cubicBezTo>
                      <a:cubicBezTo>
                        <a:pt x="232" y="0"/>
                        <a:pt x="231" y="0"/>
                        <a:pt x="231" y="0"/>
                      </a:cubicBezTo>
                      <a:cubicBezTo>
                        <a:pt x="227" y="0"/>
                        <a:pt x="227" y="0"/>
                        <a:pt x="227" y="0"/>
                      </a:cubicBezTo>
                      <a:cubicBezTo>
                        <a:pt x="223" y="0"/>
                        <a:pt x="219" y="1"/>
                        <a:pt x="216" y="2"/>
                      </a:cubicBezTo>
                      <a:cubicBezTo>
                        <a:pt x="199" y="5"/>
                        <a:pt x="170" y="12"/>
                        <a:pt x="139" y="34"/>
                      </a:cubicBezTo>
                      <a:cubicBezTo>
                        <a:pt x="116" y="50"/>
                        <a:pt x="94" y="73"/>
                        <a:pt x="77" y="107"/>
                      </a:cubicBezTo>
                      <a:cubicBezTo>
                        <a:pt x="65" y="131"/>
                        <a:pt x="56" y="160"/>
                        <a:pt x="51" y="194"/>
                      </a:cubicBezTo>
                      <a:cubicBezTo>
                        <a:pt x="22" y="205"/>
                        <a:pt x="0" y="234"/>
                        <a:pt x="0" y="267"/>
                      </a:cubicBezTo>
                      <a:cubicBezTo>
                        <a:pt x="0" y="721"/>
                        <a:pt x="0" y="721"/>
                        <a:pt x="0" y="721"/>
                      </a:cubicBezTo>
                      <a:cubicBezTo>
                        <a:pt x="0" y="732"/>
                        <a:pt x="9" y="741"/>
                        <a:pt x="20" y="74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53" name="Freeform 18">
                  <a:extLst>
                    <a:ext uri="{FF2B5EF4-FFF2-40B4-BE49-F238E27FC236}">
                      <a16:creationId xmlns:a16="http://schemas.microsoft.com/office/drawing/2014/main" id="{C157DA2A-49E2-4ECE-8D72-B98E0388009C}"/>
                    </a:ext>
                  </a:extLst>
                </p:cNvPr>
                <p:cNvSpPr>
                  <a:spLocks/>
                </p:cNvSpPr>
                <p:nvPr/>
              </p:nvSpPr>
              <p:spPr bwMode="auto">
                <a:xfrm>
                  <a:off x="3687763" y="1952626"/>
                  <a:ext cx="215900" cy="214313"/>
                </a:xfrm>
                <a:custGeom>
                  <a:avLst/>
                  <a:gdLst/>
                  <a:ahLst/>
                  <a:cxnLst>
                    <a:cxn ang="0">
                      <a:pos x="42" y="177"/>
                    </a:cxn>
                    <a:cxn ang="0">
                      <a:pos x="78" y="194"/>
                    </a:cxn>
                    <a:cxn ang="0">
                      <a:pos x="165" y="170"/>
                    </a:cxn>
                    <a:cxn ang="0">
                      <a:pos x="190" y="124"/>
                    </a:cxn>
                    <a:cxn ang="0">
                      <a:pos x="120" y="11"/>
                    </a:cxn>
                    <a:cxn ang="0">
                      <a:pos x="7" y="82"/>
                    </a:cxn>
                    <a:cxn ang="0">
                      <a:pos x="33" y="170"/>
                    </a:cxn>
                    <a:cxn ang="0">
                      <a:pos x="41" y="177"/>
                    </a:cxn>
                    <a:cxn ang="0">
                      <a:pos x="42" y="177"/>
                    </a:cxn>
                  </a:cxnLst>
                  <a:rect l="0" t="0" r="r" b="b"/>
                  <a:pathLst>
                    <a:path w="202" h="202">
                      <a:moveTo>
                        <a:pt x="42" y="177"/>
                      </a:moveTo>
                      <a:cubicBezTo>
                        <a:pt x="52" y="185"/>
                        <a:pt x="64" y="191"/>
                        <a:pt x="78" y="194"/>
                      </a:cubicBezTo>
                      <a:cubicBezTo>
                        <a:pt x="110" y="202"/>
                        <a:pt x="142" y="192"/>
                        <a:pt x="165" y="170"/>
                      </a:cubicBezTo>
                      <a:cubicBezTo>
                        <a:pt x="177" y="158"/>
                        <a:pt x="186" y="142"/>
                        <a:pt x="190" y="124"/>
                      </a:cubicBezTo>
                      <a:cubicBezTo>
                        <a:pt x="202" y="74"/>
                        <a:pt x="171" y="23"/>
                        <a:pt x="120" y="11"/>
                      </a:cubicBezTo>
                      <a:cubicBezTo>
                        <a:pt x="70" y="0"/>
                        <a:pt x="19" y="31"/>
                        <a:pt x="7" y="82"/>
                      </a:cubicBezTo>
                      <a:cubicBezTo>
                        <a:pt x="0" y="115"/>
                        <a:pt x="11" y="148"/>
                        <a:pt x="33" y="170"/>
                      </a:cubicBezTo>
                      <a:cubicBezTo>
                        <a:pt x="36" y="172"/>
                        <a:pt x="38" y="175"/>
                        <a:pt x="41" y="177"/>
                      </a:cubicBezTo>
                      <a:cubicBezTo>
                        <a:pt x="41" y="177"/>
                        <a:pt x="42" y="177"/>
                        <a:pt x="42" y="17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grpSp>
        </p:grpSp>
      </p:grpSp>
      <p:sp>
        <p:nvSpPr>
          <p:cNvPr id="170" name="Rectangle 169">
            <a:extLst>
              <a:ext uri="{FF2B5EF4-FFF2-40B4-BE49-F238E27FC236}">
                <a16:creationId xmlns:a16="http://schemas.microsoft.com/office/drawing/2014/main" id="{2CD4694A-C233-4A36-BFAC-84F373291E00}"/>
              </a:ext>
              <a:ext uri="{C183D7F6-B498-43B3-948B-1728B52AA6E4}">
                <adec:decorative xmlns:adec="http://schemas.microsoft.com/office/drawing/2017/decorative" val="1"/>
              </a:ext>
            </a:extLst>
          </p:cNvPr>
          <p:cNvSpPr/>
          <p:nvPr/>
        </p:nvSpPr>
        <p:spPr>
          <a:xfrm>
            <a:off x="8112353"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6" name="Group 35">
            <a:extLst>
              <a:ext uri="{FF2B5EF4-FFF2-40B4-BE49-F238E27FC236}">
                <a16:creationId xmlns:a16="http://schemas.microsoft.com/office/drawing/2014/main" id="{3BF6C03B-7EA7-4DA7-ADE2-9A0A276FD28E}"/>
              </a:ext>
              <a:ext uri="{C183D7F6-B498-43B3-948B-1728B52AA6E4}">
                <adec:decorative xmlns:adec="http://schemas.microsoft.com/office/drawing/2017/decorative" val="1"/>
              </a:ext>
            </a:extLst>
          </p:cNvPr>
          <p:cNvGrpSpPr/>
          <p:nvPr/>
        </p:nvGrpSpPr>
        <p:grpSpPr>
          <a:xfrm>
            <a:off x="4462866" y="4294660"/>
            <a:ext cx="417411" cy="417411"/>
            <a:chOff x="4511153" y="4002389"/>
            <a:chExt cx="417411" cy="417411"/>
          </a:xfrm>
        </p:grpSpPr>
        <p:sp>
          <p:nvSpPr>
            <p:cNvPr id="139" name="Oval 138">
              <a:extLst>
                <a:ext uri="{FF2B5EF4-FFF2-40B4-BE49-F238E27FC236}">
                  <a16:creationId xmlns:a16="http://schemas.microsoft.com/office/drawing/2014/main" id="{DB4ABB0B-3154-4E49-ABD1-EC50E71358C9}"/>
                </a:ext>
              </a:extLst>
            </p:cNvPr>
            <p:cNvSpPr/>
            <p:nvPr/>
          </p:nvSpPr>
          <p:spPr>
            <a:xfrm>
              <a:off x="4511153"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F66B3E19-6A8B-45A3-8090-B6790FC9EC45}"/>
                </a:ext>
              </a:extLst>
            </p:cNvPr>
            <p:cNvGrpSpPr/>
            <p:nvPr/>
          </p:nvGrpSpPr>
          <p:grpSpPr>
            <a:xfrm>
              <a:off x="4631353" y="4067940"/>
              <a:ext cx="178300" cy="293261"/>
              <a:chOff x="8461152" y="607353"/>
              <a:chExt cx="178300" cy="293261"/>
            </a:xfrm>
          </p:grpSpPr>
          <p:sp>
            <p:nvSpPr>
              <p:cNvPr id="88" name="Oval 87">
                <a:extLst>
                  <a:ext uri="{FF2B5EF4-FFF2-40B4-BE49-F238E27FC236}">
                    <a16:creationId xmlns:a16="http://schemas.microsoft.com/office/drawing/2014/main" id="{929159F9-BBEE-4318-9798-B58D7A79163B}"/>
                  </a:ext>
                </a:extLst>
              </p:cNvPr>
              <p:cNvSpPr/>
              <p:nvPr/>
            </p:nvSpPr>
            <p:spPr>
              <a:xfrm>
                <a:off x="8461152" y="655285"/>
                <a:ext cx="142074" cy="142074"/>
              </a:xfrm>
              <a:prstGeom prst="ellips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5" name="Straight Connector 4">
                <a:extLst>
                  <a:ext uri="{FF2B5EF4-FFF2-40B4-BE49-F238E27FC236}">
                    <a16:creationId xmlns:a16="http://schemas.microsoft.com/office/drawing/2014/main" id="{0C2732BF-CDF3-4AD2-BA2A-DFF35888B63C}"/>
                  </a:ext>
                </a:extLst>
              </p:cNvPr>
              <p:cNvCxnSpPr>
                <a:stCxn id="88" idx="4"/>
              </p:cNvCxnSpPr>
              <p:nvPr/>
            </p:nvCxnSpPr>
            <p:spPr>
              <a:xfrm>
                <a:off x="8532189" y="797359"/>
                <a:ext cx="4436" cy="103255"/>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2" name="Straight Connector 111">
                <a:extLst>
                  <a:ext uri="{FF2B5EF4-FFF2-40B4-BE49-F238E27FC236}">
                    <a16:creationId xmlns:a16="http://schemas.microsoft.com/office/drawing/2014/main" id="{5A6F5E50-8826-4CD4-848F-2CEB2F47DE4E}"/>
                  </a:ext>
                </a:extLst>
              </p:cNvPr>
              <p:cNvCxnSpPr>
                <a:cxnSpLocks/>
              </p:cNvCxnSpPr>
              <p:nvPr/>
            </p:nvCxnSpPr>
            <p:spPr>
              <a:xfrm>
                <a:off x="8495963" y="852323"/>
                <a:ext cx="85799" cy="0"/>
              </a:xfrm>
              <a:prstGeom prst="line">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Connector 112">
                <a:extLst>
                  <a:ext uri="{FF2B5EF4-FFF2-40B4-BE49-F238E27FC236}">
                    <a16:creationId xmlns:a16="http://schemas.microsoft.com/office/drawing/2014/main" id="{8688F158-B287-4451-949F-DE34DB1D4B70}"/>
                  </a:ext>
                </a:extLst>
              </p:cNvPr>
              <p:cNvCxnSpPr>
                <a:cxnSpLocks/>
                <a:stCxn id="88" idx="7"/>
              </p:cNvCxnSpPr>
              <p:nvPr/>
            </p:nvCxnSpPr>
            <p:spPr>
              <a:xfrm flipV="1">
                <a:off x="8582420" y="607353"/>
                <a:ext cx="57032" cy="68738"/>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14" name="Straight Connector 113">
                <a:extLst>
                  <a:ext uri="{FF2B5EF4-FFF2-40B4-BE49-F238E27FC236}">
                    <a16:creationId xmlns:a16="http://schemas.microsoft.com/office/drawing/2014/main" id="{52CC947F-2A8D-4557-8C65-93967DAB864A}"/>
                  </a:ext>
                </a:extLst>
              </p:cNvPr>
              <p:cNvCxnSpPr>
                <a:cxnSpLocks/>
              </p:cNvCxnSpPr>
              <p:nvPr/>
            </p:nvCxnSpPr>
            <p:spPr>
              <a:xfrm flipV="1">
                <a:off x="8586459" y="613748"/>
                <a:ext cx="48954" cy="9135"/>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CBEEA40B-CD2B-4331-94A5-F0FF94EE715F}"/>
                  </a:ext>
                </a:extLst>
              </p:cNvPr>
              <p:cNvCxnSpPr>
                <a:cxnSpLocks/>
              </p:cNvCxnSpPr>
              <p:nvPr/>
            </p:nvCxnSpPr>
            <p:spPr>
              <a:xfrm flipH="1">
                <a:off x="8635413" y="612482"/>
                <a:ext cx="1" cy="42803"/>
              </a:xfrm>
              <a:prstGeom prst="line">
                <a:avLst/>
              </a:prstGeom>
              <a:noFill/>
              <a:ln w="19050">
                <a:solidFill>
                  <a:srgbClr val="404B5B"/>
                </a:solidFill>
                <a:headEnd w="lg" len="lg"/>
              </a:ln>
            </p:spPr>
            <p:style>
              <a:lnRef idx="2">
                <a:schemeClr val="accent1">
                  <a:shade val="50000"/>
                </a:schemeClr>
              </a:lnRef>
              <a:fillRef idx="1">
                <a:schemeClr val="accent1"/>
              </a:fillRef>
              <a:effectRef idx="0">
                <a:schemeClr val="accent1"/>
              </a:effectRef>
              <a:fontRef idx="minor">
                <a:schemeClr val="lt1"/>
              </a:fontRef>
            </p:style>
          </p:cxnSp>
        </p:grpSp>
      </p:grpSp>
      <p:sp>
        <p:nvSpPr>
          <p:cNvPr id="169" name="Rectangle 168">
            <a:extLst>
              <a:ext uri="{FF2B5EF4-FFF2-40B4-BE49-F238E27FC236}">
                <a16:creationId xmlns:a16="http://schemas.microsoft.com/office/drawing/2014/main" id="{9CC08E4A-32DB-4737-949B-5E005D323C6C}"/>
              </a:ext>
              <a:ext uri="{C183D7F6-B498-43B3-948B-1728B52AA6E4}">
                <adec:decorative xmlns:adec="http://schemas.microsoft.com/office/drawing/2017/decorative" val="1"/>
              </a:ext>
            </a:extLst>
          </p:cNvPr>
          <p:cNvSpPr/>
          <p:nvPr/>
        </p:nvSpPr>
        <p:spPr>
          <a:xfrm>
            <a:off x="432275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2" name="Group 11">
            <a:extLst>
              <a:ext uri="{FF2B5EF4-FFF2-40B4-BE49-F238E27FC236}">
                <a16:creationId xmlns:a16="http://schemas.microsoft.com/office/drawing/2014/main" id="{B234F077-DF0E-4ED0-9FB1-269937A21D2E}"/>
              </a:ext>
              <a:ext uri="{C183D7F6-B498-43B3-948B-1728B52AA6E4}">
                <adec:decorative xmlns:adec="http://schemas.microsoft.com/office/drawing/2017/decorative" val="1"/>
              </a:ext>
            </a:extLst>
          </p:cNvPr>
          <p:cNvGrpSpPr/>
          <p:nvPr/>
        </p:nvGrpSpPr>
        <p:grpSpPr>
          <a:xfrm>
            <a:off x="672197" y="4293325"/>
            <a:ext cx="417411" cy="417411"/>
            <a:chOff x="672197" y="4002389"/>
            <a:chExt cx="417411" cy="417411"/>
          </a:xfrm>
        </p:grpSpPr>
        <p:sp>
          <p:nvSpPr>
            <p:cNvPr id="121" name="Freeform 64">
              <a:extLst>
                <a:ext uri="{FF2B5EF4-FFF2-40B4-BE49-F238E27FC236}">
                  <a16:creationId xmlns:a16="http://schemas.microsoft.com/office/drawing/2014/main" id="{CA1E507A-5E5B-43CE-A893-30D2DE5193A9}"/>
                </a:ext>
              </a:extLst>
            </p:cNvPr>
            <p:cNvSpPr>
              <a:spLocks noChangeAspect="1" noEditPoints="1"/>
            </p:cNvSpPr>
            <p:nvPr/>
          </p:nvSpPr>
          <p:spPr bwMode="auto">
            <a:xfrm>
              <a:off x="797801" y="4110391"/>
              <a:ext cx="166203" cy="201407"/>
            </a:xfrm>
            <a:custGeom>
              <a:avLst/>
              <a:gdLst/>
              <a:ahLst/>
              <a:cxnLst>
                <a:cxn ang="0">
                  <a:pos x="236" y="320"/>
                </a:cxn>
                <a:cxn ang="0">
                  <a:pos x="253" y="289"/>
                </a:cxn>
                <a:cxn ang="0">
                  <a:pos x="173" y="160"/>
                </a:cxn>
                <a:cxn ang="0">
                  <a:pos x="253" y="31"/>
                </a:cxn>
                <a:cxn ang="0">
                  <a:pos x="236" y="0"/>
                </a:cxn>
                <a:cxn ang="0">
                  <a:pos x="27" y="0"/>
                </a:cxn>
                <a:cxn ang="0">
                  <a:pos x="10" y="31"/>
                </a:cxn>
                <a:cxn ang="0">
                  <a:pos x="89" y="160"/>
                </a:cxn>
                <a:cxn ang="0">
                  <a:pos x="10" y="289"/>
                </a:cxn>
                <a:cxn ang="0">
                  <a:pos x="27" y="320"/>
                </a:cxn>
                <a:cxn ang="0">
                  <a:pos x="236" y="320"/>
                </a:cxn>
                <a:cxn ang="0">
                  <a:pos x="146" y="167"/>
                </a:cxn>
                <a:cxn ang="0">
                  <a:pos x="225" y="294"/>
                </a:cxn>
                <a:cxn ang="0">
                  <a:pos x="38" y="294"/>
                </a:cxn>
                <a:cxn ang="0">
                  <a:pos x="116" y="167"/>
                </a:cxn>
                <a:cxn ang="0">
                  <a:pos x="116" y="153"/>
                </a:cxn>
                <a:cxn ang="0">
                  <a:pos x="38" y="27"/>
                </a:cxn>
                <a:cxn ang="0">
                  <a:pos x="225" y="27"/>
                </a:cxn>
                <a:cxn ang="0">
                  <a:pos x="146" y="153"/>
                </a:cxn>
                <a:cxn ang="0">
                  <a:pos x="146" y="167"/>
                </a:cxn>
                <a:cxn ang="0">
                  <a:pos x="89" y="95"/>
                </a:cxn>
                <a:cxn ang="0">
                  <a:pos x="123" y="149"/>
                </a:cxn>
                <a:cxn ang="0">
                  <a:pos x="126" y="159"/>
                </a:cxn>
                <a:cxn ang="0">
                  <a:pos x="126" y="202"/>
                </a:cxn>
                <a:cxn ang="0">
                  <a:pos x="111" y="218"/>
                </a:cxn>
                <a:cxn ang="0">
                  <a:pos x="94" y="218"/>
                </a:cxn>
                <a:cxn ang="0">
                  <a:pos x="52" y="285"/>
                </a:cxn>
                <a:cxn ang="0">
                  <a:pos x="210" y="285"/>
                </a:cxn>
                <a:cxn ang="0">
                  <a:pos x="169" y="218"/>
                </a:cxn>
                <a:cxn ang="0">
                  <a:pos x="152" y="218"/>
                </a:cxn>
                <a:cxn ang="0">
                  <a:pos x="136" y="202"/>
                </a:cxn>
                <a:cxn ang="0">
                  <a:pos x="136" y="159"/>
                </a:cxn>
                <a:cxn ang="0">
                  <a:pos x="139" y="149"/>
                </a:cxn>
                <a:cxn ang="0">
                  <a:pos x="173" y="95"/>
                </a:cxn>
                <a:cxn ang="0">
                  <a:pos x="89" y="95"/>
                </a:cxn>
              </a:cxnLst>
              <a:rect l="0" t="0" r="r" b="b"/>
              <a:pathLst>
                <a:path w="263" h="320">
                  <a:moveTo>
                    <a:pt x="236" y="320"/>
                  </a:moveTo>
                  <a:cubicBezTo>
                    <a:pt x="254" y="320"/>
                    <a:pt x="263" y="304"/>
                    <a:pt x="253" y="289"/>
                  </a:cubicBezTo>
                  <a:cubicBezTo>
                    <a:pt x="173" y="160"/>
                    <a:pt x="173" y="160"/>
                    <a:pt x="173" y="160"/>
                  </a:cubicBezTo>
                  <a:cubicBezTo>
                    <a:pt x="253" y="31"/>
                    <a:pt x="253" y="31"/>
                    <a:pt x="253" y="31"/>
                  </a:cubicBezTo>
                  <a:cubicBezTo>
                    <a:pt x="263" y="16"/>
                    <a:pt x="254" y="0"/>
                    <a:pt x="236" y="0"/>
                  </a:cubicBezTo>
                  <a:cubicBezTo>
                    <a:pt x="27" y="0"/>
                    <a:pt x="27" y="0"/>
                    <a:pt x="27" y="0"/>
                  </a:cubicBezTo>
                  <a:cubicBezTo>
                    <a:pt x="9" y="0"/>
                    <a:pt x="0" y="16"/>
                    <a:pt x="10" y="31"/>
                  </a:cubicBezTo>
                  <a:cubicBezTo>
                    <a:pt x="89" y="160"/>
                    <a:pt x="89" y="160"/>
                    <a:pt x="89" y="160"/>
                  </a:cubicBezTo>
                  <a:cubicBezTo>
                    <a:pt x="10" y="289"/>
                    <a:pt x="10" y="289"/>
                    <a:pt x="10" y="289"/>
                  </a:cubicBezTo>
                  <a:cubicBezTo>
                    <a:pt x="0" y="304"/>
                    <a:pt x="9" y="320"/>
                    <a:pt x="27" y="320"/>
                  </a:cubicBezTo>
                  <a:cubicBezTo>
                    <a:pt x="236" y="320"/>
                    <a:pt x="236" y="320"/>
                    <a:pt x="236" y="320"/>
                  </a:cubicBezTo>
                  <a:close/>
                  <a:moveTo>
                    <a:pt x="146" y="167"/>
                  </a:moveTo>
                  <a:cubicBezTo>
                    <a:pt x="225" y="294"/>
                    <a:pt x="225" y="294"/>
                    <a:pt x="225" y="294"/>
                  </a:cubicBezTo>
                  <a:cubicBezTo>
                    <a:pt x="162" y="294"/>
                    <a:pt x="100" y="294"/>
                    <a:pt x="38" y="294"/>
                  </a:cubicBezTo>
                  <a:cubicBezTo>
                    <a:pt x="116" y="167"/>
                    <a:pt x="116" y="167"/>
                    <a:pt x="116" y="167"/>
                  </a:cubicBezTo>
                  <a:cubicBezTo>
                    <a:pt x="119" y="163"/>
                    <a:pt x="119" y="158"/>
                    <a:pt x="116" y="153"/>
                  </a:cubicBezTo>
                  <a:cubicBezTo>
                    <a:pt x="38" y="27"/>
                    <a:pt x="38" y="27"/>
                    <a:pt x="38" y="27"/>
                  </a:cubicBezTo>
                  <a:cubicBezTo>
                    <a:pt x="225" y="27"/>
                    <a:pt x="225" y="27"/>
                    <a:pt x="225" y="27"/>
                  </a:cubicBezTo>
                  <a:cubicBezTo>
                    <a:pt x="146" y="153"/>
                    <a:pt x="146" y="153"/>
                    <a:pt x="146" y="153"/>
                  </a:cubicBezTo>
                  <a:cubicBezTo>
                    <a:pt x="144" y="158"/>
                    <a:pt x="144" y="163"/>
                    <a:pt x="146" y="167"/>
                  </a:cubicBezTo>
                  <a:close/>
                  <a:moveTo>
                    <a:pt x="89" y="95"/>
                  </a:moveTo>
                  <a:cubicBezTo>
                    <a:pt x="123" y="149"/>
                    <a:pt x="123" y="149"/>
                    <a:pt x="123" y="149"/>
                  </a:cubicBezTo>
                  <a:cubicBezTo>
                    <a:pt x="125" y="152"/>
                    <a:pt x="126" y="155"/>
                    <a:pt x="126" y="159"/>
                  </a:cubicBezTo>
                  <a:cubicBezTo>
                    <a:pt x="126" y="202"/>
                    <a:pt x="126" y="202"/>
                    <a:pt x="126" y="202"/>
                  </a:cubicBezTo>
                  <a:cubicBezTo>
                    <a:pt x="126" y="212"/>
                    <a:pt x="121" y="218"/>
                    <a:pt x="111" y="218"/>
                  </a:cubicBezTo>
                  <a:cubicBezTo>
                    <a:pt x="94" y="218"/>
                    <a:pt x="94" y="218"/>
                    <a:pt x="94" y="218"/>
                  </a:cubicBezTo>
                  <a:cubicBezTo>
                    <a:pt x="52" y="285"/>
                    <a:pt x="52" y="285"/>
                    <a:pt x="52" y="285"/>
                  </a:cubicBezTo>
                  <a:cubicBezTo>
                    <a:pt x="100" y="285"/>
                    <a:pt x="110" y="285"/>
                    <a:pt x="210" y="285"/>
                  </a:cubicBezTo>
                  <a:cubicBezTo>
                    <a:pt x="169" y="218"/>
                    <a:pt x="169" y="218"/>
                    <a:pt x="169" y="218"/>
                  </a:cubicBezTo>
                  <a:cubicBezTo>
                    <a:pt x="152" y="218"/>
                    <a:pt x="152" y="218"/>
                    <a:pt x="152" y="218"/>
                  </a:cubicBezTo>
                  <a:cubicBezTo>
                    <a:pt x="142" y="218"/>
                    <a:pt x="136" y="212"/>
                    <a:pt x="136" y="202"/>
                  </a:cubicBezTo>
                  <a:cubicBezTo>
                    <a:pt x="136" y="159"/>
                    <a:pt x="136" y="159"/>
                    <a:pt x="136" y="159"/>
                  </a:cubicBezTo>
                  <a:cubicBezTo>
                    <a:pt x="136" y="155"/>
                    <a:pt x="137" y="152"/>
                    <a:pt x="139" y="149"/>
                  </a:cubicBezTo>
                  <a:cubicBezTo>
                    <a:pt x="173" y="95"/>
                    <a:pt x="173" y="95"/>
                    <a:pt x="173" y="95"/>
                  </a:cubicBezTo>
                  <a:cubicBezTo>
                    <a:pt x="89" y="95"/>
                    <a:pt x="89" y="95"/>
                    <a:pt x="89" y="95"/>
                  </a:cubicBezTo>
                  <a:close/>
                </a:path>
              </a:pathLst>
            </a:custGeom>
            <a:solidFill>
              <a:srgbClr val="404B5B"/>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36" name="Oval 135">
              <a:extLst>
                <a:ext uri="{FF2B5EF4-FFF2-40B4-BE49-F238E27FC236}">
                  <a16:creationId xmlns:a16="http://schemas.microsoft.com/office/drawing/2014/main" id="{2C1159E9-A67C-4451-90F5-6EFE8EEF47A7}"/>
                </a:ext>
              </a:extLst>
            </p:cNvPr>
            <p:cNvSpPr/>
            <p:nvPr/>
          </p:nvSpPr>
          <p:spPr>
            <a:xfrm>
              <a:off x="672197"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61" name="Rectangle 160">
            <a:extLst>
              <a:ext uri="{FF2B5EF4-FFF2-40B4-BE49-F238E27FC236}">
                <a16:creationId xmlns:a16="http://schemas.microsoft.com/office/drawing/2014/main" id="{15F3C0EA-5C75-4A8B-9A56-23739DBE89FD}"/>
              </a:ext>
              <a:ext uri="{C183D7F6-B498-43B3-948B-1728B52AA6E4}">
                <adec:decorative xmlns:adec="http://schemas.microsoft.com/office/drawing/2017/decorative" val="1"/>
              </a:ext>
            </a:extLst>
          </p:cNvPr>
          <p:cNvSpPr/>
          <p:nvPr/>
        </p:nvSpPr>
        <p:spPr>
          <a:xfrm>
            <a:off x="525309" y="4235068"/>
            <a:ext cx="3691272" cy="2228659"/>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7" name="Group 36">
            <a:extLst>
              <a:ext uri="{FF2B5EF4-FFF2-40B4-BE49-F238E27FC236}">
                <a16:creationId xmlns:a16="http://schemas.microsoft.com/office/drawing/2014/main" id="{B874759E-D38D-487E-A082-250F72CC3A9F}"/>
              </a:ext>
              <a:ext uri="{C183D7F6-B498-43B3-948B-1728B52AA6E4}">
                <adec:decorative xmlns:adec="http://schemas.microsoft.com/office/drawing/2017/decorative" val="1"/>
              </a:ext>
            </a:extLst>
          </p:cNvPr>
          <p:cNvGrpSpPr/>
          <p:nvPr/>
        </p:nvGrpSpPr>
        <p:grpSpPr>
          <a:xfrm>
            <a:off x="8256292" y="1519308"/>
            <a:ext cx="417411" cy="417411"/>
            <a:chOff x="8295502" y="4002389"/>
            <a:chExt cx="417411" cy="417411"/>
          </a:xfrm>
        </p:grpSpPr>
        <p:sp>
          <p:nvSpPr>
            <p:cNvPr id="140" name="Oval 139">
              <a:extLst>
                <a:ext uri="{FF2B5EF4-FFF2-40B4-BE49-F238E27FC236}">
                  <a16:creationId xmlns:a16="http://schemas.microsoft.com/office/drawing/2014/main" id="{BD37FEF2-7377-4BC7-9122-AC7DB3E544C5}"/>
                </a:ext>
              </a:extLst>
            </p:cNvPr>
            <p:cNvSpPr/>
            <p:nvPr/>
          </p:nvSpPr>
          <p:spPr>
            <a:xfrm>
              <a:off x="8295502" y="4002389"/>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8" name="Group 27">
              <a:extLst>
                <a:ext uri="{FF2B5EF4-FFF2-40B4-BE49-F238E27FC236}">
                  <a16:creationId xmlns:a16="http://schemas.microsoft.com/office/drawing/2014/main" id="{03D48B05-A0FB-4781-9A7A-4E87BD958FFD}"/>
                </a:ext>
              </a:extLst>
            </p:cNvPr>
            <p:cNvGrpSpPr/>
            <p:nvPr/>
          </p:nvGrpSpPr>
          <p:grpSpPr>
            <a:xfrm>
              <a:off x="8379881" y="4086150"/>
              <a:ext cx="248652" cy="249888"/>
              <a:chOff x="5205663" y="2530642"/>
              <a:chExt cx="1783543" cy="1792411"/>
            </a:xfrm>
          </p:grpSpPr>
          <p:grpSp>
            <p:nvGrpSpPr>
              <p:cNvPr id="27" name="Group 26">
                <a:extLst>
                  <a:ext uri="{FF2B5EF4-FFF2-40B4-BE49-F238E27FC236}">
                    <a16:creationId xmlns:a16="http://schemas.microsoft.com/office/drawing/2014/main" id="{6CA04EF3-3954-4147-B50B-8BC2F2A8E70D}"/>
                  </a:ext>
                </a:extLst>
              </p:cNvPr>
              <p:cNvGrpSpPr/>
              <p:nvPr/>
            </p:nvGrpSpPr>
            <p:grpSpPr>
              <a:xfrm>
                <a:off x="5260369" y="2784266"/>
                <a:ext cx="781527" cy="1531058"/>
                <a:chOff x="5260369" y="2784266"/>
                <a:chExt cx="781527" cy="1531058"/>
              </a:xfrm>
            </p:grpSpPr>
            <p:sp>
              <p:nvSpPr>
                <p:cNvPr id="2" name="Freeform: Shape 1">
                  <a:extLst>
                    <a:ext uri="{FF2B5EF4-FFF2-40B4-BE49-F238E27FC236}">
                      <a16:creationId xmlns:a16="http://schemas.microsoft.com/office/drawing/2014/main" id="{8C78716A-D0A6-45AB-B50D-93F704C909FE}"/>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Freeform: Shape 7">
                  <a:extLst>
                    <a:ext uri="{FF2B5EF4-FFF2-40B4-BE49-F238E27FC236}">
                      <a16:creationId xmlns:a16="http://schemas.microsoft.com/office/drawing/2014/main" id="{BA915CF1-C871-47AB-AEAF-3A9EBD0E8FD8}"/>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6" name="Group 25">
                <a:extLst>
                  <a:ext uri="{FF2B5EF4-FFF2-40B4-BE49-F238E27FC236}">
                    <a16:creationId xmlns:a16="http://schemas.microsoft.com/office/drawing/2014/main" id="{31101527-A7F6-4648-B846-CE5EC3C6A71B}"/>
                  </a:ext>
                </a:extLst>
              </p:cNvPr>
              <p:cNvGrpSpPr/>
              <p:nvPr/>
            </p:nvGrpSpPr>
            <p:grpSpPr>
              <a:xfrm>
                <a:off x="5205663" y="2646947"/>
                <a:ext cx="529390" cy="1227221"/>
                <a:chOff x="5205663" y="2646947"/>
                <a:chExt cx="529390" cy="1227221"/>
              </a:xfrm>
            </p:grpSpPr>
            <p:cxnSp>
              <p:nvCxnSpPr>
                <p:cNvPr id="15" name="Straight Connector 14">
                  <a:extLst>
                    <a:ext uri="{FF2B5EF4-FFF2-40B4-BE49-F238E27FC236}">
                      <a16:creationId xmlns:a16="http://schemas.microsoft.com/office/drawing/2014/main" id="{E282F699-BD06-4B5B-A25D-9DEE37BFD4FC}"/>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4A5936D-CE43-4F49-AEF4-2588DFEF2A5D}"/>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86305782-C319-4442-8A7D-72F6448E9748}"/>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31" name="Straight Connector 130">
                  <a:extLst>
                    <a:ext uri="{FF2B5EF4-FFF2-40B4-BE49-F238E27FC236}">
                      <a16:creationId xmlns:a16="http://schemas.microsoft.com/office/drawing/2014/main" id="{1F66DCC7-9AB8-4D70-85E2-5C55DA7ED9C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cxnSp>
            <p:nvCxnSpPr>
              <p:cNvPr id="132" name="Straight Connector 131">
                <a:extLst>
                  <a:ext uri="{FF2B5EF4-FFF2-40B4-BE49-F238E27FC236}">
                    <a16:creationId xmlns:a16="http://schemas.microsoft.com/office/drawing/2014/main" id="{6C1102BA-96FE-4062-9266-890F55F2870E}"/>
                  </a:ext>
                </a:extLst>
              </p:cNvPr>
              <p:cNvCxnSpPr>
                <a:cxnSpLocks/>
              </p:cNvCxnSpPr>
              <p:nvPr/>
            </p:nvCxnSpPr>
            <p:spPr>
              <a:xfrm>
                <a:off x="6096000" y="2530642"/>
                <a:ext cx="0" cy="116305"/>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nvGrpSpPr>
              <p:cNvPr id="133" name="Group 132">
                <a:extLst>
                  <a:ext uri="{FF2B5EF4-FFF2-40B4-BE49-F238E27FC236}">
                    <a16:creationId xmlns:a16="http://schemas.microsoft.com/office/drawing/2014/main" id="{C656938E-91E1-432A-A6CE-D8CB7F0381EC}"/>
                  </a:ext>
                </a:extLst>
              </p:cNvPr>
              <p:cNvGrpSpPr/>
              <p:nvPr/>
            </p:nvGrpSpPr>
            <p:grpSpPr>
              <a:xfrm flipH="1">
                <a:off x="6459816" y="2646947"/>
                <a:ext cx="529390" cy="1227221"/>
                <a:chOff x="5205663" y="2646947"/>
                <a:chExt cx="529390" cy="1227221"/>
              </a:xfrm>
            </p:grpSpPr>
            <p:cxnSp>
              <p:nvCxnSpPr>
                <p:cNvPr id="154" name="Straight Connector 153">
                  <a:extLst>
                    <a:ext uri="{FF2B5EF4-FFF2-40B4-BE49-F238E27FC236}">
                      <a16:creationId xmlns:a16="http://schemas.microsoft.com/office/drawing/2014/main" id="{D5984F79-4901-4DC3-88D7-DCF8277CE96B}"/>
                    </a:ext>
                  </a:extLst>
                </p:cNvPr>
                <p:cNvCxnSpPr/>
                <p:nvPr/>
              </p:nvCxnSpPr>
              <p:spPr>
                <a:xfrm flipV="1">
                  <a:off x="5305926" y="3745832"/>
                  <a:ext cx="236621" cy="128336"/>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5" name="Straight Connector 154">
                  <a:extLst>
                    <a:ext uri="{FF2B5EF4-FFF2-40B4-BE49-F238E27FC236}">
                      <a16:creationId xmlns:a16="http://schemas.microsoft.com/office/drawing/2014/main" id="{9CCC8855-2617-4FD7-A04F-D6F9085CECF5}"/>
                    </a:ext>
                  </a:extLst>
                </p:cNvPr>
                <p:cNvCxnSpPr>
                  <a:cxnSpLocks/>
                </p:cNvCxnSpPr>
                <p:nvPr/>
              </p:nvCxnSpPr>
              <p:spPr>
                <a:xfrm>
                  <a:off x="5205663" y="3426467"/>
                  <a:ext cx="368969" cy="0"/>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6" name="Straight Connector 155">
                  <a:extLst>
                    <a:ext uri="{FF2B5EF4-FFF2-40B4-BE49-F238E27FC236}">
                      <a16:creationId xmlns:a16="http://schemas.microsoft.com/office/drawing/2014/main" id="{7A88B167-DA17-4565-9C1E-835A385E3A0A}"/>
                    </a:ext>
                  </a:extLst>
                </p:cNvPr>
                <p:cNvCxnSpPr>
                  <a:cxnSpLocks/>
                </p:cNvCxnSpPr>
                <p:nvPr/>
              </p:nvCxnSpPr>
              <p:spPr>
                <a:xfrm>
                  <a:off x="5346032" y="2990728"/>
                  <a:ext cx="300789" cy="185927"/>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cxnSp>
              <p:nvCxnSpPr>
                <p:cNvPr id="157" name="Straight Connector 156">
                  <a:extLst>
                    <a:ext uri="{FF2B5EF4-FFF2-40B4-BE49-F238E27FC236}">
                      <a16:creationId xmlns:a16="http://schemas.microsoft.com/office/drawing/2014/main" id="{4AF97525-5E1F-424F-B359-A0BDFAFAE6D6}"/>
                    </a:ext>
                  </a:extLst>
                </p:cNvPr>
                <p:cNvCxnSpPr>
                  <a:cxnSpLocks/>
                </p:cNvCxnSpPr>
                <p:nvPr/>
              </p:nvCxnSpPr>
              <p:spPr>
                <a:xfrm>
                  <a:off x="5646821" y="2646947"/>
                  <a:ext cx="88232" cy="144379"/>
                </a:xfrm>
                <a:prstGeom prst="line">
                  <a:avLst/>
                </a:pr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cxnSp>
          </p:grpSp>
          <p:grpSp>
            <p:nvGrpSpPr>
              <p:cNvPr id="158" name="Group 157">
                <a:extLst>
                  <a:ext uri="{FF2B5EF4-FFF2-40B4-BE49-F238E27FC236}">
                    <a16:creationId xmlns:a16="http://schemas.microsoft.com/office/drawing/2014/main" id="{39CEC7AF-097A-4730-92F4-B14A6B4E0E0A}"/>
                  </a:ext>
                </a:extLst>
              </p:cNvPr>
              <p:cNvGrpSpPr/>
              <p:nvPr/>
            </p:nvGrpSpPr>
            <p:grpSpPr>
              <a:xfrm flipH="1">
                <a:off x="6150106" y="2791995"/>
                <a:ext cx="781527" cy="1531058"/>
                <a:chOff x="5260369" y="2784266"/>
                <a:chExt cx="781527" cy="1531058"/>
              </a:xfrm>
            </p:grpSpPr>
            <p:sp>
              <p:nvSpPr>
                <p:cNvPr id="159" name="Freeform: Shape 158">
                  <a:extLst>
                    <a:ext uri="{FF2B5EF4-FFF2-40B4-BE49-F238E27FC236}">
                      <a16:creationId xmlns:a16="http://schemas.microsoft.com/office/drawing/2014/main" id="{894D3452-7F87-4C27-AD39-B62EB74779DB}"/>
                    </a:ext>
                  </a:extLst>
                </p:cNvPr>
                <p:cNvSpPr/>
                <p:nvPr/>
              </p:nvSpPr>
              <p:spPr>
                <a:xfrm>
                  <a:off x="5260369" y="2784266"/>
                  <a:ext cx="777991" cy="1530384"/>
                </a:xfrm>
                <a:custGeom>
                  <a:avLst/>
                  <a:gdLst>
                    <a:gd name="connsiteX0" fmla="*/ 0 w 750013"/>
                    <a:gd name="connsiteY0" fmla="*/ 1530850 h 1530850"/>
                    <a:gd name="connsiteX1" fmla="*/ 0 w 750013"/>
                    <a:gd name="connsiteY1" fmla="*/ 1530850 h 1530850"/>
                    <a:gd name="connsiteX2" fmla="*/ 102741 w 750013"/>
                    <a:gd name="connsiteY2" fmla="*/ 1510301 h 1530850"/>
                    <a:gd name="connsiteX3" fmla="*/ 410966 w 750013"/>
                    <a:gd name="connsiteY3" fmla="*/ 1253448 h 1530850"/>
                    <a:gd name="connsiteX4" fmla="*/ 698642 w 750013"/>
                    <a:gd name="connsiteY4" fmla="*/ 0 h 1530850"/>
                    <a:gd name="connsiteX5" fmla="*/ 750013 w 750013"/>
                    <a:gd name="connsiteY5" fmla="*/ 544531 h 1530850"/>
                    <a:gd name="connsiteX0" fmla="*/ 0 w 777991"/>
                    <a:gd name="connsiteY0" fmla="*/ 1498766 h 1498766"/>
                    <a:gd name="connsiteX1" fmla="*/ 0 w 777991"/>
                    <a:gd name="connsiteY1" fmla="*/ 1498766 h 1498766"/>
                    <a:gd name="connsiteX2" fmla="*/ 102741 w 777991"/>
                    <a:gd name="connsiteY2" fmla="*/ 1478217 h 1498766"/>
                    <a:gd name="connsiteX3" fmla="*/ 410966 w 777991"/>
                    <a:gd name="connsiteY3" fmla="*/ 1221364 h 1498766"/>
                    <a:gd name="connsiteX4" fmla="*/ 774842 w 777991"/>
                    <a:gd name="connsiteY4" fmla="*/ 0 h 1498766"/>
                    <a:gd name="connsiteX5" fmla="*/ 750013 w 777991"/>
                    <a:gd name="connsiteY5" fmla="*/ 512447 h 1498766"/>
                    <a:gd name="connsiteX0" fmla="*/ 0 w 777991"/>
                    <a:gd name="connsiteY0" fmla="*/ 1510332 h 1510332"/>
                    <a:gd name="connsiteX1" fmla="*/ 0 w 777991"/>
                    <a:gd name="connsiteY1" fmla="*/ 1510332 h 1510332"/>
                    <a:gd name="connsiteX2" fmla="*/ 102741 w 777991"/>
                    <a:gd name="connsiteY2" fmla="*/ 1489783 h 1510332"/>
                    <a:gd name="connsiteX3" fmla="*/ 410966 w 777991"/>
                    <a:gd name="connsiteY3" fmla="*/ 1232930 h 1510332"/>
                    <a:gd name="connsiteX4" fmla="*/ 774842 w 777991"/>
                    <a:gd name="connsiteY4" fmla="*/ 11566 h 1510332"/>
                    <a:gd name="connsiteX5" fmla="*/ 750013 w 777991"/>
                    <a:gd name="connsiteY5" fmla="*/ 524013 h 1510332"/>
                    <a:gd name="connsiteX0" fmla="*/ 0 w 777991"/>
                    <a:gd name="connsiteY0" fmla="*/ 1510332 h 1510332"/>
                    <a:gd name="connsiteX1" fmla="*/ 0 w 777991"/>
                    <a:gd name="connsiteY1" fmla="*/ 1510332 h 1510332"/>
                    <a:gd name="connsiteX2" fmla="*/ 410966 w 777991"/>
                    <a:gd name="connsiteY2" fmla="*/ 1232930 h 1510332"/>
                    <a:gd name="connsiteX3" fmla="*/ 774842 w 777991"/>
                    <a:gd name="connsiteY3" fmla="*/ 11566 h 1510332"/>
                    <a:gd name="connsiteX4" fmla="*/ 750013 w 777991"/>
                    <a:gd name="connsiteY4" fmla="*/ 524013 h 1510332"/>
                    <a:gd name="connsiteX0" fmla="*/ 0 w 777991"/>
                    <a:gd name="connsiteY0" fmla="*/ 1510332 h 1530384"/>
                    <a:gd name="connsiteX1" fmla="*/ 8021 w 777991"/>
                    <a:gd name="connsiteY1" fmla="*/ 1530384 h 1530384"/>
                    <a:gd name="connsiteX2" fmla="*/ 410966 w 777991"/>
                    <a:gd name="connsiteY2" fmla="*/ 1232930 h 1530384"/>
                    <a:gd name="connsiteX3" fmla="*/ 774842 w 777991"/>
                    <a:gd name="connsiteY3" fmla="*/ 11566 h 1530384"/>
                    <a:gd name="connsiteX4" fmla="*/ 750013 w 777991"/>
                    <a:gd name="connsiteY4" fmla="*/ 524013 h 1530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991" h="1530384">
                      <a:moveTo>
                        <a:pt x="0" y="1510332"/>
                      </a:moveTo>
                      <a:lnTo>
                        <a:pt x="8021" y="1530384"/>
                      </a:lnTo>
                      <a:lnTo>
                        <a:pt x="410966" y="1232930"/>
                      </a:lnTo>
                      <a:cubicBezTo>
                        <a:pt x="532258" y="825809"/>
                        <a:pt x="545266" y="-114713"/>
                        <a:pt x="774842" y="11566"/>
                      </a:cubicBezTo>
                      <a:cubicBezTo>
                        <a:pt x="791966" y="193076"/>
                        <a:pt x="732889" y="342503"/>
                        <a:pt x="750013" y="524013"/>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Freeform: Shape 159">
                  <a:extLst>
                    <a:ext uri="{FF2B5EF4-FFF2-40B4-BE49-F238E27FC236}">
                      <a16:creationId xmlns:a16="http://schemas.microsoft.com/office/drawing/2014/main" id="{AD6D083A-DF6A-44FB-B788-007514E3DAD3}"/>
                    </a:ext>
                  </a:extLst>
                </p:cNvPr>
                <p:cNvSpPr/>
                <p:nvPr/>
              </p:nvSpPr>
              <p:spPr>
                <a:xfrm>
                  <a:off x="5803232" y="3408939"/>
                  <a:ext cx="238664" cy="906385"/>
                </a:xfrm>
                <a:custGeom>
                  <a:avLst/>
                  <a:gdLst>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224589 w 236621"/>
                    <a:gd name="connsiteY2" fmla="*/ 16042 h 906379"/>
                    <a:gd name="connsiteX3" fmla="*/ 152400 w 236621"/>
                    <a:gd name="connsiteY3" fmla="*/ 0 h 906379"/>
                    <a:gd name="connsiteX4" fmla="*/ 72189 w 236621"/>
                    <a:gd name="connsiteY4" fmla="*/ 449179 h 906379"/>
                    <a:gd name="connsiteX0" fmla="*/ 0 w 236621"/>
                    <a:gd name="connsiteY0" fmla="*/ 906379 h 906379"/>
                    <a:gd name="connsiteX1" fmla="*/ 236621 w 236621"/>
                    <a:gd name="connsiteY1" fmla="*/ 677779 h 906379"/>
                    <a:gd name="connsiteX2" fmla="*/ 152400 w 236621"/>
                    <a:gd name="connsiteY2" fmla="*/ 0 h 906379"/>
                    <a:gd name="connsiteX3" fmla="*/ 72189 w 236621"/>
                    <a:gd name="connsiteY3" fmla="*/ 449179 h 906379"/>
                    <a:gd name="connsiteX0" fmla="*/ 0 w 238137"/>
                    <a:gd name="connsiteY0" fmla="*/ 907781 h 907781"/>
                    <a:gd name="connsiteX1" fmla="*/ 236621 w 238137"/>
                    <a:gd name="connsiteY1" fmla="*/ 679181 h 907781"/>
                    <a:gd name="connsiteX2" fmla="*/ 152400 w 238137"/>
                    <a:gd name="connsiteY2" fmla="*/ 1402 h 907781"/>
                    <a:gd name="connsiteX3" fmla="*/ 72189 w 238137"/>
                    <a:gd name="connsiteY3" fmla="*/ 450581 h 907781"/>
                    <a:gd name="connsiteX0" fmla="*/ 0 w 238137"/>
                    <a:gd name="connsiteY0" fmla="*/ 908387 h 908387"/>
                    <a:gd name="connsiteX1" fmla="*/ 236621 w 238137"/>
                    <a:gd name="connsiteY1" fmla="*/ 679787 h 908387"/>
                    <a:gd name="connsiteX2" fmla="*/ 152400 w 238137"/>
                    <a:gd name="connsiteY2" fmla="*/ 2008 h 908387"/>
                    <a:gd name="connsiteX3" fmla="*/ 72189 w 238137"/>
                    <a:gd name="connsiteY3" fmla="*/ 451187 h 908387"/>
                    <a:gd name="connsiteX0" fmla="*/ 0 w 238137"/>
                    <a:gd name="connsiteY0" fmla="*/ 908456 h 908456"/>
                    <a:gd name="connsiteX1" fmla="*/ 236621 w 238137"/>
                    <a:gd name="connsiteY1" fmla="*/ 679856 h 908456"/>
                    <a:gd name="connsiteX2" fmla="*/ 152400 w 238137"/>
                    <a:gd name="connsiteY2" fmla="*/ 2077 h 908456"/>
                    <a:gd name="connsiteX3" fmla="*/ 72189 w 238137"/>
                    <a:gd name="connsiteY3" fmla="*/ 451256 h 908456"/>
                    <a:gd name="connsiteX0" fmla="*/ 0 w 238137"/>
                    <a:gd name="connsiteY0" fmla="*/ 908481 h 908481"/>
                    <a:gd name="connsiteX1" fmla="*/ 236621 w 238137"/>
                    <a:gd name="connsiteY1" fmla="*/ 679881 h 908481"/>
                    <a:gd name="connsiteX2" fmla="*/ 152400 w 238137"/>
                    <a:gd name="connsiteY2" fmla="*/ 2102 h 908481"/>
                    <a:gd name="connsiteX3" fmla="*/ 64167 w 238137"/>
                    <a:gd name="connsiteY3" fmla="*/ 447270 h 908481"/>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238137"/>
                    <a:gd name="connsiteY0" fmla="*/ 908583 h 908583"/>
                    <a:gd name="connsiteX1" fmla="*/ 236621 w 238137"/>
                    <a:gd name="connsiteY1" fmla="*/ 679983 h 908583"/>
                    <a:gd name="connsiteX2" fmla="*/ 152400 w 238137"/>
                    <a:gd name="connsiteY2" fmla="*/ 2204 h 908583"/>
                    <a:gd name="connsiteX3" fmla="*/ 64167 w 238137"/>
                    <a:gd name="connsiteY3" fmla="*/ 447372 h 908583"/>
                    <a:gd name="connsiteX0" fmla="*/ 0 w 152400"/>
                    <a:gd name="connsiteY0" fmla="*/ 908583 h 908583"/>
                    <a:gd name="connsiteX1" fmla="*/ 152400 w 152400"/>
                    <a:gd name="connsiteY1" fmla="*/ 2204 h 908583"/>
                    <a:gd name="connsiteX2" fmla="*/ 64167 w 152400"/>
                    <a:gd name="connsiteY2" fmla="*/ 447372 h 908583"/>
                    <a:gd name="connsiteX0" fmla="*/ 0 w 231612"/>
                    <a:gd name="connsiteY0" fmla="*/ 908583 h 908583"/>
                    <a:gd name="connsiteX1" fmla="*/ 152400 w 231612"/>
                    <a:gd name="connsiteY1" fmla="*/ 2204 h 908583"/>
                    <a:gd name="connsiteX2" fmla="*/ 64167 w 231612"/>
                    <a:gd name="connsiteY2" fmla="*/ 447372 h 908583"/>
                    <a:gd name="connsiteX0" fmla="*/ 0 w 272096"/>
                    <a:gd name="connsiteY0" fmla="*/ 912148 h 912148"/>
                    <a:gd name="connsiteX1" fmla="*/ 152400 w 272096"/>
                    <a:gd name="connsiteY1" fmla="*/ 5769 h 912148"/>
                    <a:gd name="connsiteX2" fmla="*/ 64167 w 272096"/>
                    <a:gd name="connsiteY2" fmla="*/ 450937 h 912148"/>
                    <a:gd name="connsiteX0" fmla="*/ 0 w 281166"/>
                    <a:gd name="connsiteY0" fmla="*/ 908584 h 908584"/>
                    <a:gd name="connsiteX1" fmla="*/ 152400 w 281166"/>
                    <a:gd name="connsiteY1" fmla="*/ 2205 h 908584"/>
                    <a:gd name="connsiteX2" fmla="*/ 64167 w 281166"/>
                    <a:gd name="connsiteY2" fmla="*/ 447373 h 908584"/>
                    <a:gd name="connsiteX0" fmla="*/ 0 w 281166"/>
                    <a:gd name="connsiteY0" fmla="*/ 906432 h 906432"/>
                    <a:gd name="connsiteX1" fmla="*/ 152400 w 281166"/>
                    <a:gd name="connsiteY1" fmla="*/ 53 h 906432"/>
                    <a:gd name="connsiteX2" fmla="*/ 64167 w 281166"/>
                    <a:gd name="connsiteY2" fmla="*/ 445221 h 906432"/>
                    <a:gd name="connsiteX0" fmla="*/ 0 w 263896"/>
                    <a:gd name="connsiteY0" fmla="*/ 906430 h 906430"/>
                    <a:gd name="connsiteX1" fmla="*/ 152400 w 263896"/>
                    <a:gd name="connsiteY1" fmla="*/ 51 h 906430"/>
                    <a:gd name="connsiteX2" fmla="*/ 64167 w 263896"/>
                    <a:gd name="connsiteY2" fmla="*/ 445219 h 906430"/>
                    <a:gd name="connsiteX0" fmla="*/ 0 w 268639"/>
                    <a:gd name="connsiteY0" fmla="*/ 906457 h 906457"/>
                    <a:gd name="connsiteX1" fmla="*/ 264694 w 268639"/>
                    <a:gd name="connsiteY1" fmla="*/ 413164 h 906457"/>
                    <a:gd name="connsiteX2" fmla="*/ 152400 w 268639"/>
                    <a:gd name="connsiteY2" fmla="*/ 78 h 906457"/>
                    <a:gd name="connsiteX3" fmla="*/ 64167 w 268639"/>
                    <a:gd name="connsiteY3" fmla="*/ 445246 h 906457"/>
                    <a:gd name="connsiteX0" fmla="*/ 0 w 272946"/>
                    <a:gd name="connsiteY0" fmla="*/ 906385 h 906385"/>
                    <a:gd name="connsiteX1" fmla="*/ 264694 w 272946"/>
                    <a:gd name="connsiteY1" fmla="*/ 413092 h 906385"/>
                    <a:gd name="connsiteX2" fmla="*/ 152400 w 272946"/>
                    <a:gd name="connsiteY2" fmla="*/ 6 h 906385"/>
                    <a:gd name="connsiteX3" fmla="*/ 64167 w 272946"/>
                    <a:gd name="connsiteY3" fmla="*/ 445174 h 906385"/>
                    <a:gd name="connsiteX0" fmla="*/ 0 w 246575"/>
                    <a:gd name="connsiteY0" fmla="*/ 906385 h 906385"/>
                    <a:gd name="connsiteX1" fmla="*/ 232610 w 246575"/>
                    <a:gd name="connsiteY1" fmla="*/ 413092 h 906385"/>
                    <a:gd name="connsiteX2" fmla="*/ 152400 w 246575"/>
                    <a:gd name="connsiteY2" fmla="*/ 6 h 906385"/>
                    <a:gd name="connsiteX3" fmla="*/ 64167 w 246575"/>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42634"/>
                    <a:gd name="connsiteY0" fmla="*/ 906385 h 906385"/>
                    <a:gd name="connsiteX1" fmla="*/ 232610 w 242634"/>
                    <a:gd name="connsiteY1" fmla="*/ 413092 h 906385"/>
                    <a:gd name="connsiteX2" fmla="*/ 152400 w 242634"/>
                    <a:gd name="connsiteY2" fmla="*/ 6 h 906385"/>
                    <a:gd name="connsiteX3" fmla="*/ 64167 w 242634"/>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9447"/>
                    <a:gd name="connsiteY0" fmla="*/ 906385 h 906385"/>
                    <a:gd name="connsiteX1" fmla="*/ 232610 w 239447"/>
                    <a:gd name="connsiteY1" fmla="*/ 413092 h 906385"/>
                    <a:gd name="connsiteX2" fmla="*/ 152400 w 239447"/>
                    <a:gd name="connsiteY2" fmla="*/ 6 h 906385"/>
                    <a:gd name="connsiteX3" fmla="*/ 64167 w 239447"/>
                    <a:gd name="connsiteY3" fmla="*/ 445174 h 906385"/>
                    <a:gd name="connsiteX0" fmla="*/ 0 w 237862"/>
                    <a:gd name="connsiteY0" fmla="*/ 906385 h 906385"/>
                    <a:gd name="connsiteX1" fmla="*/ 232610 w 237862"/>
                    <a:gd name="connsiteY1" fmla="*/ 413092 h 906385"/>
                    <a:gd name="connsiteX2" fmla="*/ 152400 w 237862"/>
                    <a:gd name="connsiteY2" fmla="*/ 6 h 906385"/>
                    <a:gd name="connsiteX3" fmla="*/ 64167 w 237862"/>
                    <a:gd name="connsiteY3" fmla="*/ 445174 h 906385"/>
                    <a:gd name="connsiteX0" fmla="*/ 0 w 238874"/>
                    <a:gd name="connsiteY0" fmla="*/ 906385 h 906385"/>
                    <a:gd name="connsiteX1" fmla="*/ 232610 w 238874"/>
                    <a:gd name="connsiteY1" fmla="*/ 413092 h 906385"/>
                    <a:gd name="connsiteX2" fmla="*/ 152400 w 238874"/>
                    <a:gd name="connsiteY2" fmla="*/ 6 h 906385"/>
                    <a:gd name="connsiteX3" fmla="*/ 64167 w 238874"/>
                    <a:gd name="connsiteY3" fmla="*/ 445174 h 906385"/>
                    <a:gd name="connsiteX0" fmla="*/ 0 w 238664"/>
                    <a:gd name="connsiteY0" fmla="*/ 906385 h 906385"/>
                    <a:gd name="connsiteX1" fmla="*/ 232610 w 238664"/>
                    <a:gd name="connsiteY1" fmla="*/ 413092 h 906385"/>
                    <a:gd name="connsiteX2" fmla="*/ 152400 w 238664"/>
                    <a:gd name="connsiteY2" fmla="*/ 6 h 906385"/>
                    <a:gd name="connsiteX3" fmla="*/ 64167 w 238664"/>
                    <a:gd name="connsiteY3" fmla="*/ 445174 h 906385"/>
                  </a:gdLst>
                  <a:ahLst/>
                  <a:cxnLst>
                    <a:cxn ang="0">
                      <a:pos x="connsiteX0" y="connsiteY0"/>
                    </a:cxn>
                    <a:cxn ang="0">
                      <a:pos x="connsiteX1" y="connsiteY1"/>
                    </a:cxn>
                    <a:cxn ang="0">
                      <a:pos x="connsiteX2" y="connsiteY2"/>
                    </a:cxn>
                    <a:cxn ang="0">
                      <a:pos x="connsiteX3" y="connsiteY3"/>
                    </a:cxn>
                  </a:cxnLst>
                  <a:rect l="l" t="t" r="r" b="b"/>
                  <a:pathLst>
                    <a:path w="238664" h="906385">
                      <a:moveTo>
                        <a:pt x="0" y="906385"/>
                      </a:moveTo>
                      <a:cubicBezTo>
                        <a:pt x="80211" y="828181"/>
                        <a:pt x="275390" y="921091"/>
                        <a:pt x="232610" y="413092"/>
                      </a:cubicBezTo>
                      <a:cubicBezTo>
                        <a:pt x="229937" y="217913"/>
                        <a:pt x="258011" y="-1330"/>
                        <a:pt x="152400" y="6"/>
                      </a:cubicBezTo>
                      <a:cubicBezTo>
                        <a:pt x="37431" y="13375"/>
                        <a:pt x="102937" y="267375"/>
                        <a:pt x="64167" y="445174"/>
                      </a:cubicBezTo>
                    </a:path>
                  </a:pathLst>
                </a:custGeom>
                <a:noFill/>
                <a:ln w="12700" cap="rnd">
                  <a:solidFill>
                    <a:srgbClr val="404B5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grpSp>
      <p:sp>
        <p:nvSpPr>
          <p:cNvPr id="172" name="Rectangle 171">
            <a:extLst>
              <a:ext uri="{FF2B5EF4-FFF2-40B4-BE49-F238E27FC236}">
                <a16:creationId xmlns:a16="http://schemas.microsoft.com/office/drawing/2014/main" id="{85A20AC6-B4FB-4CF0-8A51-61345A7B99A3}"/>
              </a:ext>
              <a:ext uri="{C183D7F6-B498-43B3-948B-1728B52AA6E4}">
                <adec:decorative xmlns:adec="http://schemas.microsoft.com/office/drawing/2017/decorative" val="1"/>
              </a:ext>
            </a:extLst>
          </p:cNvPr>
          <p:cNvSpPr/>
          <p:nvPr/>
        </p:nvSpPr>
        <p:spPr>
          <a:xfrm>
            <a:off x="8106438" y="1427079"/>
            <a:ext cx="3691272" cy="2721600"/>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35" name="Group 34">
            <a:extLst>
              <a:ext uri="{FF2B5EF4-FFF2-40B4-BE49-F238E27FC236}">
                <a16:creationId xmlns:a16="http://schemas.microsoft.com/office/drawing/2014/main" id="{E983585D-47B4-4F12-88BA-8DB2FF81C69D}"/>
              </a:ext>
              <a:ext uri="{C183D7F6-B498-43B3-948B-1728B52AA6E4}">
                <adec:decorative xmlns:adec="http://schemas.microsoft.com/office/drawing/2017/decorative" val="1"/>
              </a:ext>
            </a:extLst>
          </p:cNvPr>
          <p:cNvGrpSpPr/>
          <p:nvPr/>
        </p:nvGrpSpPr>
        <p:grpSpPr>
          <a:xfrm>
            <a:off x="4431792" y="1504428"/>
            <a:ext cx="495789" cy="417411"/>
            <a:chOff x="8266985" y="1360031"/>
            <a:chExt cx="495789" cy="417411"/>
          </a:xfrm>
        </p:grpSpPr>
        <p:sp>
          <p:nvSpPr>
            <p:cNvPr id="138" name="Oval 137">
              <a:extLst>
                <a:ext uri="{FF2B5EF4-FFF2-40B4-BE49-F238E27FC236}">
                  <a16:creationId xmlns:a16="http://schemas.microsoft.com/office/drawing/2014/main" id="{D523CF11-0DFE-431A-BDFD-EE257FAA4FF8}"/>
                </a:ext>
              </a:extLst>
            </p:cNvPr>
            <p:cNvSpPr/>
            <p:nvPr/>
          </p:nvSpPr>
          <p:spPr>
            <a:xfrm>
              <a:off x="8295502" y="1360031"/>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3" name="Picture 32">
              <a:extLst>
                <a:ext uri="{FF2B5EF4-FFF2-40B4-BE49-F238E27FC236}">
                  <a16:creationId xmlns:a16="http://schemas.microsoft.com/office/drawing/2014/main" id="{EE40CD96-FAD5-4BCD-909A-6E04E775C260}"/>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266985" y="1419143"/>
              <a:ext cx="495789" cy="330098"/>
            </a:xfrm>
            <a:prstGeom prst="rect">
              <a:avLst/>
            </a:prstGeom>
          </p:spPr>
        </p:pic>
      </p:grpSp>
      <p:sp>
        <p:nvSpPr>
          <p:cNvPr id="171" name="Rectangle 170">
            <a:extLst>
              <a:ext uri="{FF2B5EF4-FFF2-40B4-BE49-F238E27FC236}">
                <a16:creationId xmlns:a16="http://schemas.microsoft.com/office/drawing/2014/main" id="{EE57BB3F-0C2C-446E-A9A2-9BE2DC83AD47}"/>
              </a:ext>
              <a:ext uri="{C183D7F6-B498-43B3-948B-1728B52AA6E4}">
                <adec:decorative xmlns:adec="http://schemas.microsoft.com/office/drawing/2017/decorative" val="1"/>
              </a:ext>
            </a:extLst>
          </p:cNvPr>
          <p:cNvSpPr/>
          <p:nvPr/>
        </p:nvSpPr>
        <p:spPr>
          <a:xfrm>
            <a:off x="4322759" y="1427079"/>
            <a:ext cx="3691272" cy="2722441"/>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85901ACF-D7E2-48F3-9AAE-910A0D9195C3}"/>
              </a:ext>
              <a:ext uri="{C183D7F6-B498-43B3-948B-1728B52AA6E4}">
                <adec:decorative xmlns:adec="http://schemas.microsoft.com/office/drawing/2017/decorative" val="1"/>
              </a:ext>
            </a:extLst>
          </p:cNvPr>
          <p:cNvGrpSpPr/>
          <p:nvPr/>
        </p:nvGrpSpPr>
        <p:grpSpPr>
          <a:xfrm>
            <a:off x="700357" y="2992301"/>
            <a:ext cx="417411" cy="417411"/>
            <a:chOff x="700357" y="2864173"/>
            <a:chExt cx="417411" cy="417411"/>
          </a:xfrm>
        </p:grpSpPr>
        <p:grpSp>
          <p:nvGrpSpPr>
            <p:cNvPr id="93" name="Group 92">
              <a:extLst>
                <a:ext uri="{FF2B5EF4-FFF2-40B4-BE49-F238E27FC236}">
                  <a16:creationId xmlns:a16="http://schemas.microsoft.com/office/drawing/2014/main" id="{EE96BCD7-4215-4E0B-8D4D-AC3E17CCCC8A}"/>
                </a:ext>
              </a:extLst>
            </p:cNvPr>
            <p:cNvGrpSpPr/>
            <p:nvPr/>
          </p:nvGrpSpPr>
          <p:grpSpPr>
            <a:xfrm>
              <a:off x="776382" y="2968270"/>
              <a:ext cx="265361" cy="209216"/>
              <a:chOff x="9157172" y="4148138"/>
              <a:chExt cx="712787" cy="561975"/>
            </a:xfrm>
            <a:solidFill>
              <a:schemeClr val="tx2">
                <a:lumMod val="75000"/>
              </a:schemeClr>
            </a:solidFill>
          </p:grpSpPr>
          <p:sp>
            <p:nvSpPr>
              <p:cNvPr id="94" name="Freeform 170">
                <a:extLst>
                  <a:ext uri="{FF2B5EF4-FFF2-40B4-BE49-F238E27FC236}">
                    <a16:creationId xmlns:a16="http://schemas.microsoft.com/office/drawing/2014/main" id="{6CD76740-17C4-451B-BF39-C1002B9DB11F}"/>
                  </a:ext>
                </a:extLst>
              </p:cNvPr>
              <p:cNvSpPr>
                <a:spLocks noEditPoints="1"/>
              </p:cNvSpPr>
              <p:nvPr/>
            </p:nvSpPr>
            <p:spPr bwMode="auto">
              <a:xfrm>
                <a:off x="9354022" y="4208463"/>
                <a:ext cx="106362" cy="106363"/>
              </a:xfrm>
              <a:custGeom>
                <a:avLst/>
                <a:gdLst>
                  <a:gd name="T0" fmla="*/ 20 w 67"/>
                  <a:gd name="T1" fmla="*/ 47 h 67"/>
                  <a:gd name="T2" fmla="*/ 47 w 67"/>
                  <a:gd name="T3" fmla="*/ 47 h 67"/>
                  <a:gd name="T4" fmla="*/ 47 w 67"/>
                  <a:gd name="T5" fmla="*/ 21 h 67"/>
                  <a:gd name="T6" fmla="*/ 20 w 67"/>
                  <a:gd name="T7" fmla="*/ 21 h 67"/>
                  <a:gd name="T8" fmla="*/ 20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20" y="47"/>
                    </a:moveTo>
                    <a:lnTo>
                      <a:pt x="47" y="47"/>
                    </a:lnTo>
                    <a:lnTo>
                      <a:pt x="47" y="21"/>
                    </a:lnTo>
                    <a:lnTo>
                      <a:pt x="20" y="21"/>
                    </a:lnTo>
                    <a:lnTo>
                      <a:pt x="20"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171">
                <a:extLst>
                  <a:ext uri="{FF2B5EF4-FFF2-40B4-BE49-F238E27FC236}">
                    <a16:creationId xmlns:a16="http://schemas.microsoft.com/office/drawing/2014/main" id="{9FB28F67-1892-41AD-AD9B-43CB01C1DF32}"/>
                  </a:ext>
                </a:extLst>
              </p:cNvPr>
              <p:cNvSpPr>
                <a:spLocks noEditPoints="1"/>
              </p:cNvSpPr>
              <p:nvPr/>
            </p:nvSpPr>
            <p:spPr bwMode="auto">
              <a:xfrm>
                <a:off x="9354022" y="4346576"/>
                <a:ext cx="106362" cy="90488"/>
              </a:xfrm>
              <a:custGeom>
                <a:avLst/>
                <a:gdLst>
                  <a:gd name="T0" fmla="*/ 21 w 67"/>
                  <a:gd name="T1" fmla="*/ 39 h 57"/>
                  <a:gd name="T2" fmla="*/ 45 w 67"/>
                  <a:gd name="T3" fmla="*/ 39 h 57"/>
                  <a:gd name="T4" fmla="*/ 45 w 67"/>
                  <a:gd name="T5" fmla="*/ 17 h 57"/>
                  <a:gd name="T6" fmla="*/ 21 w 67"/>
                  <a:gd name="T7" fmla="*/ 17 h 57"/>
                  <a:gd name="T8" fmla="*/ 21 w 67"/>
                  <a:gd name="T9" fmla="*/ 39 h 57"/>
                  <a:gd name="T10" fmla="*/ 67 w 67"/>
                  <a:gd name="T11" fmla="*/ 57 h 57"/>
                  <a:gd name="T12" fmla="*/ 0 w 67"/>
                  <a:gd name="T13" fmla="*/ 57 h 57"/>
                  <a:gd name="T14" fmla="*/ 0 w 67"/>
                  <a:gd name="T15" fmla="*/ 0 h 57"/>
                  <a:gd name="T16" fmla="*/ 67 w 67"/>
                  <a:gd name="T17" fmla="*/ 0 h 57"/>
                  <a:gd name="T18" fmla="*/ 67 w 67"/>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57">
                    <a:moveTo>
                      <a:pt x="21" y="39"/>
                    </a:moveTo>
                    <a:lnTo>
                      <a:pt x="45" y="39"/>
                    </a:lnTo>
                    <a:lnTo>
                      <a:pt x="45" y="17"/>
                    </a:lnTo>
                    <a:lnTo>
                      <a:pt x="21" y="17"/>
                    </a:lnTo>
                    <a:lnTo>
                      <a:pt x="21" y="39"/>
                    </a:lnTo>
                    <a:close/>
                    <a:moveTo>
                      <a:pt x="67" y="57"/>
                    </a:moveTo>
                    <a:lnTo>
                      <a:pt x="0" y="57"/>
                    </a:lnTo>
                    <a:lnTo>
                      <a:pt x="0" y="0"/>
                    </a:lnTo>
                    <a:lnTo>
                      <a:pt x="67" y="0"/>
                    </a:lnTo>
                    <a:lnTo>
                      <a:pt x="67" y="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172">
                <a:extLst>
                  <a:ext uri="{FF2B5EF4-FFF2-40B4-BE49-F238E27FC236}">
                    <a16:creationId xmlns:a16="http://schemas.microsoft.com/office/drawing/2014/main" id="{537A8B92-3A1C-4E70-89F4-4B9C357C9884}"/>
                  </a:ext>
                </a:extLst>
              </p:cNvPr>
              <p:cNvSpPr>
                <a:spLocks noEditPoints="1"/>
              </p:cNvSpPr>
              <p:nvPr/>
            </p:nvSpPr>
            <p:spPr bwMode="auto">
              <a:xfrm>
                <a:off x="9490547" y="4208463"/>
                <a:ext cx="106362" cy="106363"/>
              </a:xfrm>
              <a:custGeom>
                <a:avLst/>
                <a:gdLst>
                  <a:gd name="T0" fmla="*/ 19 w 67"/>
                  <a:gd name="T1" fmla="*/ 47 h 67"/>
                  <a:gd name="T2" fmla="*/ 47 w 67"/>
                  <a:gd name="T3" fmla="*/ 47 h 67"/>
                  <a:gd name="T4" fmla="*/ 47 w 67"/>
                  <a:gd name="T5" fmla="*/ 21 h 67"/>
                  <a:gd name="T6" fmla="*/ 19 w 67"/>
                  <a:gd name="T7" fmla="*/ 21 h 67"/>
                  <a:gd name="T8" fmla="*/ 19 w 67"/>
                  <a:gd name="T9" fmla="*/ 47 h 67"/>
                  <a:gd name="T10" fmla="*/ 67 w 67"/>
                  <a:gd name="T11" fmla="*/ 67 h 67"/>
                  <a:gd name="T12" fmla="*/ 0 w 67"/>
                  <a:gd name="T13" fmla="*/ 67 h 67"/>
                  <a:gd name="T14" fmla="*/ 0 w 67"/>
                  <a:gd name="T15" fmla="*/ 0 h 67"/>
                  <a:gd name="T16" fmla="*/ 67 w 67"/>
                  <a:gd name="T17" fmla="*/ 0 h 67"/>
                  <a:gd name="T18" fmla="*/ 67 w 67"/>
                  <a:gd name="T19"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67">
                    <a:moveTo>
                      <a:pt x="19" y="47"/>
                    </a:moveTo>
                    <a:lnTo>
                      <a:pt x="47" y="47"/>
                    </a:lnTo>
                    <a:lnTo>
                      <a:pt x="47" y="21"/>
                    </a:lnTo>
                    <a:lnTo>
                      <a:pt x="19" y="21"/>
                    </a:lnTo>
                    <a:lnTo>
                      <a:pt x="19" y="47"/>
                    </a:lnTo>
                    <a:close/>
                    <a:moveTo>
                      <a:pt x="67" y="67"/>
                    </a:moveTo>
                    <a:lnTo>
                      <a:pt x="0" y="67"/>
                    </a:lnTo>
                    <a:lnTo>
                      <a:pt x="0" y="0"/>
                    </a:lnTo>
                    <a:lnTo>
                      <a:pt x="67" y="0"/>
                    </a:lnTo>
                    <a:lnTo>
                      <a:pt x="67"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173">
                <a:extLst>
                  <a:ext uri="{FF2B5EF4-FFF2-40B4-BE49-F238E27FC236}">
                    <a16:creationId xmlns:a16="http://schemas.microsoft.com/office/drawing/2014/main" id="{8D2CB37E-3C09-4ACD-A53E-6FEA1CF33D10}"/>
                  </a:ext>
                </a:extLst>
              </p:cNvPr>
              <p:cNvSpPr>
                <a:spLocks/>
              </p:cNvSpPr>
              <p:nvPr/>
            </p:nvSpPr>
            <p:spPr bwMode="auto">
              <a:xfrm>
                <a:off x="9627072" y="4208463"/>
                <a:ext cx="92075" cy="92075"/>
              </a:xfrm>
              <a:custGeom>
                <a:avLst/>
                <a:gdLst>
                  <a:gd name="T0" fmla="*/ 18 w 58"/>
                  <a:gd name="T1" fmla="*/ 21 h 58"/>
                  <a:gd name="T2" fmla="*/ 39 w 58"/>
                  <a:gd name="T3" fmla="*/ 21 h 58"/>
                  <a:gd name="T4" fmla="*/ 39 w 58"/>
                  <a:gd name="T5" fmla="*/ 45 h 58"/>
                  <a:gd name="T6" fmla="*/ 50 w 58"/>
                  <a:gd name="T7" fmla="*/ 50 h 58"/>
                  <a:gd name="T8" fmla="*/ 58 w 58"/>
                  <a:gd name="T9" fmla="*/ 58 h 58"/>
                  <a:gd name="T10" fmla="*/ 58 w 58"/>
                  <a:gd name="T11" fmla="*/ 0 h 58"/>
                  <a:gd name="T12" fmla="*/ 0 w 58"/>
                  <a:gd name="T13" fmla="*/ 0 h 58"/>
                  <a:gd name="T14" fmla="*/ 0 w 58"/>
                  <a:gd name="T15" fmla="*/ 51 h 58"/>
                  <a:gd name="T16" fmla="*/ 10 w 58"/>
                  <a:gd name="T17" fmla="*/ 47 h 58"/>
                  <a:gd name="T18" fmla="*/ 18 w 58"/>
                  <a:gd name="T19" fmla="*/ 43 h 58"/>
                  <a:gd name="T20" fmla="*/ 18 w 58"/>
                  <a:gd name="T21" fmla="*/ 2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58">
                    <a:moveTo>
                      <a:pt x="18" y="21"/>
                    </a:moveTo>
                    <a:lnTo>
                      <a:pt x="39" y="21"/>
                    </a:lnTo>
                    <a:lnTo>
                      <a:pt x="39" y="45"/>
                    </a:lnTo>
                    <a:lnTo>
                      <a:pt x="50" y="50"/>
                    </a:lnTo>
                    <a:lnTo>
                      <a:pt x="58" y="58"/>
                    </a:lnTo>
                    <a:lnTo>
                      <a:pt x="58" y="0"/>
                    </a:lnTo>
                    <a:lnTo>
                      <a:pt x="0" y="0"/>
                    </a:lnTo>
                    <a:lnTo>
                      <a:pt x="0" y="51"/>
                    </a:lnTo>
                    <a:lnTo>
                      <a:pt x="10" y="47"/>
                    </a:lnTo>
                    <a:lnTo>
                      <a:pt x="18" y="43"/>
                    </a:lnTo>
                    <a:lnTo>
                      <a:pt x="18"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8" name="Freeform 174">
                <a:extLst>
                  <a:ext uri="{FF2B5EF4-FFF2-40B4-BE49-F238E27FC236}">
                    <a16:creationId xmlns:a16="http://schemas.microsoft.com/office/drawing/2014/main" id="{0B0E39A4-4089-4608-97A5-5559C53F8CD0}"/>
                  </a:ext>
                </a:extLst>
              </p:cNvPr>
              <p:cNvSpPr>
                <a:spLocks/>
              </p:cNvSpPr>
              <p:nvPr/>
            </p:nvSpPr>
            <p:spPr bwMode="auto">
              <a:xfrm>
                <a:off x="9217497" y="4360863"/>
                <a:ext cx="46037" cy="46038"/>
              </a:xfrm>
              <a:custGeom>
                <a:avLst/>
                <a:gdLst>
                  <a:gd name="T0" fmla="*/ 13 w 29"/>
                  <a:gd name="T1" fmla="*/ 0 h 29"/>
                  <a:gd name="T2" fmla="*/ 13 w 29"/>
                  <a:gd name="T3" fmla="*/ 0 h 29"/>
                  <a:gd name="T4" fmla="*/ 8 w 29"/>
                  <a:gd name="T5" fmla="*/ 2 h 29"/>
                  <a:gd name="T6" fmla="*/ 4 w 29"/>
                  <a:gd name="T7" fmla="*/ 5 h 29"/>
                  <a:gd name="T8" fmla="*/ 0 w 29"/>
                  <a:gd name="T9" fmla="*/ 10 h 29"/>
                  <a:gd name="T10" fmla="*/ 0 w 29"/>
                  <a:gd name="T11" fmla="*/ 14 h 29"/>
                  <a:gd name="T12" fmla="*/ 0 w 29"/>
                  <a:gd name="T13" fmla="*/ 19 h 29"/>
                  <a:gd name="T14" fmla="*/ 4 w 29"/>
                  <a:gd name="T15" fmla="*/ 26 h 29"/>
                  <a:gd name="T16" fmla="*/ 8 w 29"/>
                  <a:gd name="T17" fmla="*/ 29 h 29"/>
                  <a:gd name="T18" fmla="*/ 13 w 29"/>
                  <a:gd name="T19" fmla="*/ 29 h 29"/>
                  <a:gd name="T20" fmla="*/ 18 w 29"/>
                  <a:gd name="T21" fmla="*/ 29 h 29"/>
                  <a:gd name="T22" fmla="*/ 23 w 29"/>
                  <a:gd name="T23" fmla="*/ 26 h 29"/>
                  <a:gd name="T24" fmla="*/ 26 w 29"/>
                  <a:gd name="T25" fmla="*/ 19 h 29"/>
                  <a:gd name="T26" fmla="*/ 29 w 29"/>
                  <a:gd name="T27" fmla="*/ 14 h 29"/>
                  <a:gd name="T28" fmla="*/ 26 w 29"/>
                  <a:gd name="T29" fmla="*/ 10 h 29"/>
                  <a:gd name="T30" fmla="*/ 23 w 29"/>
                  <a:gd name="T31" fmla="*/ 5 h 29"/>
                  <a:gd name="T32" fmla="*/ 18 w 29"/>
                  <a:gd name="T33" fmla="*/ 2 h 29"/>
                  <a:gd name="T34" fmla="*/ 13 w 29"/>
                  <a:gd name="T35"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 h="29">
                    <a:moveTo>
                      <a:pt x="13" y="0"/>
                    </a:moveTo>
                    <a:lnTo>
                      <a:pt x="13" y="0"/>
                    </a:lnTo>
                    <a:lnTo>
                      <a:pt x="8" y="2"/>
                    </a:lnTo>
                    <a:lnTo>
                      <a:pt x="4" y="5"/>
                    </a:lnTo>
                    <a:lnTo>
                      <a:pt x="0" y="10"/>
                    </a:lnTo>
                    <a:lnTo>
                      <a:pt x="0" y="14"/>
                    </a:lnTo>
                    <a:lnTo>
                      <a:pt x="0" y="19"/>
                    </a:lnTo>
                    <a:lnTo>
                      <a:pt x="4" y="26"/>
                    </a:lnTo>
                    <a:lnTo>
                      <a:pt x="8" y="29"/>
                    </a:lnTo>
                    <a:lnTo>
                      <a:pt x="13" y="29"/>
                    </a:lnTo>
                    <a:lnTo>
                      <a:pt x="18" y="29"/>
                    </a:lnTo>
                    <a:lnTo>
                      <a:pt x="23" y="26"/>
                    </a:lnTo>
                    <a:lnTo>
                      <a:pt x="26" y="19"/>
                    </a:lnTo>
                    <a:lnTo>
                      <a:pt x="29" y="14"/>
                    </a:lnTo>
                    <a:lnTo>
                      <a:pt x="26" y="10"/>
                    </a:lnTo>
                    <a:lnTo>
                      <a:pt x="23" y="5"/>
                    </a:lnTo>
                    <a:lnTo>
                      <a:pt x="18" y="2"/>
                    </a:lnTo>
                    <a:lnTo>
                      <a:pt x="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175">
                <a:extLst>
                  <a:ext uri="{FF2B5EF4-FFF2-40B4-BE49-F238E27FC236}">
                    <a16:creationId xmlns:a16="http://schemas.microsoft.com/office/drawing/2014/main" id="{BFAE9DAF-7C88-4EB9-93B8-3132645032D4}"/>
                  </a:ext>
                </a:extLst>
              </p:cNvPr>
              <p:cNvSpPr>
                <a:spLocks noEditPoints="1"/>
              </p:cNvSpPr>
              <p:nvPr/>
            </p:nvSpPr>
            <p:spPr bwMode="auto">
              <a:xfrm>
                <a:off x="9157172" y="4148138"/>
                <a:ext cx="636587" cy="471488"/>
              </a:xfrm>
              <a:custGeom>
                <a:avLst/>
                <a:gdLst>
                  <a:gd name="T0" fmla="*/ 23 w 401"/>
                  <a:gd name="T1" fmla="*/ 265 h 297"/>
                  <a:gd name="T2" fmla="*/ 23 w 401"/>
                  <a:gd name="T3" fmla="*/ 32 h 297"/>
                  <a:gd name="T4" fmla="*/ 24 w 401"/>
                  <a:gd name="T5" fmla="*/ 29 h 297"/>
                  <a:gd name="T6" fmla="*/ 26 w 401"/>
                  <a:gd name="T7" fmla="*/ 24 h 297"/>
                  <a:gd name="T8" fmla="*/ 29 w 401"/>
                  <a:gd name="T9" fmla="*/ 24 h 297"/>
                  <a:gd name="T10" fmla="*/ 32 w 401"/>
                  <a:gd name="T11" fmla="*/ 23 h 297"/>
                  <a:gd name="T12" fmla="*/ 78 w 401"/>
                  <a:gd name="T13" fmla="*/ 23 h 297"/>
                  <a:gd name="T14" fmla="*/ 78 w 401"/>
                  <a:gd name="T15" fmla="*/ 274 h 297"/>
                  <a:gd name="T16" fmla="*/ 32 w 401"/>
                  <a:gd name="T17" fmla="*/ 274 h 297"/>
                  <a:gd name="T18" fmla="*/ 29 w 401"/>
                  <a:gd name="T19" fmla="*/ 273 h 297"/>
                  <a:gd name="T20" fmla="*/ 26 w 401"/>
                  <a:gd name="T21" fmla="*/ 270 h 297"/>
                  <a:gd name="T22" fmla="*/ 24 w 401"/>
                  <a:gd name="T23" fmla="*/ 268 h 297"/>
                  <a:gd name="T24" fmla="*/ 23 w 401"/>
                  <a:gd name="T25" fmla="*/ 265 h 297"/>
                  <a:gd name="T26" fmla="*/ 101 w 401"/>
                  <a:gd name="T27" fmla="*/ 274 h 297"/>
                  <a:gd name="T28" fmla="*/ 101 w 401"/>
                  <a:gd name="T29" fmla="*/ 23 h 297"/>
                  <a:gd name="T30" fmla="*/ 368 w 401"/>
                  <a:gd name="T31" fmla="*/ 23 h 297"/>
                  <a:gd name="T32" fmla="*/ 373 w 401"/>
                  <a:gd name="T33" fmla="*/ 24 h 297"/>
                  <a:gd name="T34" fmla="*/ 376 w 401"/>
                  <a:gd name="T35" fmla="*/ 24 h 297"/>
                  <a:gd name="T36" fmla="*/ 377 w 401"/>
                  <a:gd name="T37" fmla="*/ 29 h 297"/>
                  <a:gd name="T38" fmla="*/ 377 w 401"/>
                  <a:gd name="T39" fmla="*/ 32 h 297"/>
                  <a:gd name="T40" fmla="*/ 377 w 401"/>
                  <a:gd name="T41" fmla="*/ 184 h 297"/>
                  <a:gd name="T42" fmla="*/ 401 w 401"/>
                  <a:gd name="T43" fmla="*/ 187 h 297"/>
                  <a:gd name="T44" fmla="*/ 401 w 401"/>
                  <a:gd name="T45" fmla="*/ 32 h 297"/>
                  <a:gd name="T46" fmla="*/ 401 w 401"/>
                  <a:gd name="T47" fmla="*/ 24 h 297"/>
                  <a:gd name="T48" fmla="*/ 398 w 401"/>
                  <a:gd name="T49" fmla="*/ 19 h 297"/>
                  <a:gd name="T50" fmla="*/ 397 w 401"/>
                  <a:gd name="T51" fmla="*/ 15 h 297"/>
                  <a:gd name="T52" fmla="*/ 392 w 401"/>
                  <a:gd name="T53" fmla="*/ 10 h 297"/>
                  <a:gd name="T54" fmla="*/ 387 w 401"/>
                  <a:gd name="T55" fmla="*/ 5 h 297"/>
                  <a:gd name="T56" fmla="*/ 382 w 401"/>
                  <a:gd name="T57" fmla="*/ 2 h 297"/>
                  <a:gd name="T58" fmla="*/ 376 w 401"/>
                  <a:gd name="T59" fmla="*/ 0 h 297"/>
                  <a:gd name="T60" fmla="*/ 368 w 401"/>
                  <a:gd name="T61" fmla="*/ 0 h 297"/>
                  <a:gd name="T62" fmla="*/ 32 w 401"/>
                  <a:gd name="T63" fmla="*/ 0 h 297"/>
                  <a:gd name="T64" fmla="*/ 26 w 401"/>
                  <a:gd name="T65" fmla="*/ 0 h 297"/>
                  <a:gd name="T66" fmla="*/ 19 w 401"/>
                  <a:gd name="T67" fmla="*/ 2 h 297"/>
                  <a:gd name="T68" fmla="*/ 15 w 401"/>
                  <a:gd name="T69" fmla="*/ 5 h 297"/>
                  <a:gd name="T70" fmla="*/ 10 w 401"/>
                  <a:gd name="T71" fmla="*/ 10 h 297"/>
                  <a:gd name="T72" fmla="*/ 5 w 401"/>
                  <a:gd name="T73" fmla="*/ 15 h 297"/>
                  <a:gd name="T74" fmla="*/ 3 w 401"/>
                  <a:gd name="T75" fmla="*/ 19 h 297"/>
                  <a:gd name="T76" fmla="*/ 0 w 401"/>
                  <a:gd name="T77" fmla="*/ 24 h 297"/>
                  <a:gd name="T78" fmla="*/ 0 w 401"/>
                  <a:gd name="T79" fmla="*/ 32 h 297"/>
                  <a:gd name="T80" fmla="*/ 0 w 401"/>
                  <a:gd name="T81" fmla="*/ 265 h 297"/>
                  <a:gd name="T82" fmla="*/ 0 w 401"/>
                  <a:gd name="T83" fmla="*/ 270 h 297"/>
                  <a:gd name="T84" fmla="*/ 3 w 401"/>
                  <a:gd name="T85" fmla="*/ 274 h 297"/>
                  <a:gd name="T86" fmla="*/ 5 w 401"/>
                  <a:gd name="T87" fmla="*/ 282 h 297"/>
                  <a:gd name="T88" fmla="*/ 10 w 401"/>
                  <a:gd name="T89" fmla="*/ 287 h 297"/>
                  <a:gd name="T90" fmla="*/ 15 w 401"/>
                  <a:gd name="T91" fmla="*/ 290 h 297"/>
                  <a:gd name="T92" fmla="*/ 19 w 401"/>
                  <a:gd name="T93" fmla="*/ 294 h 297"/>
                  <a:gd name="T94" fmla="*/ 26 w 401"/>
                  <a:gd name="T95" fmla="*/ 295 h 297"/>
                  <a:gd name="T96" fmla="*/ 32 w 401"/>
                  <a:gd name="T97" fmla="*/ 297 h 297"/>
                  <a:gd name="T98" fmla="*/ 220 w 401"/>
                  <a:gd name="T99" fmla="*/ 297 h 297"/>
                  <a:gd name="T100" fmla="*/ 202 w 401"/>
                  <a:gd name="T101" fmla="*/ 274 h 297"/>
                  <a:gd name="T102" fmla="*/ 101 w 401"/>
                  <a:gd name="T103" fmla="*/ 27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1" h="297">
                    <a:moveTo>
                      <a:pt x="23" y="265"/>
                    </a:moveTo>
                    <a:lnTo>
                      <a:pt x="23" y="32"/>
                    </a:lnTo>
                    <a:lnTo>
                      <a:pt x="24" y="29"/>
                    </a:lnTo>
                    <a:lnTo>
                      <a:pt x="26" y="24"/>
                    </a:lnTo>
                    <a:lnTo>
                      <a:pt x="29" y="24"/>
                    </a:lnTo>
                    <a:lnTo>
                      <a:pt x="32" y="23"/>
                    </a:lnTo>
                    <a:lnTo>
                      <a:pt x="78" y="23"/>
                    </a:lnTo>
                    <a:lnTo>
                      <a:pt x="78" y="274"/>
                    </a:lnTo>
                    <a:lnTo>
                      <a:pt x="32" y="274"/>
                    </a:lnTo>
                    <a:lnTo>
                      <a:pt x="29" y="273"/>
                    </a:lnTo>
                    <a:lnTo>
                      <a:pt x="26" y="270"/>
                    </a:lnTo>
                    <a:lnTo>
                      <a:pt x="24" y="268"/>
                    </a:lnTo>
                    <a:lnTo>
                      <a:pt x="23" y="265"/>
                    </a:lnTo>
                    <a:close/>
                    <a:moveTo>
                      <a:pt x="101" y="274"/>
                    </a:moveTo>
                    <a:lnTo>
                      <a:pt x="101" y="23"/>
                    </a:lnTo>
                    <a:lnTo>
                      <a:pt x="368" y="23"/>
                    </a:lnTo>
                    <a:lnTo>
                      <a:pt x="373" y="24"/>
                    </a:lnTo>
                    <a:lnTo>
                      <a:pt x="376" y="24"/>
                    </a:lnTo>
                    <a:lnTo>
                      <a:pt x="377" y="29"/>
                    </a:lnTo>
                    <a:lnTo>
                      <a:pt x="377" y="32"/>
                    </a:lnTo>
                    <a:lnTo>
                      <a:pt x="377" y="184"/>
                    </a:lnTo>
                    <a:lnTo>
                      <a:pt x="401" y="187"/>
                    </a:lnTo>
                    <a:lnTo>
                      <a:pt x="401" y="32"/>
                    </a:lnTo>
                    <a:lnTo>
                      <a:pt x="401" y="24"/>
                    </a:lnTo>
                    <a:lnTo>
                      <a:pt x="398" y="19"/>
                    </a:lnTo>
                    <a:lnTo>
                      <a:pt x="397" y="15"/>
                    </a:lnTo>
                    <a:lnTo>
                      <a:pt x="392" y="10"/>
                    </a:lnTo>
                    <a:lnTo>
                      <a:pt x="387" y="5"/>
                    </a:lnTo>
                    <a:lnTo>
                      <a:pt x="382" y="2"/>
                    </a:lnTo>
                    <a:lnTo>
                      <a:pt x="376" y="0"/>
                    </a:lnTo>
                    <a:lnTo>
                      <a:pt x="368" y="0"/>
                    </a:lnTo>
                    <a:lnTo>
                      <a:pt x="32" y="0"/>
                    </a:lnTo>
                    <a:lnTo>
                      <a:pt x="26" y="0"/>
                    </a:lnTo>
                    <a:lnTo>
                      <a:pt x="19" y="2"/>
                    </a:lnTo>
                    <a:lnTo>
                      <a:pt x="15" y="5"/>
                    </a:lnTo>
                    <a:lnTo>
                      <a:pt x="10" y="10"/>
                    </a:lnTo>
                    <a:lnTo>
                      <a:pt x="5" y="15"/>
                    </a:lnTo>
                    <a:lnTo>
                      <a:pt x="3" y="19"/>
                    </a:lnTo>
                    <a:lnTo>
                      <a:pt x="0" y="24"/>
                    </a:lnTo>
                    <a:lnTo>
                      <a:pt x="0" y="32"/>
                    </a:lnTo>
                    <a:lnTo>
                      <a:pt x="0" y="265"/>
                    </a:lnTo>
                    <a:lnTo>
                      <a:pt x="0" y="270"/>
                    </a:lnTo>
                    <a:lnTo>
                      <a:pt x="3" y="274"/>
                    </a:lnTo>
                    <a:lnTo>
                      <a:pt x="5" y="282"/>
                    </a:lnTo>
                    <a:lnTo>
                      <a:pt x="10" y="287"/>
                    </a:lnTo>
                    <a:lnTo>
                      <a:pt x="15" y="290"/>
                    </a:lnTo>
                    <a:lnTo>
                      <a:pt x="19" y="294"/>
                    </a:lnTo>
                    <a:lnTo>
                      <a:pt x="26" y="295"/>
                    </a:lnTo>
                    <a:lnTo>
                      <a:pt x="32" y="297"/>
                    </a:lnTo>
                    <a:lnTo>
                      <a:pt x="220" y="297"/>
                    </a:lnTo>
                    <a:lnTo>
                      <a:pt x="202" y="274"/>
                    </a:lnTo>
                    <a:lnTo>
                      <a:pt x="101"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176">
                <a:extLst>
                  <a:ext uri="{FF2B5EF4-FFF2-40B4-BE49-F238E27FC236}">
                    <a16:creationId xmlns:a16="http://schemas.microsoft.com/office/drawing/2014/main" id="{B0A096A0-BD8F-40C7-B61E-3D2F387F1665}"/>
                  </a:ext>
                </a:extLst>
              </p:cNvPr>
              <p:cNvSpPr>
                <a:spLocks/>
              </p:cNvSpPr>
              <p:nvPr/>
            </p:nvSpPr>
            <p:spPr bwMode="auto">
              <a:xfrm>
                <a:off x="9506422" y="4300538"/>
                <a:ext cx="363537" cy="409575"/>
              </a:xfrm>
              <a:custGeom>
                <a:avLst/>
                <a:gdLst>
                  <a:gd name="T0" fmla="*/ 130 w 229"/>
                  <a:gd name="T1" fmla="*/ 94 h 258"/>
                  <a:gd name="T2" fmla="*/ 130 w 229"/>
                  <a:gd name="T3" fmla="*/ 25 h 258"/>
                  <a:gd name="T4" fmla="*/ 126 w 229"/>
                  <a:gd name="T5" fmla="*/ 13 h 258"/>
                  <a:gd name="T6" fmla="*/ 118 w 229"/>
                  <a:gd name="T7" fmla="*/ 5 h 258"/>
                  <a:gd name="T8" fmla="*/ 107 w 229"/>
                  <a:gd name="T9" fmla="*/ 0 h 258"/>
                  <a:gd name="T10" fmla="*/ 99 w 229"/>
                  <a:gd name="T11" fmla="*/ 0 h 258"/>
                  <a:gd name="T12" fmla="*/ 87 w 229"/>
                  <a:gd name="T13" fmla="*/ 1 h 258"/>
                  <a:gd name="T14" fmla="*/ 78 w 229"/>
                  <a:gd name="T15" fmla="*/ 8 h 258"/>
                  <a:gd name="T16" fmla="*/ 72 w 229"/>
                  <a:gd name="T17" fmla="*/ 17 h 258"/>
                  <a:gd name="T18" fmla="*/ 68 w 229"/>
                  <a:gd name="T19" fmla="*/ 30 h 258"/>
                  <a:gd name="T20" fmla="*/ 52 w 229"/>
                  <a:gd name="T21" fmla="*/ 129 h 258"/>
                  <a:gd name="T22" fmla="*/ 43 w 229"/>
                  <a:gd name="T23" fmla="*/ 123 h 258"/>
                  <a:gd name="T24" fmla="*/ 30 w 229"/>
                  <a:gd name="T25" fmla="*/ 121 h 258"/>
                  <a:gd name="T26" fmla="*/ 21 w 229"/>
                  <a:gd name="T27" fmla="*/ 123 h 258"/>
                  <a:gd name="T28" fmla="*/ 8 w 229"/>
                  <a:gd name="T29" fmla="*/ 129 h 258"/>
                  <a:gd name="T30" fmla="*/ 3 w 229"/>
                  <a:gd name="T31" fmla="*/ 137 h 258"/>
                  <a:gd name="T32" fmla="*/ 0 w 229"/>
                  <a:gd name="T33" fmla="*/ 147 h 258"/>
                  <a:gd name="T34" fmla="*/ 0 w 229"/>
                  <a:gd name="T35" fmla="*/ 159 h 258"/>
                  <a:gd name="T36" fmla="*/ 3 w 229"/>
                  <a:gd name="T37" fmla="*/ 169 h 258"/>
                  <a:gd name="T38" fmla="*/ 84 w 229"/>
                  <a:gd name="T39" fmla="*/ 255 h 258"/>
                  <a:gd name="T40" fmla="*/ 92 w 229"/>
                  <a:gd name="T41" fmla="*/ 258 h 258"/>
                  <a:gd name="T42" fmla="*/ 100 w 229"/>
                  <a:gd name="T43" fmla="*/ 255 h 258"/>
                  <a:gd name="T44" fmla="*/ 103 w 229"/>
                  <a:gd name="T45" fmla="*/ 247 h 258"/>
                  <a:gd name="T46" fmla="*/ 100 w 229"/>
                  <a:gd name="T47" fmla="*/ 239 h 258"/>
                  <a:gd name="T48" fmla="*/ 22 w 229"/>
                  <a:gd name="T49" fmla="*/ 156 h 258"/>
                  <a:gd name="T50" fmla="*/ 22 w 229"/>
                  <a:gd name="T51" fmla="*/ 150 h 258"/>
                  <a:gd name="T52" fmla="*/ 25 w 229"/>
                  <a:gd name="T53" fmla="*/ 145 h 258"/>
                  <a:gd name="T54" fmla="*/ 30 w 229"/>
                  <a:gd name="T55" fmla="*/ 143 h 258"/>
                  <a:gd name="T56" fmla="*/ 35 w 229"/>
                  <a:gd name="T57" fmla="*/ 145 h 258"/>
                  <a:gd name="T58" fmla="*/ 68 w 229"/>
                  <a:gd name="T59" fmla="*/ 177 h 258"/>
                  <a:gd name="T60" fmla="*/ 79 w 229"/>
                  <a:gd name="T61" fmla="*/ 177 h 258"/>
                  <a:gd name="T62" fmla="*/ 84 w 229"/>
                  <a:gd name="T63" fmla="*/ 174 h 258"/>
                  <a:gd name="T64" fmla="*/ 91 w 229"/>
                  <a:gd name="T65" fmla="*/ 156 h 258"/>
                  <a:gd name="T66" fmla="*/ 91 w 229"/>
                  <a:gd name="T67" fmla="*/ 30 h 258"/>
                  <a:gd name="T68" fmla="*/ 94 w 229"/>
                  <a:gd name="T69" fmla="*/ 25 h 258"/>
                  <a:gd name="T70" fmla="*/ 99 w 229"/>
                  <a:gd name="T71" fmla="*/ 22 h 258"/>
                  <a:gd name="T72" fmla="*/ 103 w 229"/>
                  <a:gd name="T73" fmla="*/ 22 h 258"/>
                  <a:gd name="T74" fmla="*/ 108 w 229"/>
                  <a:gd name="T75" fmla="*/ 27 h 258"/>
                  <a:gd name="T76" fmla="*/ 108 w 229"/>
                  <a:gd name="T77" fmla="*/ 115 h 258"/>
                  <a:gd name="T78" fmla="*/ 192 w 229"/>
                  <a:gd name="T79" fmla="*/ 129 h 258"/>
                  <a:gd name="T80" fmla="*/ 202 w 229"/>
                  <a:gd name="T81" fmla="*/ 135 h 258"/>
                  <a:gd name="T82" fmla="*/ 205 w 229"/>
                  <a:gd name="T83" fmla="*/ 145 h 258"/>
                  <a:gd name="T84" fmla="*/ 200 w 229"/>
                  <a:gd name="T85" fmla="*/ 241 h 258"/>
                  <a:gd name="T86" fmla="*/ 204 w 229"/>
                  <a:gd name="T87" fmla="*/ 252 h 258"/>
                  <a:gd name="T88" fmla="*/ 210 w 229"/>
                  <a:gd name="T89" fmla="*/ 255 h 258"/>
                  <a:gd name="T90" fmla="*/ 215 w 229"/>
                  <a:gd name="T91" fmla="*/ 253 h 258"/>
                  <a:gd name="T92" fmla="*/ 221 w 229"/>
                  <a:gd name="T93" fmla="*/ 249 h 258"/>
                  <a:gd name="T94" fmla="*/ 229 w 229"/>
                  <a:gd name="T95" fmla="*/ 154 h 258"/>
                  <a:gd name="T96" fmla="*/ 229 w 229"/>
                  <a:gd name="T97" fmla="*/ 142 h 258"/>
                  <a:gd name="T98" fmla="*/ 223 w 229"/>
                  <a:gd name="T99" fmla="*/ 124 h 258"/>
                  <a:gd name="T100" fmla="*/ 210 w 229"/>
                  <a:gd name="T101" fmla="*/ 111 h 258"/>
                  <a:gd name="T102" fmla="*/ 196 w 229"/>
                  <a:gd name="T103" fmla="*/ 105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9" h="258">
                    <a:moveTo>
                      <a:pt x="196" y="105"/>
                    </a:moveTo>
                    <a:lnTo>
                      <a:pt x="130" y="94"/>
                    </a:lnTo>
                    <a:lnTo>
                      <a:pt x="130" y="30"/>
                    </a:lnTo>
                    <a:lnTo>
                      <a:pt x="130" y="25"/>
                    </a:lnTo>
                    <a:lnTo>
                      <a:pt x="129" y="17"/>
                    </a:lnTo>
                    <a:lnTo>
                      <a:pt x="126" y="13"/>
                    </a:lnTo>
                    <a:lnTo>
                      <a:pt x="122" y="8"/>
                    </a:lnTo>
                    <a:lnTo>
                      <a:pt x="118" y="5"/>
                    </a:lnTo>
                    <a:lnTo>
                      <a:pt x="113" y="1"/>
                    </a:lnTo>
                    <a:lnTo>
                      <a:pt x="107" y="0"/>
                    </a:lnTo>
                    <a:lnTo>
                      <a:pt x="100" y="0"/>
                    </a:lnTo>
                    <a:lnTo>
                      <a:pt x="99" y="0"/>
                    </a:lnTo>
                    <a:lnTo>
                      <a:pt x="92" y="0"/>
                    </a:lnTo>
                    <a:lnTo>
                      <a:pt x="87" y="1"/>
                    </a:lnTo>
                    <a:lnTo>
                      <a:pt x="83" y="5"/>
                    </a:lnTo>
                    <a:lnTo>
                      <a:pt x="78" y="8"/>
                    </a:lnTo>
                    <a:lnTo>
                      <a:pt x="75" y="13"/>
                    </a:lnTo>
                    <a:lnTo>
                      <a:pt x="72" y="17"/>
                    </a:lnTo>
                    <a:lnTo>
                      <a:pt x="70" y="25"/>
                    </a:lnTo>
                    <a:lnTo>
                      <a:pt x="68" y="30"/>
                    </a:lnTo>
                    <a:lnTo>
                      <a:pt x="68" y="145"/>
                    </a:lnTo>
                    <a:lnTo>
                      <a:pt x="52" y="129"/>
                    </a:lnTo>
                    <a:lnTo>
                      <a:pt x="48" y="126"/>
                    </a:lnTo>
                    <a:lnTo>
                      <a:pt x="43" y="123"/>
                    </a:lnTo>
                    <a:lnTo>
                      <a:pt x="38" y="121"/>
                    </a:lnTo>
                    <a:lnTo>
                      <a:pt x="30" y="121"/>
                    </a:lnTo>
                    <a:lnTo>
                      <a:pt x="25" y="121"/>
                    </a:lnTo>
                    <a:lnTo>
                      <a:pt x="21" y="123"/>
                    </a:lnTo>
                    <a:lnTo>
                      <a:pt x="13" y="126"/>
                    </a:lnTo>
                    <a:lnTo>
                      <a:pt x="8" y="129"/>
                    </a:lnTo>
                    <a:lnTo>
                      <a:pt x="8" y="132"/>
                    </a:lnTo>
                    <a:lnTo>
                      <a:pt x="3" y="137"/>
                    </a:lnTo>
                    <a:lnTo>
                      <a:pt x="0" y="142"/>
                    </a:lnTo>
                    <a:lnTo>
                      <a:pt x="0" y="147"/>
                    </a:lnTo>
                    <a:lnTo>
                      <a:pt x="0" y="154"/>
                    </a:lnTo>
                    <a:lnTo>
                      <a:pt x="0" y="159"/>
                    </a:lnTo>
                    <a:lnTo>
                      <a:pt x="0" y="164"/>
                    </a:lnTo>
                    <a:lnTo>
                      <a:pt x="3" y="169"/>
                    </a:lnTo>
                    <a:lnTo>
                      <a:pt x="8" y="174"/>
                    </a:lnTo>
                    <a:lnTo>
                      <a:pt x="84" y="255"/>
                    </a:lnTo>
                    <a:lnTo>
                      <a:pt x="89" y="257"/>
                    </a:lnTo>
                    <a:lnTo>
                      <a:pt x="92" y="258"/>
                    </a:lnTo>
                    <a:lnTo>
                      <a:pt x="97" y="257"/>
                    </a:lnTo>
                    <a:lnTo>
                      <a:pt x="100" y="255"/>
                    </a:lnTo>
                    <a:lnTo>
                      <a:pt x="103" y="252"/>
                    </a:lnTo>
                    <a:lnTo>
                      <a:pt x="103" y="247"/>
                    </a:lnTo>
                    <a:lnTo>
                      <a:pt x="103" y="241"/>
                    </a:lnTo>
                    <a:lnTo>
                      <a:pt x="100" y="239"/>
                    </a:lnTo>
                    <a:lnTo>
                      <a:pt x="22" y="159"/>
                    </a:lnTo>
                    <a:lnTo>
                      <a:pt x="22" y="156"/>
                    </a:lnTo>
                    <a:lnTo>
                      <a:pt x="22" y="154"/>
                    </a:lnTo>
                    <a:lnTo>
                      <a:pt x="22" y="150"/>
                    </a:lnTo>
                    <a:lnTo>
                      <a:pt x="22" y="148"/>
                    </a:lnTo>
                    <a:lnTo>
                      <a:pt x="25" y="145"/>
                    </a:lnTo>
                    <a:lnTo>
                      <a:pt x="27" y="143"/>
                    </a:lnTo>
                    <a:lnTo>
                      <a:pt x="30" y="143"/>
                    </a:lnTo>
                    <a:lnTo>
                      <a:pt x="35" y="143"/>
                    </a:lnTo>
                    <a:lnTo>
                      <a:pt x="35" y="145"/>
                    </a:lnTo>
                    <a:lnTo>
                      <a:pt x="64" y="174"/>
                    </a:lnTo>
                    <a:lnTo>
                      <a:pt x="68" y="177"/>
                    </a:lnTo>
                    <a:lnTo>
                      <a:pt x="76" y="177"/>
                    </a:lnTo>
                    <a:lnTo>
                      <a:pt x="79" y="177"/>
                    </a:lnTo>
                    <a:lnTo>
                      <a:pt x="83" y="174"/>
                    </a:lnTo>
                    <a:lnTo>
                      <a:pt x="84" y="174"/>
                    </a:lnTo>
                    <a:lnTo>
                      <a:pt x="89" y="167"/>
                    </a:lnTo>
                    <a:lnTo>
                      <a:pt x="91" y="156"/>
                    </a:lnTo>
                    <a:lnTo>
                      <a:pt x="91" y="154"/>
                    </a:lnTo>
                    <a:lnTo>
                      <a:pt x="91" y="30"/>
                    </a:lnTo>
                    <a:lnTo>
                      <a:pt x="92" y="27"/>
                    </a:lnTo>
                    <a:lnTo>
                      <a:pt x="94" y="25"/>
                    </a:lnTo>
                    <a:lnTo>
                      <a:pt x="95" y="22"/>
                    </a:lnTo>
                    <a:lnTo>
                      <a:pt x="99" y="22"/>
                    </a:lnTo>
                    <a:lnTo>
                      <a:pt x="100" y="22"/>
                    </a:lnTo>
                    <a:lnTo>
                      <a:pt x="103" y="22"/>
                    </a:lnTo>
                    <a:lnTo>
                      <a:pt x="107" y="25"/>
                    </a:lnTo>
                    <a:lnTo>
                      <a:pt x="108" y="27"/>
                    </a:lnTo>
                    <a:lnTo>
                      <a:pt x="108" y="30"/>
                    </a:lnTo>
                    <a:lnTo>
                      <a:pt x="108" y="115"/>
                    </a:lnTo>
                    <a:lnTo>
                      <a:pt x="192" y="127"/>
                    </a:lnTo>
                    <a:lnTo>
                      <a:pt x="192" y="129"/>
                    </a:lnTo>
                    <a:lnTo>
                      <a:pt x="200" y="132"/>
                    </a:lnTo>
                    <a:lnTo>
                      <a:pt x="202" y="135"/>
                    </a:lnTo>
                    <a:lnTo>
                      <a:pt x="205" y="140"/>
                    </a:lnTo>
                    <a:lnTo>
                      <a:pt x="205" y="145"/>
                    </a:lnTo>
                    <a:lnTo>
                      <a:pt x="205" y="154"/>
                    </a:lnTo>
                    <a:lnTo>
                      <a:pt x="200" y="241"/>
                    </a:lnTo>
                    <a:lnTo>
                      <a:pt x="200" y="247"/>
                    </a:lnTo>
                    <a:lnTo>
                      <a:pt x="204" y="252"/>
                    </a:lnTo>
                    <a:lnTo>
                      <a:pt x="205" y="253"/>
                    </a:lnTo>
                    <a:lnTo>
                      <a:pt x="210" y="255"/>
                    </a:lnTo>
                    <a:lnTo>
                      <a:pt x="210" y="255"/>
                    </a:lnTo>
                    <a:lnTo>
                      <a:pt x="215" y="253"/>
                    </a:lnTo>
                    <a:lnTo>
                      <a:pt x="220" y="252"/>
                    </a:lnTo>
                    <a:lnTo>
                      <a:pt x="221" y="249"/>
                    </a:lnTo>
                    <a:lnTo>
                      <a:pt x="223" y="245"/>
                    </a:lnTo>
                    <a:lnTo>
                      <a:pt x="229" y="154"/>
                    </a:lnTo>
                    <a:lnTo>
                      <a:pt x="229" y="154"/>
                    </a:lnTo>
                    <a:lnTo>
                      <a:pt x="229" y="142"/>
                    </a:lnTo>
                    <a:lnTo>
                      <a:pt x="226" y="132"/>
                    </a:lnTo>
                    <a:lnTo>
                      <a:pt x="223" y="124"/>
                    </a:lnTo>
                    <a:lnTo>
                      <a:pt x="218" y="116"/>
                    </a:lnTo>
                    <a:lnTo>
                      <a:pt x="210" y="111"/>
                    </a:lnTo>
                    <a:lnTo>
                      <a:pt x="205" y="110"/>
                    </a:lnTo>
                    <a:lnTo>
                      <a:pt x="196"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5" name="Oval 134">
              <a:extLst>
                <a:ext uri="{FF2B5EF4-FFF2-40B4-BE49-F238E27FC236}">
                  <a16:creationId xmlns:a16="http://schemas.microsoft.com/office/drawing/2014/main" id="{1ACACE83-0CF0-4470-9939-E72974B4582B}"/>
                </a:ext>
              </a:extLst>
            </p:cNvPr>
            <p:cNvSpPr/>
            <p:nvPr/>
          </p:nvSpPr>
          <p:spPr>
            <a:xfrm>
              <a:off x="700357" y="2864173"/>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0" name="Group 9">
            <a:extLst>
              <a:ext uri="{FF2B5EF4-FFF2-40B4-BE49-F238E27FC236}">
                <a16:creationId xmlns:a16="http://schemas.microsoft.com/office/drawing/2014/main" id="{44C08FF4-5F52-4627-8A4C-FE74B81DFB7C}"/>
              </a:ext>
              <a:ext uri="{C183D7F6-B498-43B3-948B-1728B52AA6E4}">
                <adec:decorative xmlns:adec="http://schemas.microsoft.com/office/drawing/2017/decorative" val="1"/>
              </a:ext>
            </a:extLst>
          </p:cNvPr>
          <p:cNvGrpSpPr/>
          <p:nvPr/>
        </p:nvGrpSpPr>
        <p:grpSpPr>
          <a:xfrm>
            <a:off x="720008" y="2001387"/>
            <a:ext cx="417411" cy="417411"/>
            <a:chOff x="720008" y="1972250"/>
            <a:chExt cx="417411" cy="417411"/>
          </a:xfrm>
        </p:grpSpPr>
        <p:grpSp>
          <p:nvGrpSpPr>
            <p:cNvPr id="63" name="Group 62">
              <a:extLst>
                <a:ext uri="{FF2B5EF4-FFF2-40B4-BE49-F238E27FC236}">
                  <a16:creationId xmlns:a16="http://schemas.microsoft.com/office/drawing/2014/main" id="{055DBBF7-4186-438F-B1E6-8CB1CC0BD005}"/>
                </a:ext>
              </a:extLst>
            </p:cNvPr>
            <p:cNvGrpSpPr/>
            <p:nvPr/>
          </p:nvGrpSpPr>
          <p:grpSpPr>
            <a:xfrm>
              <a:off x="830605" y="2051253"/>
              <a:ext cx="196217" cy="259405"/>
              <a:chOff x="9082088" y="1619250"/>
              <a:chExt cx="561975" cy="742950"/>
            </a:xfrm>
            <a:solidFill>
              <a:schemeClr val="tx2">
                <a:lumMod val="75000"/>
              </a:schemeClr>
            </a:solidFill>
          </p:grpSpPr>
          <p:sp>
            <p:nvSpPr>
              <p:cNvPr id="67" name="Freeform 105">
                <a:extLst>
                  <a:ext uri="{FF2B5EF4-FFF2-40B4-BE49-F238E27FC236}">
                    <a16:creationId xmlns:a16="http://schemas.microsoft.com/office/drawing/2014/main" id="{6B6B14E4-1DEC-4E1D-8412-968F8BC1E809}"/>
                  </a:ext>
                </a:extLst>
              </p:cNvPr>
              <p:cNvSpPr>
                <a:spLocks noEditPoints="1"/>
              </p:cNvSpPr>
              <p:nvPr/>
            </p:nvSpPr>
            <p:spPr bwMode="auto">
              <a:xfrm>
                <a:off x="9082088" y="1619250"/>
                <a:ext cx="561975" cy="742950"/>
              </a:xfrm>
              <a:custGeom>
                <a:avLst/>
                <a:gdLst>
                  <a:gd name="T0" fmla="*/ 10 w 146"/>
                  <a:gd name="T1" fmla="*/ 182 h 193"/>
                  <a:gd name="T2" fmla="*/ 72 w 146"/>
                  <a:gd name="T3" fmla="*/ 182 h 193"/>
                  <a:gd name="T4" fmla="*/ 72 w 146"/>
                  <a:gd name="T5" fmla="*/ 193 h 193"/>
                  <a:gd name="T6" fmla="*/ 82 w 146"/>
                  <a:gd name="T7" fmla="*/ 193 h 193"/>
                  <a:gd name="T8" fmla="*/ 82 w 146"/>
                  <a:gd name="T9" fmla="*/ 172 h 193"/>
                  <a:gd name="T10" fmla="*/ 74 w 146"/>
                  <a:gd name="T11" fmla="*/ 172 h 193"/>
                  <a:gd name="T12" fmla="*/ 74 w 146"/>
                  <a:gd name="T13" fmla="*/ 171 h 193"/>
                  <a:gd name="T14" fmla="*/ 86 w 146"/>
                  <a:gd name="T15" fmla="*/ 149 h 193"/>
                  <a:gd name="T16" fmla="*/ 86 w 146"/>
                  <a:gd name="T17" fmla="*/ 142 h 193"/>
                  <a:gd name="T18" fmla="*/ 133 w 146"/>
                  <a:gd name="T19" fmla="*/ 142 h 193"/>
                  <a:gd name="T20" fmla="*/ 146 w 146"/>
                  <a:gd name="T21" fmla="*/ 129 h 193"/>
                  <a:gd name="T22" fmla="*/ 146 w 146"/>
                  <a:gd name="T23" fmla="*/ 27 h 193"/>
                  <a:gd name="T24" fmla="*/ 119 w 146"/>
                  <a:gd name="T25" fmla="*/ 0 h 193"/>
                  <a:gd name="T26" fmla="*/ 45 w 146"/>
                  <a:gd name="T27" fmla="*/ 0 h 193"/>
                  <a:gd name="T28" fmla="*/ 32 w 146"/>
                  <a:gd name="T29" fmla="*/ 13 h 193"/>
                  <a:gd name="T30" fmla="*/ 32 w 146"/>
                  <a:gd name="T31" fmla="*/ 83 h 193"/>
                  <a:gd name="T32" fmla="*/ 14 w 146"/>
                  <a:gd name="T33" fmla="*/ 97 h 193"/>
                  <a:gd name="T34" fmla="*/ 4 w 146"/>
                  <a:gd name="T35" fmla="*/ 117 h 193"/>
                  <a:gd name="T36" fmla="*/ 4 w 146"/>
                  <a:gd name="T37" fmla="*/ 172 h 193"/>
                  <a:gd name="T38" fmla="*/ 0 w 146"/>
                  <a:gd name="T39" fmla="*/ 172 h 193"/>
                  <a:gd name="T40" fmla="*/ 0 w 146"/>
                  <a:gd name="T41" fmla="*/ 193 h 193"/>
                  <a:gd name="T42" fmla="*/ 10 w 146"/>
                  <a:gd name="T43" fmla="*/ 193 h 193"/>
                  <a:gd name="T44" fmla="*/ 10 w 146"/>
                  <a:gd name="T45" fmla="*/ 182 h 193"/>
                  <a:gd name="T46" fmla="*/ 45 w 146"/>
                  <a:gd name="T47" fmla="*/ 10 h 193"/>
                  <a:gd name="T48" fmla="*/ 115 w 146"/>
                  <a:gd name="T49" fmla="*/ 10 h 193"/>
                  <a:gd name="T50" fmla="*/ 136 w 146"/>
                  <a:gd name="T51" fmla="*/ 31 h 193"/>
                  <a:gd name="T52" fmla="*/ 136 w 146"/>
                  <a:gd name="T53" fmla="*/ 129 h 193"/>
                  <a:gd name="T54" fmla="*/ 133 w 146"/>
                  <a:gd name="T55" fmla="*/ 132 h 193"/>
                  <a:gd name="T56" fmla="*/ 62 w 146"/>
                  <a:gd name="T57" fmla="*/ 132 h 193"/>
                  <a:gd name="T58" fmla="*/ 62 w 146"/>
                  <a:gd name="T59" fmla="*/ 131 h 193"/>
                  <a:gd name="T60" fmla="*/ 71 w 146"/>
                  <a:gd name="T61" fmla="*/ 122 h 193"/>
                  <a:gd name="T62" fmla="*/ 71 w 146"/>
                  <a:gd name="T63" fmla="*/ 122 h 193"/>
                  <a:gd name="T64" fmla="*/ 68 w 146"/>
                  <a:gd name="T65" fmla="*/ 94 h 193"/>
                  <a:gd name="T66" fmla="*/ 53 w 146"/>
                  <a:gd name="T67" fmla="*/ 93 h 193"/>
                  <a:gd name="T68" fmla="*/ 42 w 146"/>
                  <a:gd name="T69" fmla="*/ 105 h 193"/>
                  <a:gd name="T70" fmla="*/ 42 w 146"/>
                  <a:gd name="T71" fmla="*/ 13 h 193"/>
                  <a:gd name="T72" fmla="*/ 45 w 146"/>
                  <a:gd name="T73" fmla="*/ 10 h 193"/>
                  <a:gd name="T74" fmla="*/ 14 w 146"/>
                  <a:gd name="T75" fmla="*/ 117 h 193"/>
                  <a:gd name="T76" fmla="*/ 20 w 146"/>
                  <a:gd name="T77" fmla="*/ 105 h 193"/>
                  <a:gd name="T78" fmla="*/ 32 w 146"/>
                  <a:gd name="T79" fmla="*/ 95 h 193"/>
                  <a:gd name="T80" fmla="*/ 32 w 146"/>
                  <a:gd name="T81" fmla="*/ 115 h 193"/>
                  <a:gd name="T82" fmla="*/ 21 w 146"/>
                  <a:gd name="T83" fmla="*/ 125 h 193"/>
                  <a:gd name="T84" fmla="*/ 29 w 146"/>
                  <a:gd name="T85" fmla="*/ 133 h 193"/>
                  <a:gd name="T86" fmla="*/ 61 w 146"/>
                  <a:gd name="T87" fmla="*/ 101 h 193"/>
                  <a:gd name="T88" fmla="*/ 61 w 146"/>
                  <a:gd name="T89" fmla="*/ 100 h 193"/>
                  <a:gd name="T90" fmla="*/ 64 w 146"/>
                  <a:gd name="T91" fmla="*/ 105 h 193"/>
                  <a:gd name="T92" fmla="*/ 63 w 146"/>
                  <a:gd name="T93" fmla="*/ 116 h 193"/>
                  <a:gd name="T94" fmla="*/ 52 w 146"/>
                  <a:gd name="T95" fmla="*/ 127 h 193"/>
                  <a:gd name="T96" fmla="*/ 52 w 146"/>
                  <a:gd name="T97" fmla="*/ 141 h 193"/>
                  <a:gd name="T98" fmla="*/ 41 w 146"/>
                  <a:gd name="T99" fmla="*/ 152 h 193"/>
                  <a:gd name="T100" fmla="*/ 41 w 146"/>
                  <a:gd name="T101" fmla="*/ 162 h 193"/>
                  <a:gd name="T102" fmla="*/ 62 w 146"/>
                  <a:gd name="T103" fmla="*/ 142 h 193"/>
                  <a:gd name="T104" fmla="*/ 76 w 146"/>
                  <a:gd name="T105" fmla="*/ 142 h 193"/>
                  <a:gd name="T106" fmla="*/ 76 w 146"/>
                  <a:gd name="T107" fmla="*/ 149 h 193"/>
                  <a:gd name="T108" fmla="*/ 66 w 146"/>
                  <a:gd name="T109" fmla="*/ 165 h 193"/>
                  <a:gd name="T110" fmla="*/ 64 w 146"/>
                  <a:gd name="T111" fmla="*/ 167 h 193"/>
                  <a:gd name="T112" fmla="*/ 64 w 146"/>
                  <a:gd name="T113" fmla="*/ 172 h 193"/>
                  <a:gd name="T114" fmla="*/ 14 w 146"/>
                  <a:gd name="T115" fmla="*/ 172 h 193"/>
                  <a:gd name="T116" fmla="*/ 14 w 146"/>
                  <a:gd name="T117" fmla="*/ 11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6" h="193">
                    <a:moveTo>
                      <a:pt x="10" y="182"/>
                    </a:moveTo>
                    <a:cubicBezTo>
                      <a:pt x="72" y="182"/>
                      <a:pt x="72" y="182"/>
                      <a:pt x="72" y="182"/>
                    </a:cubicBezTo>
                    <a:cubicBezTo>
                      <a:pt x="72" y="193"/>
                      <a:pt x="72" y="193"/>
                      <a:pt x="72" y="193"/>
                    </a:cubicBezTo>
                    <a:cubicBezTo>
                      <a:pt x="82" y="193"/>
                      <a:pt x="82" y="193"/>
                      <a:pt x="82" y="193"/>
                    </a:cubicBezTo>
                    <a:cubicBezTo>
                      <a:pt x="82" y="172"/>
                      <a:pt x="82" y="172"/>
                      <a:pt x="82" y="172"/>
                    </a:cubicBezTo>
                    <a:cubicBezTo>
                      <a:pt x="74" y="172"/>
                      <a:pt x="74" y="172"/>
                      <a:pt x="74" y="172"/>
                    </a:cubicBezTo>
                    <a:cubicBezTo>
                      <a:pt x="74" y="171"/>
                      <a:pt x="74" y="171"/>
                      <a:pt x="74" y="171"/>
                    </a:cubicBezTo>
                    <a:cubicBezTo>
                      <a:pt x="78" y="168"/>
                      <a:pt x="86" y="159"/>
                      <a:pt x="86" y="149"/>
                    </a:cubicBezTo>
                    <a:cubicBezTo>
                      <a:pt x="86" y="142"/>
                      <a:pt x="86" y="142"/>
                      <a:pt x="86" y="142"/>
                    </a:cubicBezTo>
                    <a:cubicBezTo>
                      <a:pt x="133" y="142"/>
                      <a:pt x="133" y="142"/>
                      <a:pt x="133" y="142"/>
                    </a:cubicBezTo>
                    <a:cubicBezTo>
                      <a:pt x="140" y="142"/>
                      <a:pt x="146" y="136"/>
                      <a:pt x="146" y="129"/>
                    </a:cubicBezTo>
                    <a:cubicBezTo>
                      <a:pt x="146" y="27"/>
                      <a:pt x="146" y="27"/>
                      <a:pt x="146" y="27"/>
                    </a:cubicBezTo>
                    <a:cubicBezTo>
                      <a:pt x="119" y="0"/>
                      <a:pt x="119" y="0"/>
                      <a:pt x="119" y="0"/>
                    </a:cubicBezTo>
                    <a:cubicBezTo>
                      <a:pt x="45" y="0"/>
                      <a:pt x="45" y="0"/>
                      <a:pt x="45" y="0"/>
                    </a:cubicBezTo>
                    <a:cubicBezTo>
                      <a:pt x="38" y="0"/>
                      <a:pt x="32" y="6"/>
                      <a:pt x="32" y="13"/>
                    </a:cubicBezTo>
                    <a:cubicBezTo>
                      <a:pt x="32" y="83"/>
                      <a:pt x="32" y="83"/>
                      <a:pt x="32" y="83"/>
                    </a:cubicBezTo>
                    <a:cubicBezTo>
                      <a:pt x="14" y="97"/>
                      <a:pt x="14" y="97"/>
                      <a:pt x="14" y="97"/>
                    </a:cubicBezTo>
                    <a:cubicBezTo>
                      <a:pt x="8" y="103"/>
                      <a:pt x="4" y="107"/>
                      <a:pt x="4" y="117"/>
                    </a:cubicBezTo>
                    <a:cubicBezTo>
                      <a:pt x="4" y="172"/>
                      <a:pt x="4" y="172"/>
                      <a:pt x="4" y="172"/>
                    </a:cubicBezTo>
                    <a:cubicBezTo>
                      <a:pt x="0" y="172"/>
                      <a:pt x="0" y="172"/>
                      <a:pt x="0" y="172"/>
                    </a:cubicBezTo>
                    <a:cubicBezTo>
                      <a:pt x="0" y="193"/>
                      <a:pt x="0" y="193"/>
                      <a:pt x="0" y="193"/>
                    </a:cubicBezTo>
                    <a:cubicBezTo>
                      <a:pt x="10" y="193"/>
                      <a:pt x="10" y="193"/>
                      <a:pt x="10" y="193"/>
                    </a:cubicBezTo>
                    <a:lnTo>
                      <a:pt x="10" y="182"/>
                    </a:lnTo>
                    <a:close/>
                    <a:moveTo>
                      <a:pt x="45" y="10"/>
                    </a:moveTo>
                    <a:cubicBezTo>
                      <a:pt x="115" y="10"/>
                      <a:pt x="115" y="10"/>
                      <a:pt x="115" y="10"/>
                    </a:cubicBezTo>
                    <a:cubicBezTo>
                      <a:pt x="136" y="31"/>
                      <a:pt x="136" y="31"/>
                      <a:pt x="136" y="31"/>
                    </a:cubicBezTo>
                    <a:cubicBezTo>
                      <a:pt x="136" y="129"/>
                      <a:pt x="136" y="129"/>
                      <a:pt x="136" y="129"/>
                    </a:cubicBezTo>
                    <a:cubicBezTo>
                      <a:pt x="136" y="131"/>
                      <a:pt x="135" y="132"/>
                      <a:pt x="133" y="132"/>
                    </a:cubicBezTo>
                    <a:cubicBezTo>
                      <a:pt x="62" y="132"/>
                      <a:pt x="62" y="132"/>
                      <a:pt x="62" y="132"/>
                    </a:cubicBezTo>
                    <a:cubicBezTo>
                      <a:pt x="62" y="131"/>
                      <a:pt x="62" y="131"/>
                      <a:pt x="62" y="131"/>
                    </a:cubicBezTo>
                    <a:cubicBezTo>
                      <a:pt x="71" y="122"/>
                      <a:pt x="71" y="122"/>
                      <a:pt x="71" y="122"/>
                    </a:cubicBezTo>
                    <a:cubicBezTo>
                      <a:pt x="71" y="122"/>
                      <a:pt x="71" y="122"/>
                      <a:pt x="71" y="122"/>
                    </a:cubicBezTo>
                    <a:cubicBezTo>
                      <a:pt x="78" y="113"/>
                      <a:pt x="75" y="100"/>
                      <a:pt x="68" y="94"/>
                    </a:cubicBezTo>
                    <a:cubicBezTo>
                      <a:pt x="64" y="89"/>
                      <a:pt x="58" y="89"/>
                      <a:pt x="53" y="93"/>
                    </a:cubicBezTo>
                    <a:cubicBezTo>
                      <a:pt x="42" y="105"/>
                      <a:pt x="42" y="105"/>
                      <a:pt x="42" y="105"/>
                    </a:cubicBezTo>
                    <a:cubicBezTo>
                      <a:pt x="42" y="13"/>
                      <a:pt x="42" y="13"/>
                      <a:pt x="42" y="13"/>
                    </a:cubicBezTo>
                    <a:cubicBezTo>
                      <a:pt x="42" y="11"/>
                      <a:pt x="43" y="10"/>
                      <a:pt x="45" y="10"/>
                    </a:cubicBezTo>
                    <a:close/>
                    <a:moveTo>
                      <a:pt x="14" y="117"/>
                    </a:moveTo>
                    <a:cubicBezTo>
                      <a:pt x="14" y="111"/>
                      <a:pt x="15" y="109"/>
                      <a:pt x="20" y="105"/>
                    </a:cubicBezTo>
                    <a:cubicBezTo>
                      <a:pt x="32" y="95"/>
                      <a:pt x="32" y="95"/>
                      <a:pt x="32" y="95"/>
                    </a:cubicBezTo>
                    <a:cubicBezTo>
                      <a:pt x="32" y="115"/>
                      <a:pt x="32" y="115"/>
                      <a:pt x="32" y="115"/>
                    </a:cubicBezTo>
                    <a:cubicBezTo>
                      <a:pt x="21" y="125"/>
                      <a:pt x="21" y="125"/>
                      <a:pt x="21" y="125"/>
                    </a:cubicBezTo>
                    <a:cubicBezTo>
                      <a:pt x="29" y="133"/>
                      <a:pt x="29" y="133"/>
                      <a:pt x="29" y="133"/>
                    </a:cubicBezTo>
                    <a:cubicBezTo>
                      <a:pt x="61" y="101"/>
                      <a:pt x="61" y="101"/>
                      <a:pt x="61" y="101"/>
                    </a:cubicBezTo>
                    <a:cubicBezTo>
                      <a:pt x="61" y="100"/>
                      <a:pt x="61" y="100"/>
                      <a:pt x="61" y="100"/>
                    </a:cubicBezTo>
                    <a:cubicBezTo>
                      <a:pt x="61" y="100"/>
                      <a:pt x="63" y="102"/>
                      <a:pt x="64" y="105"/>
                    </a:cubicBezTo>
                    <a:cubicBezTo>
                      <a:pt x="65" y="108"/>
                      <a:pt x="66" y="112"/>
                      <a:pt x="63" y="116"/>
                    </a:cubicBezTo>
                    <a:cubicBezTo>
                      <a:pt x="52" y="127"/>
                      <a:pt x="52" y="127"/>
                      <a:pt x="52" y="127"/>
                    </a:cubicBezTo>
                    <a:cubicBezTo>
                      <a:pt x="52" y="141"/>
                      <a:pt x="52" y="141"/>
                      <a:pt x="52" y="141"/>
                    </a:cubicBezTo>
                    <a:cubicBezTo>
                      <a:pt x="52" y="148"/>
                      <a:pt x="48" y="152"/>
                      <a:pt x="41" y="152"/>
                    </a:cubicBezTo>
                    <a:cubicBezTo>
                      <a:pt x="41" y="162"/>
                      <a:pt x="41" y="162"/>
                      <a:pt x="41" y="162"/>
                    </a:cubicBezTo>
                    <a:cubicBezTo>
                      <a:pt x="50" y="162"/>
                      <a:pt x="61" y="157"/>
                      <a:pt x="62" y="142"/>
                    </a:cubicBezTo>
                    <a:cubicBezTo>
                      <a:pt x="76" y="142"/>
                      <a:pt x="76" y="142"/>
                      <a:pt x="76" y="142"/>
                    </a:cubicBezTo>
                    <a:cubicBezTo>
                      <a:pt x="76" y="149"/>
                      <a:pt x="76" y="149"/>
                      <a:pt x="76" y="149"/>
                    </a:cubicBezTo>
                    <a:cubicBezTo>
                      <a:pt x="76" y="156"/>
                      <a:pt x="69" y="163"/>
                      <a:pt x="66" y="165"/>
                    </a:cubicBezTo>
                    <a:cubicBezTo>
                      <a:pt x="64" y="167"/>
                      <a:pt x="64" y="167"/>
                      <a:pt x="64" y="167"/>
                    </a:cubicBezTo>
                    <a:cubicBezTo>
                      <a:pt x="64" y="172"/>
                      <a:pt x="64" y="172"/>
                      <a:pt x="64" y="172"/>
                    </a:cubicBezTo>
                    <a:cubicBezTo>
                      <a:pt x="14" y="172"/>
                      <a:pt x="14" y="172"/>
                      <a:pt x="14" y="172"/>
                    </a:cubicBezTo>
                    <a:lnTo>
                      <a:pt x="14"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9" name="Freeform 106">
                <a:extLst>
                  <a:ext uri="{FF2B5EF4-FFF2-40B4-BE49-F238E27FC236}">
                    <a16:creationId xmlns:a16="http://schemas.microsoft.com/office/drawing/2014/main" id="{5F089263-2018-4C83-98AB-324191D61AA5}"/>
                  </a:ext>
                </a:extLst>
              </p:cNvPr>
              <p:cNvSpPr>
                <a:spLocks/>
              </p:cNvSpPr>
              <p:nvPr/>
            </p:nvSpPr>
            <p:spPr bwMode="auto">
              <a:xfrm>
                <a:off x="9498013" y="1684338"/>
                <a:ext cx="80963" cy="80963"/>
              </a:xfrm>
              <a:custGeom>
                <a:avLst/>
                <a:gdLst>
                  <a:gd name="T0" fmla="*/ 51 w 51"/>
                  <a:gd name="T1" fmla="*/ 27 h 51"/>
                  <a:gd name="T2" fmla="*/ 24 w 51"/>
                  <a:gd name="T3" fmla="*/ 27 h 51"/>
                  <a:gd name="T4" fmla="*/ 24 w 51"/>
                  <a:gd name="T5" fmla="*/ 0 h 51"/>
                  <a:gd name="T6" fmla="*/ 0 w 51"/>
                  <a:gd name="T7" fmla="*/ 0 h 51"/>
                  <a:gd name="T8" fmla="*/ 0 w 51"/>
                  <a:gd name="T9" fmla="*/ 51 h 51"/>
                  <a:gd name="T10" fmla="*/ 51 w 51"/>
                  <a:gd name="T11" fmla="*/ 51 h 51"/>
                  <a:gd name="T12" fmla="*/ 51 w 51"/>
                  <a:gd name="T13" fmla="*/ 27 h 51"/>
                </a:gdLst>
                <a:ahLst/>
                <a:cxnLst>
                  <a:cxn ang="0">
                    <a:pos x="T0" y="T1"/>
                  </a:cxn>
                  <a:cxn ang="0">
                    <a:pos x="T2" y="T3"/>
                  </a:cxn>
                  <a:cxn ang="0">
                    <a:pos x="T4" y="T5"/>
                  </a:cxn>
                  <a:cxn ang="0">
                    <a:pos x="T6" y="T7"/>
                  </a:cxn>
                  <a:cxn ang="0">
                    <a:pos x="T8" y="T9"/>
                  </a:cxn>
                  <a:cxn ang="0">
                    <a:pos x="T10" y="T11"/>
                  </a:cxn>
                  <a:cxn ang="0">
                    <a:pos x="T12" y="T13"/>
                  </a:cxn>
                </a:cxnLst>
                <a:rect l="0" t="0" r="r" b="b"/>
                <a:pathLst>
                  <a:path w="51" h="51">
                    <a:moveTo>
                      <a:pt x="51" y="27"/>
                    </a:moveTo>
                    <a:lnTo>
                      <a:pt x="24" y="27"/>
                    </a:lnTo>
                    <a:lnTo>
                      <a:pt x="24" y="0"/>
                    </a:lnTo>
                    <a:lnTo>
                      <a:pt x="0" y="0"/>
                    </a:lnTo>
                    <a:lnTo>
                      <a:pt x="0" y="51"/>
                    </a:lnTo>
                    <a:lnTo>
                      <a:pt x="51" y="51"/>
                    </a:lnTo>
                    <a:lnTo>
                      <a:pt x="51"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2" name="Rectangle 107">
                <a:extLst>
                  <a:ext uri="{FF2B5EF4-FFF2-40B4-BE49-F238E27FC236}">
                    <a16:creationId xmlns:a16="http://schemas.microsoft.com/office/drawing/2014/main" id="{A67A01FA-10C5-472A-BE22-9817AB2CA86A}"/>
                  </a:ext>
                </a:extLst>
              </p:cNvPr>
              <p:cNvSpPr>
                <a:spLocks noChangeArrowheads="1"/>
              </p:cNvSpPr>
              <p:nvPr/>
            </p:nvSpPr>
            <p:spPr bwMode="auto">
              <a:xfrm>
                <a:off x="9317038" y="1819275"/>
                <a:ext cx="23018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3" name="Rectangle 108">
                <a:extLst>
                  <a:ext uri="{FF2B5EF4-FFF2-40B4-BE49-F238E27FC236}">
                    <a16:creationId xmlns:a16="http://schemas.microsoft.com/office/drawing/2014/main" id="{09FC08B8-91B4-4B31-9486-86240ED889AC}"/>
                  </a:ext>
                </a:extLst>
              </p:cNvPr>
              <p:cNvSpPr>
                <a:spLocks noChangeArrowheads="1"/>
              </p:cNvSpPr>
              <p:nvPr/>
            </p:nvSpPr>
            <p:spPr bwMode="auto">
              <a:xfrm>
                <a:off x="9317038" y="1881188"/>
                <a:ext cx="122238" cy="381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34" name="Oval 133">
              <a:extLst>
                <a:ext uri="{FF2B5EF4-FFF2-40B4-BE49-F238E27FC236}">
                  <a16:creationId xmlns:a16="http://schemas.microsoft.com/office/drawing/2014/main" id="{F1868E85-1C05-4085-9EE9-568750D4DA1A}"/>
                </a:ext>
              </a:extLst>
            </p:cNvPr>
            <p:cNvSpPr/>
            <p:nvPr/>
          </p:nvSpPr>
          <p:spPr>
            <a:xfrm>
              <a:off x="720008" y="1972250"/>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9" name="Group 8">
            <a:extLst>
              <a:ext uri="{FF2B5EF4-FFF2-40B4-BE49-F238E27FC236}">
                <a16:creationId xmlns:a16="http://schemas.microsoft.com/office/drawing/2014/main" id="{4EBE655E-317C-4961-83EE-5BF3D8CB396A}"/>
              </a:ext>
              <a:ext uri="{C183D7F6-B498-43B3-948B-1728B52AA6E4}">
                <adec:decorative xmlns:adec="http://schemas.microsoft.com/office/drawing/2017/decorative" val="1"/>
              </a:ext>
            </a:extLst>
          </p:cNvPr>
          <p:cNvGrpSpPr/>
          <p:nvPr/>
        </p:nvGrpSpPr>
        <p:grpSpPr>
          <a:xfrm>
            <a:off x="714742" y="1500851"/>
            <a:ext cx="417411" cy="417411"/>
            <a:chOff x="134561" y="1761425"/>
            <a:chExt cx="417411" cy="417411"/>
          </a:xfrm>
        </p:grpSpPr>
        <p:grpSp>
          <p:nvGrpSpPr>
            <p:cNvPr id="126" name="Group 125">
              <a:extLst>
                <a:ext uri="{FF2B5EF4-FFF2-40B4-BE49-F238E27FC236}">
                  <a16:creationId xmlns:a16="http://schemas.microsoft.com/office/drawing/2014/main" id="{DA5455C7-9B23-4441-91D3-A72B312AD686}"/>
                </a:ext>
              </a:extLst>
            </p:cNvPr>
            <p:cNvGrpSpPr/>
            <p:nvPr/>
          </p:nvGrpSpPr>
          <p:grpSpPr>
            <a:xfrm>
              <a:off x="198539" y="1894620"/>
              <a:ext cx="289455" cy="151020"/>
              <a:chOff x="5407025" y="2968625"/>
              <a:chExt cx="730250" cy="381000"/>
            </a:xfrm>
            <a:solidFill>
              <a:schemeClr val="tx2">
                <a:lumMod val="75000"/>
              </a:schemeClr>
            </a:solidFill>
          </p:grpSpPr>
          <p:sp>
            <p:nvSpPr>
              <p:cNvPr id="127" name="Freeform 126">
                <a:extLst>
                  <a:ext uri="{FF2B5EF4-FFF2-40B4-BE49-F238E27FC236}">
                    <a16:creationId xmlns:a16="http://schemas.microsoft.com/office/drawing/2014/main" id="{C77BCA1B-69A9-42F1-9B4B-146980A079C1}"/>
                  </a:ext>
                </a:extLst>
              </p:cNvPr>
              <p:cNvSpPr>
                <a:spLocks noEditPoints="1"/>
              </p:cNvSpPr>
              <p:nvPr/>
            </p:nvSpPr>
            <p:spPr bwMode="auto">
              <a:xfrm>
                <a:off x="5594350" y="2968625"/>
                <a:ext cx="542925" cy="381000"/>
              </a:xfrm>
              <a:custGeom>
                <a:avLst/>
                <a:gdLst>
                  <a:gd name="T0" fmla="*/ 53 w 342"/>
                  <a:gd name="T1" fmla="*/ 0 h 240"/>
                  <a:gd name="T2" fmla="*/ 44 w 342"/>
                  <a:gd name="T3" fmla="*/ 2 h 240"/>
                  <a:gd name="T4" fmla="*/ 34 w 342"/>
                  <a:gd name="T5" fmla="*/ 6 h 240"/>
                  <a:gd name="T6" fmla="*/ 32 w 342"/>
                  <a:gd name="T7" fmla="*/ 10 h 240"/>
                  <a:gd name="T8" fmla="*/ 29 w 342"/>
                  <a:gd name="T9" fmla="*/ 13 h 240"/>
                  <a:gd name="T10" fmla="*/ 30 w 342"/>
                  <a:gd name="T11" fmla="*/ 20 h 240"/>
                  <a:gd name="T12" fmla="*/ 161 w 342"/>
                  <a:gd name="T13" fmla="*/ 137 h 240"/>
                  <a:gd name="T14" fmla="*/ 161 w 342"/>
                  <a:gd name="T15" fmla="*/ 137 h 240"/>
                  <a:gd name="T16" fmla="*/ 164 w 342"/>
                  <a:gd name="T17" fmla="*/ 139 h 240"/>
                  <a:gd name="T18" fmla="*/ 164 w 342"/>
                  <a:gd name="T19" fmla="*/ 139 h 240"/>
                  <a:gd name="T20" fmla="*/ 167 w 342"/>
                  <a:gd name="T21" fmla="*/ 139 h 240"/>
                  <a:gd name="T22" fmla="*/ 167 w 342"/>
                  <a:gd name="T23" fmla="*/ 139 h 240"/>
                  <a:gd name="T24" fmla="*/ 167 w 342"/>
                  <a:gd name="T25" fmla="*/ 139 h 240"/>
                  <a:gd name="T26" fmla="*/ 167 w 342"/>
                  <a:gd name="T27" fmla="*/ 139 h 240"/>
                  <a:gd name="T28" fmla="*/ 167 w 342"/>
                  <a:gd name="T29" fmla="*/ 139 h 240"/>
                  <a:gd name="T30" fmla="*/ 170 w 342"/>
                  <a:gd name="T31" fmla="*/ 139 h 240"/>
                  <a:gd name="T32" fmla="*/ 171 w 342"/>
                  <a:gd name="T33" fmla="*/ 139 h 240"/>
                  <a:gd name="T34" fmla="*/ 173 w 342"/>
                  <a:gd name="T35" fmla="*/ 137 h 240"/>
                  <a:gd name="T36" fmla="*/ 173 w 342"/>
                  <a:gd name="T37" fmla="*/ 137 h 240"/>
                  <a:gd name="T38" fmla="*/ 173 w 342"/>
                  <a:gd name="T39" fmla="*/ 137 h 240"/>
                  <a:gd name="T40" fmla="*/ 321 w 342"/>
                  <a:gd name="T41" fmla="*/ 30 h 240"/>
                  <a:gd name="T42" fmla="*/ 297 w 342"/>
                  <a:gd name="T43" fmla="*/ 209 h 240"/>
                  <a:gd name="T44" fmla="*/ 292 w 342"/>
                  <a:gd name="T45" fmla="*/ 218 h 240"/>
                  <a:gd name="T46" fmla="*/ 284 w 342"/>
                  <a:gd name="T47" fmla="*/ 220 h 240"/>
                  <a:gd name="T48" fmla="*/ 10 w 342"/>
                  <a:gd name="T49" fmla="*/ 220 h 240"/>
                  <a:gd name="T50" fmla="*/ 3 w 342"/>
                  <a:gd name="T51" fmla="*/ 223 h 240"/>
                  <a:gd name="T52" fmla="*/ 0 w 342"/>
                  <a:gd name="T53" fmla="*/ 230 h 240"/>
                  <a:gd name="T54" fmla="*/ 2 w 342"/>
                  <a:gd name="T55" fmla="*/ 235 h 240"/>
                  <a:gd name="T56" fmla="*/ 8 w 342"/>
                  <a:gd name="T57" fmla="*/ 240 h 240"/>
                  <a:gd name="T58" fmla="*/ 284 w 342"/>
                  <a:gd name="T59" fmla="*/ 240 h 240"/>
                  <a:gd name="T60" fmla="*/ 290 w 342"/>
                  <a:gd name="T61" fmla="*/ 240 h 240"/>
                  <a:gd name="T62" fmla="*/ 301 w 342"/>
                  <a:gd name="T63" fmla="*/ 236 h 240"/>
                  <a:gd name="T64" fmla="*/ 309 w 342"/>
                  <a:gd name="T65" fmla="*/ 227 h 240"/>
                  <a:gd name="T66" fmla="*/ 315 w 342"/>
                  <a:gd name="T67" fmla="*/ 218 h 240"/>
                  <a:gd name="T68" fmla="*/ 342 w 342"/>
                  <a:gd name="T69" fmla="*/ 29 h 240"/>
                  <a:gd name="T70" fmla="*/ 342 w 342"/>
                  <a:gd name="T71" fmla="*/ 23 h 240"/>
                  <a:gd name="T72" fmla="*/ 339 w 342"/>
                  <a:gd name="T73" fmla="*/ 13 h 240"/>
                  <a:gd name="T74" fmla="*/ 332 w 342"/>
                  <a:gd name="T75" fmla="*/ 6 h 240"/>
                  <a:gd name="T76" fmla="*/ 322 w 342"/>
                  <a:gd name="T77" fmla="*/ 2 h 240"/>
                  <a:gd name="T78" fmla="*/ 316 w 342"/>
                  <a:gd name="T79" fmla="*/ 0 h 240"/>
                  <a:gd name="T80" fmla="*/ 58 w 342"/>
                  <a:gd name="T81" fmla="*/ 20 h 240"/>
                  <a:gd name="T82" fmla="*/ 168 w 342"/>
                  <a:gd name="T83" fmla="*/ 116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2" h="240">
                    <a:moveTo>
                      <a:pt x="316" y="0"/>
                    </a:moveTo>
                    <a:lnTo>
                      <a:pt x="53" y="0"/>
                    </a:lnTo>
                    <a:lnTo>
                      <a:pt x="53" y="0"/>
                    </a:lnTo>
                    <a:lnTo>
                      <a:pt x="44" y="2"/>
                    </a:lnTo>
                    <a:lnTo>
                      <a:pt x="40" y="3"/>
                    </a:lnTo>
                    <a:lnTo>
                      <a:pt x="34" y="6"/>
                    </a:lnTo>
                    <a:lnTo>
                      <a:pt x="34" y="6"/>
                    </a:lnTo>
                    <a:lnTo>
                      <a:pt x="32" y="10"/>
                    </a:lnTo>
                    <a:lnTo>
                      <a:pt x="32" y="10"/>
                    </a:lnTo>
                    <a:lnTo>
                      <a:pt x="29" y="13"/>
                    </a:lnTo>
                    <a:lnTo>
                      <a:pt x="29" y="17"/>
                    </a:lnTo>
                    <a:lnTo>
                      <a:pt x="30" y="20"/>
                    </a:lnTo>
                    <a:lnTo>
                      <a:pt x="32" y="23"/>
                    </a:lnTo>
                    <a:lnTo>
                      <a:pt x="161" y="137"/>
                    </a:lnTo>
                    <a:lnTo>
                      <a:pt x="161" y="137"/>
                    </a:lnTo>
                    <a:lnTo>
                      <a:pt x="161" y="137"/>
                    </a:lnTo>
                    <a:lnTo>
                      <a:pt x="161" y="137"/>
                    </a:lnTo>
                    <a:lnTo>
                      <a:pt x="164" y="139"/>
                    </a:lnTo>
                    <a:lnTo>
                      <a:pt x="164" y="139"/>
                    </a:lnTo>
                    <a:lnTo>
                      <a:pt x="164" y="139"/>
                    </a:lnTo>
                    <a:lnTo>
                      <a:pt x="164" y="139"/>
                    </a:lnTo>
                    <a:lnTo>
                      <a:pt x="167" y="139"/>
                    </a:lnTo>
                    <a:lnTo>
                      <a:pt x="167" y="139"/>
                    </a:lnTo>
                    <a:lnTo>
                      <a:pt x="167" y="139"/>
                    </a:lnTo>
                    <a:lnTo>
                      <a:pt x="167" y="139"/>
                    </a:lnTo>
                    <a:lnTo>
                      <a:pt x="167" y="139"/>
                    </a:lnTo>
                    <a:lnTo>
                      <a:pt x="167" y="139"/>
                    </a:lnTo>
                    <a:lnTo>
                      <a:pt x="167" y="139"/>
                    </a:lnTo>
                    <a:lnTo>
                      <a:pt x="167" y="139"/>
                    </a:lnTo>
                    <a:lnTo>
                      <a:pt x="167" y="139"/>
                    </a:lnTo>
                    <a:lnTo>
                      <a:pt x="167" y="139"/>
                    </a:lnTo>
                    <a:lnTo>
                      <a:pt x="170" y="139"/>
                    </a:lnTo>
                    <a:lnTo>
                      <a:pt x="170" y="139"/>
                    </a:lnTo>
                    <a:lnTo>
                      <a:pt x="171" y="139"/>
                    </a:lnTo>
                    <a:lnTo>
                      <a:pt x="171" y="139"/>
                    </a:lnTo>
                    <a:lnTo>
                      <a:pt x="173" y="137"/>
                    </a:lnTo>
                    <a:lnTo>
                      <a:pt x="173" y="137"/>
                    </a:lnTo>
                    <a:lnTo>
                      <a:pt x="173" y="137"/>
                    </a:lnTo>
                    <a:lnTo>
                      <a:pt x="173" y="137"/>
                    </a:lnTo>
                    <a:lnTo>
                      <a:pt x="173" y="137"/>
                    </a:lnTo>
                    <a:lnTo>
                      <a:pt x="173" y="137"/>
                    </a:lnTo>
                    <a:lnTo>
                      <a:pt x="321" y="30"/>
                    </a:lnTo>
                    <a:lnTo>
                      <a:pt x="297" y="209"/>
                    </a:lnTo>
                    <a:lnTo>
                      <a:pt x="297" y="209"/>
                    </a:lnTo>
                    <a:lnTo>
                      <a:pt x="295" y="213"/>
                    </a:lnTo>
                    <a:lnTo>
                      <a:pt x="292" y="218"/>
                    </a:lnTo>
                    <a:lnTo>
                      <a:pt x="288" y="219"/>
                    </a:lnTo>
                    <a:lnTo>
                      <a:pt x="284" y="220"/>
                    </a:lnTo>
                    <a:lnTo>
                      <a:pt x="10" y="220"/>
                    </a:lnTo>
                    <a:lnTo>
                      <a:pt x="10" y="220"/>
                    </a:lnTo>
                    <a:lnTo>
                      <a:pt x="8" y="222"/>
                    </a:lnTo>
                    <a:lnTo>
                      <a:pt x="3" y="223"/>
                    </a:lnTo>
                    <a:lnTo>
                      <a:pt x="2" y="226"/>
                    </a:lnTo>
                    <a:lnTo>
                      <a:pt x="0" y="230"/>
                    </a:lnTo>
                    <a:lnTo>
                      <a:pt x="0" y="230"/>
                    </a:lnTo>
                    <a:lnTo>
                      <a:pt x="2" y="235"/>
                    </a:lnTo>
                    <a:lnTo>
                      <a:pt x="3" y="237"/>
                    </a:lnTo>
                    <a:lnTo>
                      <a:pt x="8" y="240"/>
                    </a:lnTo>
                    <a:lnTo>
                      <a:pt x="10" y="240"/>
                    </a:lnTo>
                    <a:lnTo>
                      <a:pt x="284" y="240"/>
                    </a:lnTo>
                    <a:lnTo>
                      <a:pt x="284" y="240"/>
                    </a:lnTo>
                    <a:lnTo>
                      <a:pt x="290" y="240"/>
                    </a:lnTo>
                    <a:lnTo>
                      <a:pt x="295" y="239"/>
                    </a:lnTo>
                    <a:lnTo>
                      <a:pt x="301" y="236"/>
                    </a:lnTo>
                    <a:lnTo>
                      <a:pt x="305" y="232"/>
                    </a:lnTo>
                    <a:lnTo>
                      <a:pt x="309" y="227"/>
                    </a:lnTo>
                    <a:lnTo>
                      <a:pt x="312" y="223"/>
                    </a:lnTo>
                    <a:lnTo>
                      <a:pt x="315" y="218"/>
                    </a:lnTo>
                    <a:lnTo>
                      <a:pt x="316" y="212"/>
                    </a:lnTo>
                    <a:lnTo>
                      <a:pt x="342" y="29"/>
                    </a:lnTo>
                    <a:lnTo>
                      <a:pt x="342" y="29"/>
                    </a:lnTo>
                    <a:lnTo>
                      <a:pt x="342" y="23"/>
                    </a:lnTo>
                    <a:lnTo>
                      <a:pt x="340" y="19"/>
                    </a:lnTo>
                    <a:lnTo>
                      <a:pt x="339" y="13"/>
                    </a:lnTo>
                    <a:lnTo>
                      <a:pt x="336" y="9"/>
                    </a:lnTo>
                    <a:lnTo>
                      <a:pt x="332" y="6"/>
                    </a:lnTo>
                    <a:lnTo>
                      <a:pt x="328" y="3"/>
                    </a:lnTo>
                    <a:lnTo>
                      <a:pt x="322" y="2"/>
                    </a:lnTo>
                    <a:lnTo>
                      <a:pt x="316" y="0"/>
                    </a:lnTo>
                    <a:lnTo>
                      <a:pt x="316" y="0"/>
                    </a:lnTo>
                    <a:close/>
                    <a:moveTo>
                      <a:pt x="168" y="116"/>
                    </a:moveTo>
                    <a:lnTo>
                      <a:pt x="58" y="20"/>
                    </a:lnTo>
                    <a:lnTo>
                      <a:pt x="301" y="20"/>
                    </a:lnTo>
                    <a:lnTo>
                      <a:pt x="168" y="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8" name="Freeform 127">
                <a:extLst>
                  <a:ext uri="{FF2B5EF4-FFF2-40B4-BE49-F238E27FC236}">
                    <a16:creationId xmlns:a16="http://schemas.microsoft.com/office/drawing/2014/main" id="{0CF8E1D5-B9E9-4A46-8667-AA3F243E061D}"/>
                  </a:ext>
                </a:extLst>
              </p:cNvPr>
              <p:cNvSpPr>
                <a:spLocks/>
              </p:cNvSpPr>
              <p:nvPr/>
            </p:nvSpPr>
            <p:spPr bwMode="auto">
              <a:xfrm>
                <a:off x="5516563" y="3228975"/>
                <a:ext cx="246063" cy="31750"/>
              </a:xfrm>
              <a:custGeom>
                <a:avLst/>
                <a:gdLst>
                  <a:gd name="T0" fmla="*/ 155 w 155"/>
                  <a:gd name="T1" fmla="*/ 10 h 20"/>
                  <a:gd name="T2" fmla="*/ 155 w 155"/>
                  <a:gd name="T3" fmla="*/ 10 h 20"/>
                  <a:gd name="T4" fmla="*/ 155 w 155"/>
                  <a:gd name="T5" fmla="*/ 7 h 20"/>
                  <a:gd name="T6" fmla="*/ 152 w 155"/>
                  <a:gd name="T7" fmla="*/ 3 h 20"/>
                  <a:gd name="T8" fmla="*/ 150 w 155"/>
                  <a:gd name="T9" fmla="*/ 1 h 20"/>
                  <a:gd name="T10" fmla="*/ 145 w 155"/>
                  <a:gd name="T11" fmla="*/ 0 h 20"/>
                  <a:gd name="T12" fmla="*/ 10 w 155"/>
                  <a:gd name="T13" fmla="*/ 0 h 20"/>
                  <a:gd name="T14" fmla="*/ 10 w 155"/>
                  <a:gd name="T15" fmla="*/ 0 h 20"/>
                  <a:gd name="T16" fmla="*/ 7 w 155"/>
                  <a:gd name="T17" fmla="*/ 1 h 20"/>
                  <a:gd name="T18" fmla="*/ 3 w 155"/>
                  <a:gd name="T19" fmla="*/ 3 h 20"/>
                  <a:gd name="T20" fmla="*/ 2 w 155"/>
                  <a:gd name="T21" fmla="*/ 7 h 20"/>
                  <a:gd name="T22" fmla="*/ 0 w 155"/>
                  <a:gd name="T23" fmla="*/ 10 h 20"/>
                  <a:gd name="T24" fmla="*/ 0 w 155"/>
                  <a:gd name="T25" fmla="*/ 10 h 20"/>
                  <a:gd name="T26" fmla="*/ 2 w 155"/>
                  <a:gd name="T27" fmla="*/ 14 h 20"/>
                  <a:gd name="T28" fmla="*/ 3 w 155"/>
                  <a:gd name="T29" fmla="*/ 17 h 20"/>
                  <a:gd name="T30" fmla="*/ 7 w 155"/>
                  <a:gd name="T31" fmla="*/ 20 h 20"/>
                  <a:gd name="T32" fmla="*/ 10 w 155"/>
                  <a:gd name="T33" fmla="*/ 20 h 20"/>
                  <a:gd name="T34" fmla="*/ 145 w 155"/>
                  <a:gd name="T35" fmla="*/ 20 h 20"/>
                  <a:gd name="T36" fmla="*/ 145 w 155"/>
                  <a:gd name="T37" fmla="*/ 20 h 20"/>
                  <a:gd name="T38" fmla="*/ 150 w 155"/>
                  <a:gd name="T39" fmla="*/ 20 h 20"/>
                  <a:gd name="T40" fmla="*/ 152 w 155"/>
                  <a:gd name="T41" fmla="*/ 17 h 20"/>
                  <a:gd name="T42" fmla="*/ 155 w 155"/>
                  <a:gd name="T43" fmla="*/ 14 h 20"/>
                  <a:gd name="T44" fmla="*/ 155 w 155"/>
                  <a:gd name="T45" fmla="*/ 10 h 20"/>
                  <a:gd name="T46" fmla="*/ 155 w 15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5" h="20">
                    <a:moveTo>
                      <a:pt x="155" y="10"/>
                    </a:moveTo>
                    <a:lnTo>
                      <a:pt x="155" y="10"/>
                    </a:lnTo>
                    <a:lnTo>
                      <a:pt x="155" y="7"/>
                    </a:lnTo>
                    <a:lnTo>
                      <a:pt x="152" y="3"/>
                    </a:lnTo>
                    <a:lnTo>
                      <a:pt x="150" y="1"/>
                    </a:lnTo>
                    <a:lnTo>
                      <a:pt x="145" y="0"/>
                    </a:lnTo>
                    <a:lnTo>
                      <a:pt x="10" y="0"/>
                    </a:lnTo>
                    <a:lnTo>
                      <a:pt x="10" y="0"/>
                    </a:lnTo>
                    <a:lnTo>
                      <a:pt x="7" y="1"/>
                    </a:lnTo>
                    <a:lnTo>
                      <a:pt x="3" y="3"/>
                    </a:lnTo>
                    <a:lnTo>
                      <a:pt x="2" y="7"/>
                    </a:lnTo>
                    <a:lnTo>
                      <a:pt x="0" y="10"/>
                    </a:lnTo>
                    <a:lnTo>
                      <a:pt x="0" y="10"/>
                    </a:lnTo>
                    <a:lnTo>
                      <a:pt x="2" y="14"/>
                    </a:lnTo>
                    <a:lnTo>
                      <a:pt x="3" y="17"/>
                    </a:lnTo>
                    <a:lnTo>
                      <a:pt x="7" y="20"/>
                    </a:lnTo>
                    <a:lnTo>
                      <a:pt x="10" y="20"/>
                    </a:lnTo>
                    <a:lnTo>
                      <a:pt x="145" y="20"/>
                    </a:lnTo>
                    <a:lnTo>
                      <a:pt x="145" y="20"/>
                    </a:lnTo>
                    <a:lnTo>
                      <a:pt x="150" y="20"/>
                    </a:lnTo>
                    <a:lnTo>
                      <a:pt x="152" y="17"/>
                    </a:lnTo>
                    <a:lnTo>
                      <a:pt x="155" y="14"/>
                    </a:lnTo>
                    <a:lnTo>
                      <a:pt x="155" y="10"/>
                    </a:lnTo>
                    <a:lnTo>
                      <a:pt x="15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29" name="Freeform 128">
                <a:extLst>
                  <a:ext uri="{FF2B5EF4-FFF2-40B4-BE49-F238E27FC236}">
                    <a16:creationId xmlns:a16="http://schemas.microsoft.com/office/drawing/2014/main" id="{86D38524-5882-411A-8368-EE86CF42AF12}"/>
                  </a:ext>
                </a:extLst>
              </p:cNvPr>
              <p:cNvSpPr>
                <a:spLocks/>
              </p:cNvSpPr>
              <p:nvPr/>
            </p:nvSpPr>
            <p:spPr bwMode="auto">
              <a:xfrm>
                <a:off x="5407025" y="3152775"/>
                <a:ext cx="309563" cy="31750"/>
              </a:xfrm>
              <a:custGeom>
                <a:avLst/>
                <a:gdLst>
                  <a:gd name="T0" fmla="*/ 195 w 195"/>
                  <a:gd name="T1" fmla="*/ 10 h 20"/>
                  <a:gd name="T2" fmla="*/ 195 w 195"/>
                  <a:gd name="T3" fmla="*/ 10 h 20"/>
                  <a:gd name="T4" fmla="*/ 195 w 195"/>
                  <a:gd name="T5" fmla="*/ 6 h 20"/>
                  <a:gd name="T6" fmla="*/ 192 w 195"/>
                  <a:gd name="T7" fmla="*/ 3 h 20"/>
                  <a:gd name="T8" fmla="*/ 189 w 195"/>
                  <a:gd name="T9" fmla="*/ 1 h 20"/>
                  <a:gd name="T10" fmla="*/ 185 w 195"/>
                  <a:gd name="T11" fmla="*/ 0 h 20"/>
                  <a:gd name="T12" fmla="*/ 10 w 195"/>
                  <a:gd name="T13" fmla="*/ 0 h 20"/>
                  <a:gd name="T14" fmla="*/ 10 w 195"/>
                  <a:gd name="T15" fmla="*/ 0 h 20"/>
                  <a:gd name="T16" fmla="*/ 6 w 195"/>
                  <a:gd name="T17" fmla="*/ 1 h 20"/>
                  <a:gd name="T18" fmla="*/ 3 w 195"/>
                  <a:gd name="T19" fmla="*/ 3 h 20"/>
                  <a:gd name="T20" fmla="*/ 0 w 195"/>
                  <a:gd name="T21" fmla="*/ 6 h 20"/>
                  <a:gd name="T22" fmla="*/ 0 w 195"/>
                  <a:gd name="T23" fmla="*/ 10 h 20"/>
                  <a:gd name="T24" fmla="*/ 0 w 195"/>
                  <a:gd name="T25" fmla="*/ 10 h 20"/>
                  <a:gd name="T26" fmla="*/ 0 w 195"/>
                  <a:gd name="T27" fmla="*/ 14 h 20"/>
                  <a:gd name="T28" fmla="*/ 3 w 195"/>
                  <a:gd name="T29" fmla="*/ 17 h 20"/>
                  <a:gd name="T30" fmla="*/ 6 w 195"/>
                  <a:gd name="T31" fmla="*/ 20 h 20"/>
                  <a:gd name="T32" fmla="*/ 10 w 195"/>
                  <a:gd name="T33" fmla="*/ 20 h 20"/>
                  <a:gd name="T34" fmla="*/ 185 w 195"/>
                  <a:gd name="T35" fmla="*/ 20 h 20"/>
                  <a:gd name="T36" fmla="*/ 185 w 195"/>
                  <a:gd name="T37" fmla="*/ 20 h 20"/>
                  <a:gd name="T38" fmla="*/ 189 w 195"/>
                  <a:gd name="T39" fmla="*/ 20 h 20"/>
                  <a:gd name="T40" fmla="*/ 192 w 195"/>
                  <a:gd name="T41" fmla="*/ 17 h 20"/>
                  <a:gd name="T42" fmla="*/ 195 w 195"/>
                  <a:gd name="T43" fmla="*/ 14 h 20"/>
                  <a:gd name="T44" fmla="*/ 195 w 195"/>
                  <a:gd name="T45" fmla="*/ 10 h 20"/>
                  <a:gd name="T46" fmla="*/ 195 w 195"/>
                  <a:gd name="T47"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5" h="20">
                    <a:moveTo>
                      <a:pt x="195" y="10"/>
                    </a:moveTo>
                    <a:lnTo>
                      <a:pt x="195" y="10"/>
                    </a:lnTo>
                    <a:lnTo>
                      <a:pt x="195" y="6"/>
                    </a:lnTo>
                    <a:lnTo>
                      <a:pt x="192" y="3"/>
                    </a:lnTo>
                    <a:lnTo>
                      <a:pt x="189" y="1"/>
                    </a:lnTo>
                    <a:lnTo>
                      <a:pt x="185" y="0"/>
                    </a:lnTo>
                    <a:lnTo>
                      <a:pt x="10" y="0"/>
                    </a:lnTo>
                    <a:lnTo>
                      <a:pt x="10" y="0"/>
                    </a:lnTo>
                    <a:lnTo>
                      <a:pt x="6" y="1"/>
                    </a:lnTo>
                    <a:lnTo>
                      <a:pt x="3" y="3"/>
                    </a:lnTo>
                    <a:lnTo>
                      <a:pt x="0" y="6"/>
                    </a:lnTo>
                    <a:lnTo>
                      <a:pt x="0" y="10"/>
                    </a:lnTo>
                    <a:lnTo>
                      <a:pt x="0" y="10"/>
                    </a:lnTo>
                    <a:lnTo>
                      <a:pt x="0" y="14"/>
                    </a:lnTo>
                    <a:lnTo>
                      <a:pt x="3" y="17"/>
                    </a:lnTo>
                    <a:lnTo>
                      <a:pt x="6" y="20"/>
                    </a:lnTo>
                    <a:lnTo>
                      <a:pt x="10" y="20"/>
                    </a:lnTo>
                    <a:lnTo>
                      <a:pt x="185" y="20"/>
                    </a:lnTo>
                    <a:lnTo>
                      <a:pt x="185" y="20"/>
                    </a:lnTo>
                    <a:lnTo>
                      <a:pt x="189" y="20"/>
                    </a:lnTo>
                    <a:lnTo>
                      <a:pt x="192" y="17"/>
                    </a:lnTo>
                    <a:lnTo>
                      <a:pt x="195" y="14"/>
                    </a:lnTo>
                    <a:lnTo>
                      <a:pt x="195" y="10"/>
                    </a:lnTo>
                    <a:lnTo>
                      <a:pt x="19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30" name="Freeform 129">
                <a:extLst>
                  <a:ext uri="{FF2B5EF4-FFF2-40B4-BE49-F238E27FC236}">
                    <a16:creationId xmlns:a16="http://schemas.microsoft.com/office/drawing/2014/main" id="{1CED1DDA-F031-4C1E-9B39-867E053CE0DF}"/>
                  </a:ext>
                </a:extLst>
              </p:cNvPr>
              <p:cNvSpPr>
                <a:spLocks/>
              </p:cNvSpPr>
              <p:nvPr/>
            </p:nvSpPr>
            <p:spPr bwMode="auto">
              <a:xfrm>
                <a:off x="5489575" y="3076575"/>
                <a:ext cx="157163" cy="31750"/>
              </a:xfrm>
              <a:custGeom>
                <a:avLst/>
                <a:gdLst>
                  <a:gd name="T0" fmla="*/ 10 w 99"/>
                  <a:gd name="T1" fmla="*/ 20 h 20"/>
                  <a:gd name="T2" fmla="*/ 89 w 99"/>
                  <a:gd name="T3" fmla="*/ 20 h 20"/>
                  <a:gd name="T4" fmla="*/ 89 w 99"/>
                  <a:gd name="T5" fmla="*/ 20 h 20"/>
                  <a:gd name="T6" fmla="*/ 93 w 99"/>
                  <a:gd name="T7" fmla="*/ 18 h 20"/>
                  <a:gd name="T8" fmla="*/ 96 w 99"/>
                  <a:gd name="T9" fmla="*/ 17 h 20"/>
                  <a:gd name="T10" fmla="*/ 99 w 99"/>
                  <a:gd name="T11" fmla="*/ 14 h 20"/>
                  <a:gd name="T12" fmla="*/ 99 w 99"/>
                  <a:gd name="T13" fmla="*/ 10 h 20"/>
                  <a:gd name="T14" fmla="*/ 99 w 99"/>
                  <a:gd name="T15" fmla="*/ 10 h 20"/>
                  <a:gd name="T16" fmla="*/ 99 w 99"/>
                  <a:gd name="T17" fmla="*/ 6 h 20"/>
                  <a:gd name="T18" fmla="*/ 96 w 99"/>
                  <a:gd name="T19" fmla="*/ 3 h 20"/>
                  <a:gd name="T20" fmla="*/ 93 w 99"/>
                  <a:gd name="T21" fmla="*/ 2 h 20"/>
                  <a:gd name="T22" fmla="*/ 89 w 99"/>
                  <a:gd name="T23" fmla="*/ 0 h 20"/>
                  <a:gd name="T24" fmla="*/ 10 w 99"/>
                  <a:gd name="T25" fmla="*/ 0 h 20"/>
                  <a:gd name="T26" fmla="*/ 10 w 99"/>
                  <a:gd name="T27" fmla="*/ 0 h 20"/>
                  <a:gd name="T28" fmla="*/ 6 w 99"/>
                  <a:gd name="T29" fmla="*/ 2 h 20"/>
                  <a:gd name="T30" fmla="*/ 3 w 99"/>
                  <a:gd name="T31" fmla="*/ 3 h 20"/>
                  <a:gd name="T32" fmla="*/ 0 w 99"/>
                  <a:gd name="T33" fmla="*/ 6 h 20"/>
                  <a:gd name="T34" fmla="*/ 0 w 99"/>
                  <a:gd name="T35" fmla="*/ 10 h 20"/>
                  <a:gd name="T36" fmla="*/ 0 w 99"/>
                  <a:gd name="T37" fmla="*/ 10 h 20"/>
                  <a:gd name="T38" fmla="*/ 0 w 99"/>
                  <a:gd name="T39" fmla="*/ 14 h 20"/>
                  <a:gd name="T40" fmla="*/ 3 w 99"/>
                  <a:gd name="T41" fmla="*/ 17 h 20"/>
                  <a:gd name="T42" fmla="*/ 6 w 99"/>
                  <a:gd name="T43" fmla="*/ 18 h 20"/>
                  <a:gd name="T44" fmla="*/ 10 w 99"/>
                  <a:gd name="T45" fmla="*/ 20 h 20"/>
                  <a:gd name="T46" fmla="*/ 10 w 99"/>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9" h="20">
                    <a:moveTo>
                      <a:pt x="10" y="20"/>
                    </a:moveTo>
                    <a:lnTo>
                      <a:pt x="89" y="20"/>
                    </a:lnTo>
                    <a:lnTo>
                      <a:pt x="89" y="20"/>
                    </a:lnTo>
                    <a:lnTo>
                      <a:pt x="93" y="18"/>
                    </a:lnTo>
                    <a:lnTo>
                      <a:pt x="96" y="17"/>
                    </a:lnTo>
                    <a:lnTo>
                      <a:pt x="99" y="14"/>
                    </a:lnTo>
                    <a:lnTo>
                      <a:pt x="99" y="10"/>
                    </a:lnTo>
                    <a:lnTo>
                      <a:pt x="99" y="10"/>
                    </a:lnTo>
                    <a:lnTo>
                      <a:pt x="99" y="6"/>
                    </a:lnTo>
                    <a:lnTo>
                      <a:pt x="96" y="3"/>
                    </a:lnTo>
                    <a:lnTo>
                      <a:pt x="93" y="2"/>
                    </a:lnTo>
                    <a:lnTo>
                      <a:pt x="89" y="0"/>
                    </a:lnTo>
                    <a:lnTo>
                      <a:pt x="10" y="0"/>
                    </a:lnTo>
                    <a:lnTo>
                      <a:pt x="10" y="0"/>
                    </a:lnTo>
                    <a:lnTo>
                      <a:pt x="6" y="2"/>
                    </a:lnTo>
                    <a:lnTo>
                      <a:pt x="3" y="3"/>
                    </a:lnTo>
                    <a:lnTo>
                      <a:pt x="0" y="6"/>
                    </a:lnTo>
                    <a:lnTo>
                      <a:pt x="0" y="10"/>
                    </a:lnTo>
                    <a:lnTo>
                      <a:pt x="0" y="10"/>
                    </a:lnTo>
                    <a:lnTo>
                      <a:pt x="0" y="14"/>
                    </a:lnTo>
                    <a:lnTo>
                      <a:pt x="3" y="17"/>
                    </a:lnTo>
                    <a:lnTo>
                      <a:pt x="6" y="18"/>
                    </a:lnTo>
                    <a:lnTo>
                      <a:pt x="10" y="20"/>
                    </a:lnTo>
                    <a:lnTo>
                      <a:pt x="1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4" name="Oval 3">
              <a:extLst>
                <a:ext uri="{FF2B5EF4-FFF2-40B4-BE49-F238E27FC236}">
                  <a16:creationId xmlns:a16="http://schemas.microsoft.com/office/drawing/2014/main" id="{E9CE2C59-5890-4E04-9A31-BEB7DBAEC7DC}"/>
                </a:ext>
              </a:extLst>
            </p:cNvPr>
            <p:cNvSpPr/>
            <p:nvPr/>
          </p:nvSpPr>
          <p:spPr>
            <a:xfrm>
              <a:off x="134561" y="1761425"/>
              <a:ext cx="417411" cy="417411"/>
            </a:xfrm>
            <a:prstGeom prst="ellipse">
              <a:avLst/>
            </a:prstGeom>
            <a:noFill/>
            <a:ln>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24" name="Rectangle 123">
            <a:extLst>
              <a:ext uri="{FF2B5EF4-FFF2-40B4-BE49-F238E27FC236}">
                <a16:creationId xmlns:a16="http://schemas.microsoft.com/office/drawing/2014/main" id="{C649CCAB-711B-4B9C-AB3E-4083FB44B8DB}"/>
              </a:ext>
              <a:ext uri="{C183D7F6-B498-43B3-948B-1728B52AA6E4}">
                <adec:decorative xmlns:adec="http://schemas.microsoft.com/office/drawing/2017/decorative" val="1"/>
              </a:ext>
            </a:extLst>
          </p:cNvPr>
          <p:cNvSpPr/>
          <p:nvPr/>
        </p:nvSpPr>
        <p:spPr>
          <a:xfrm>
            <a:off x="525309" y="1427079"/>
            <a:ext cx="3691272" cy="272244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graphicFrame>
        <p:nvGraphicFramePr>
          <p:cNvPr id="117" name="D_a2023f1c4af418b1" hidden="1">
            <a:extLst>
              <a:ext uri="{FF2B5EF4-FFF2-40B4-BE49-F238E27FC236}">
                <a16:creationId xmlns:a16="http://schemas.microsoft.com/office/drawing/2014/main" id="{FEE24FA3-FF0B-9F7A-BC65-9F0E4291624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614773194"/>
              </p:ext>
            </p:extLst>
          </p:nvPr>
        </p:nvGraphicFramePr>
        <p:xfrm>
          <a:off x="-2118841" y="3440939"/>
          <a:ext cx="2032000" cy="50800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348459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xmlns:a14="http://schemas.microsoft.com/office/drawing/2010/main">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678C9F0-6772-4569-9BD6-8499C9721444}"/>
              </a:ext>
              <a:ext uri="{C183D7F6-B498-43B3-948B-1728B52AA6E4}">
                <adec:decorative xmlns:adec="http://schemas.microsoft.com/office/drawing/2017/decorative" val="1"/>
              </a:ext>
            </a:extLst>
          </p:cNvPr>
          <p:cNvSpPr/>
          <p:nvPr/>
        </p:nvSpPr>
        <p:spPr>
          <a:xfrm>
            <a:off x="61711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2" name="Rectangle 1">
            <a:extLst>
              <a:ext uri="{FF2B5EF4-FFF2-40B4-BE49-F238E27FC236}">
                <a16:creationId xmlns:a16="http://schemas.microsoft.com/office/drawing/2014/main" id="{FEDE11D9-AE33-4B9C-BE17-8232FD0861D5}"/>
              </a:ext>
              <a:ext uri="{C183D7F6-B498-43B3-948B-1728B52AA6E4}">
                <adec:decorative xmlns:adec="http://schemas.microsoft.com/office/drawing/2017/decorative" val="1"/>
              </a:ext>
            </a:extLst>
          </p:cNvPr>
          <p:cNvSpPr/>
          <p:nvPr/>
        </p:nvSpPr>
        <p:spPr>
          <a:xfrm>
            <a:off x="443473" y="1261182"/>
            <a:ext cx="5604835" cy="44561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41" name="Slide Number Placeholder 1">
            <a:extLst>
              <a:ext uri="{FF2B5EF4-FFF2-40B4-BE49-F238E27FC236}">
                <a16:creationId xmlns:a16="http://schemas.microsoft.com/office/drawing/2014/main" id="{FC11C7C1-7BAE-4386-A714-702738861FC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8" name="Title 3">
            <a:extLst>
              <a:ext uri="{FF2B5EF4-FFF2-40B4-BE49-F238E27FC236}">
                <a16:creationId xmlns:a16="http://schemas.microsoft.com/office/drawing/2014/main" id="{CFD137EB-A7CF-447C-B744-A421007F0908}"/>
              </a:ext>
            </a:extLst>
          </p:cNvPr>
          <p:cNvSpPr txBox="1">
            <a:spLocks noGrp="1"/>
          </p:cNvSpPr>
          <p:nvPr>
            <p:ph type="title" idx="4294967295"/>
          </p:nvPr>
        </p:nvSpPr>
        <p:spPr>
          <a:xfrm>
            <a:off x="356470" y="586800"/>
            <a:ext cx="11417697" cy="654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a:ln>
                  <a:noFill/>
                </a:ln>
                <a:solidFill>
                  <a:srgbClr val="6D276A"/>
                </a:solidFill>
                <a:effectLst/>
                <a:uLnTx/>
                <a:uFillTx/>
                <a:latin typeface="Arial"/>
                <a:ea typeface="+mj-ea"/>
                <a:cs typeface="+mj-cs"/>
              </a:rPr>
              <a:t>Summary of findings for your trust</a:t>
            </a:r>
          </a:p>
        </p:txBody>
      </p:sp>
      <p:sp>
        <p:nvSpPr>
          <p:cNvPr id="38" name="TextBox 37">
            <a:extLst>
              <a:ext uri="{FF2B5EF4-FFF2-40B4-BE49-F238E27FC236}">
                <a16:creationId xmlns:a16="http://schemas.microsoft.com/office/drawing/2014/main" id="{B8CCBD10-50DB-4715-83D1-5DCDB73E9E62}"/>
              </a:ext>
            </a:extLst>
          </p:cNvPr>
          <p:cNvSpPr txBox="1"/>
          <p:nvPr/>
        </p:nvSpPr>
        <p:spPr>
          <a:xfrm>
            <a:off x="636480"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other trusts</a:t>
            </a:r>
          </a:p>
        </p:txBody>
      </p:sp>
      <p:sp>
        <p:nvSpPr>
          <p:cNvPr id="9" name="TextBox 8">
            <a:extLst>
              <a:ext uri="{FF2B5EF4-FFF2-40B4-BE49-F238E27FC236}">
                <a16:creationId xmlns:a16="http://schemas.microsoft.com/office/drawing/2014/main" id="{66675FA4-CF49-4861-8139-A54611C7B028}"/>
              </a:ext>
            </a:extLst>
          </p:cNvPr>
          <p:cNvSpPr txBox="1"/>
          <p:nvPr/>
        </p:nvSpPr>
        <p:spPr>
          <a:xfrm>
            <a:off x="636480" y="1803396"/>
            <a:ext cx="457217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t>
            </a: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number of questions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which your trust has performed better, worse, or about the same compared with all other trusts.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15" name="D_8653ae9855204144" descr="Pie chart showing the number of questions at which this NHS trust performed better, worse, or about the same as other trusts.">
            <a:extLst>
              <a:ext uri="{FF2B5EF4-FFF2-40B4-BE49-F238E27FC236}">
                <a16:creationId xmlns:a16="http://schemas.microsoft.com/office/drawing/2014/main" id="{5844B0DD-694A-42FD-AD70-BD00A57D67A0}"/>
              </a:ext>
            </a:extLst>
          </p:cNvPr>
          <p:cNvGraphicFramePr>
            <a:graphicFrameLocks/>
          </p:cNvGraphicFramePr>
          <p:nvPr>
            <p:extLst>
              <p:ext uri="{D42A27DB-BD31-4B8C-83A1-F6EECF244321}">
                <p14:modId xmlns:p14="http://schemas.microsoft.com/office/powerpoint/2010/main" val="2035907120"/>
              </p:ext>
            </p:extLst>
          </p:nvPr>
        </p:nvGraphicFramePr>
        <p:xfrm>
          <a:off x="381609" y="2424141"/>
          <a:ext cx="5700220" cy="3113594"/>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a:extLst>
              <a:ext uri="{FF2B5EF4-FFF2-40B4-BE49-F238E27FC236}">
                <a16:creationId xmlns:a16="http://schemas.microsoft.com/office/drawing/2014/main" id="{38F8C644-A44A-4EF0-9944-ED2DA1925679}"/>
              </a:ext>
            </a:extLst>
          </p:cNvPr>
          <p:cNvSpPr txBox="1"/>
          <p:nvPr/>
        </p:nvSpPr>
        <p:spPr>
          <a:xfrm>
            <a:off x="6346988" y="1495619"/>
            <a:ext cx="505205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6D276A"/>
                </a:solidFill>
                <a:effectLst/>
                <a:uLnTx/>
                <a:uFillTx/>
                <a:latin typeface="Arial" panose="020B0604020202020204" pitchFamily="34" charset="0"/>
                <a:ea typeface="+mn-ea"/>
                <a:cs typeface="Arial" panose="020B0604020202020204" pitchFamily="34" charset="0"/>
              </a:rPr>
              <a:t>Comparison with last year’s results</a:t>
            </a:r>
          </a:p>
        </p:txBody>
      </p:sp>
      <p:sp>
        <p:nvSpPr>
          <p:cNvPr id="13" name="Rectangle 12">
            <a:extLst>
              <a:ext uri="{FF2B5EF4-FFF2-40B4-BE49-F238E27FC236}">
                <a16:creationId xmlns:a16="http://schemas.microsoft.com/office/drawing/2014/main" id="{D3DB75EC-61BF-4093-BD5E-C7DDCA6C852D}"/>
              </a:ext>
            </a:extLst>
          </p:cNvPr>
          <p:cNvSpPr/>
          <p:nvPr/>
        </p:nvSpPr>
        <p:spPr>
          <a:xfrm>
            <a:off x="6391659" y="1835612"/>
            <a:ext cx="5163861" cy="646331"/>
          </a:xfrm>
          <a:prstGeom prst="rect">
            <a:avLst/>
          </a:prstGeom>
        </p:spPr>
        <p:txBody>
          <a:bodyPr wrap="square">
            <a:spAutoFit/>
          </a:bodyPr>
          <a:lstStyle/>
          <a:p>
            <a:r>
              <a:rPr lang="en-GB" sz="1200" dirty="0">
                <a:solidFill>
                  <a:prstClr val="black"/>
                </a:solidFill>
                <a:latin typeface="Arial" panose="020B0604020202020204" pitchFamily="34" charset="0"/>
                <a:cs typeface="Arial" panose="020B0604020202020204" pitchFamily="34" charset="0"/>
              </a:rPr>
              <a:t>The </a:t>
            </a:r>
            <a:r>
              <a:rPr lang="en-GB" sz="1200" b="1" dirty="0">
                <a:solidFill>
                  <a:prstClr val="black"/>
                </a:solidFill>
                <a:latin typeface="Arial" panose="020B0604020202020204" pitchFamily="34" charset="0"/>
                <a:cs typeface="Arial" panose="020B0604020202020204" pitchFamily="34" charset="0"/>
              </a:rPr>
              <a:t>number of questions </a:t>
            </a:r>
            <a:r>
              <a:rPr lang="en-GB" sz="1200" dirty="0">
                <a:solidFill>
                  <a:prstClr val="black"/>
                </a:solidFill>
                <a:latin typeface="Arial" panose="020B0604020202020204" pitchFamily="34" charset="0"/>
                <a:cs typeface="Arial" panose="020B0604020202020204" pitchFamily="34" charset="0"/>
              </a:rPr>
              <a:t>in this report where your trust showed a statistically significant increase, decrease, or no change in scores compared to 2020 results.</a:t>
            </a:r>
          </a:p>
        </p:txBody>
      </p:sp>
      <p:graphicFrame>
        <p:nvGraphicFramePr>
          <p:cNvPr id="14" name="D_bfc847c6708e830f" descr="Pie chart showing the number of questions at which this NHS trust performed better, worse, or about the same as other trusts.">
            <a:extLst>
              <a:ext uri="{FF2B5EF4-FFF2-40B4-BE49-F238E27FC236}">
                <a16:creationId xmlns:a16="http://schemas.microsoft.com/office/drawing/2014/main" id="{3E1C6124-C512-40CB-84AE-3AB9DDC9B5C9}"/>
              </a:ext>
            </a:extLst>
          </p:cNvPr>
          <p:cNvGraphicFramePr>
            <a:graphicFrameLocks/>
          </p:cNvGraphicFramePr>
          <p:nvPr>
            <p:extLst>
              <p:ext uri="{D42A27DB-BD31-4B8C-83A1-F6EECF244321}">
                <p14:modId xmlns:p14="http://schemas.microsoft.com/office/powerpoint/2010/main" val="1070752487"/>
              </p:ext>
            </p:extLst>
          </p:nvPr>
        </p:nvGraphicFramePr>
        <p:xfrm>
          <a:off x="6232832" y="2423868"/>
          <a:ext cx="5700220" cy="3113594"/>
        </p:xfrm>
        <a:graphic>
          <a:graphicData uri="http://schemas.openxmlformats.org/drawingml/2006/chart">
            <c:chart xmlns:c="http://schemas.openxmlformats.org/drawingml/2006/chart" xmlns:r="http://schemas.openxmlformats.org/officeDocument/2006/relationships" r:id="rId4"/>
          </a:graphicData>
        </a:graphic>
      </p:graphicFrame>
      <p:sp>
        <p:nvSpPr>
          <p:cNvPr id="26" name="Rectangle 25">
            <a:extLst>
              <a:ext uri="{FF2B5EF4-FFF2-40B4-BE49-F238E27FC236}">
                <a16:creationId xmlns:a16="http://schemas.microsoft.com/office/drawing/2014/main" id="{C2145796-AFA4-4DC2-991C-1873D3F7877D}"/>
              </a:ext>
            </a:extLst>
          </p:cNvPr>
          <p:cNvSpPr/>
          <p:nvPr/>
        </p:nvSpPr>
        <p:spPr>
          <a:xfrm>
            <a:off x="419970" y="5835091"/>
            <a:ext cx="11165040" cy="830997"/>
          </a:xfrm>
          <a:prstGeom prst="rect">
            <a:avLst/>
          </a:prstGeom>
        </p:spPr>
        <p:txBody>
          <a:bodyPr wrap="square">
            <a:spAutoFit/>
          </a:bodyPr>
          <a:lstStyle/>
          <a:p>
            <a:pPr>
              <a:defRPr/>
            </a:pPr>
            <a:r>
              <a:rPr lang="en-GB" sz="1200" dirty="0">
                <a:solidFill>
                  <a:prstClr val="black"/>
                </a:solidFill>
                <a:latin typeface="Arial"/>
              </a:rPr>
              <a:t>For a breakdown of the questions where your trust has performed better or worse compared with all other trusts, please refer to the appendix section </a:t>
            </a:r>
            <a:r>
              <a:rPr lang="en-GB" sz="1200" dirty="0">
                <a:solidFill>
                  <a:prstClr val="black"/>
                </a:solidFill>
                <a:latin typeface="Arial"/>
                <a:hlinkClick r:id="rId5" action="ppaction://hlinksldjump"/>
              </a:rPr>
              <a:t>“comparison to other trusts”</a:t>
            </a:r>
            <a:r>
              <a:rPr lang="en-GB" sz="1200" dirty="0">
                <a:solidFill>
                  <a:prstClr val="black"/>
                </a:solidFill>
                <a:latin typeface="Arial"/>
              </a:rPr>
              <a:t>. For a breakdown of the questions where your trust showed a statistically significant increase or decrease in scores compared to 2020 results, please refer to the appendix section </a:t>
            </a:r>
            <a:r>
              <a:rPr lang="en-GB" sz="1200" dirty="0">
                <a:solidFill>
                  <a:prstClr val="black"/>
                </a:solidFill>
                <a:latin typeface="Arial"/>
                <a:hlinkClick r:id="rId6" action="ppaction://hlinksldjump"/>
              </a:rPr>
              <a:t>“comparison to 2020 results”</a:t>
            </a:r>
            <a:r>
              <a:rPr lang="en-GB" sz="1200" dirty="0">
                <a:solidFill>
                  <a:prstClr val="black"/>
                </a:solidFill>
                <a:latin typeface="Arial"/>
              </a:rPr>
              <a:t>.</a:t>
            </a: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a:p>
            <a:pPr lvl="0">
              <a:defRPr/>
            </a:pPr>
            <a:endParaRPr kumimoji="0" lang="en-GB" sz="12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DOIDELETE" hidden="1">
            <a:extLst>
              <a:ext uri="{FF2B5EF4-FFF2-40B4-BE49-F238E27FC236}">
                <a16:creationId xmlns:a16="http://schemas.microsoft.com/office/drawing/2014/main" id="{6F4A8810-E2A3-4A9C-8EB0-303BDDC16077}"/>
              </a:ext>
              <a:ext uri="{C183D7F6-B498-43B3-948B-1728B52AA6E4}">
                <adec:decorative xmlns:adec="http://schemas.microsoft.com/office/drawing/2017/decorative" val="1"/>
              </a:ext>
            </a:extLst>
          </p:cNvPr>
          <p:cNvSpPr/>
          <p:nvPr/>
        </p:nvSpPr>
        <p:spPr>
          <a:xfrm>
            <a:off x="5298141" y="-376518"/>
            <a:ext cx="2142565" cy="3137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371102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dec="http://schemas.microsoft.com/office/drawing/2017/decorative" xmlns:c="http://schemas.openxmlformats.org/drawingml/2006/chart">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new_brand_tweaked_teal">
    <a:dk1>
      <a:sysClr val="windowText" lastClr="000000"/>
    </a:dk1>
    <a:lt1>
      <a:sysClr val="window" lastClr="FFFFFF"/>
    </a:lt1>
    <a:dk2>
      <a:srgbClr val="419999"/>
    </a:dk2>
    <a:lt2>
      <a:srgbClr val="2F469C"/>
    </a:lt2>
    <a:accent1>
      <a:srgbClr val="002554"/>
    </a:accent1>
    <a:accent2>
      <a:srgbClr val="F1BE48"/>
    </a:accent2>
    <a:accent3>
      <a:srgbClr val="E87722"/>
    </a:accent3>
    <a:accent4>
      <a:srgbClr val="84329B"/>
    </a:accent4>
    <a:accent5>
      <a:srgbClr val="F14354"/>
    </a:accent5>
    <a:accent6>
      <a:srgbClr val="5FBD83"/>
    </a:accent6>
    <a:hlink>
      <a:srgbClr val="0563C1"/>
    </a:hlink>
    <a:folHlink>
      <a:srgbClr val="954F72"/>
    </a:folHlink>
  </a:clrScheme>
  <a:fontScheme name="Personnalisé 80">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_2016_ipsos_grey">
    <a:dk1>
      <a:srgbClr val="222223"/>
    </a:dk1>
    <a:lt1>
      <a:sysClr val="window" lastClr="FFFFFF"/>
    </a:lt1>
    <a:dk2>
      <a:srgbClr val="888B8D"/>
    </a:dk2>
    <a:lt2>
      <a:srgbClr val="C8C9C7"/>
    </a:lt2>
    <a:accent1>
      <a:srgbClr val="007681"/>
    </a:accent1>
    <a:accent2>
      <a:srgbClr val="CB333B"/>
    </a:accent2>
    <a:accent3>
      <a:srgbClr val="65686A"/>
    </a:accent3>
    <a:accent4>
      <a:srgbClr val="C8C9C7"/>
    </a:accent4>
    <a:accent5>
      <a:srgbClr val="71B2C9"/>
    </a:accent5>
    <a:accent6>
      <a:srgbClr val="F1BE48"/>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EFFE1C60AC40C4395AFC5872F2ED120" ma:contentTypeVersion="6" ma:contentTypeDescription="Create a new document." ma:contentTypeScope="" ma:versionID="1a23280378bd1b5d00dc8c6f33905de0">
  <xsd:schema xmlns:xsd="http://www.w3.org/2001/XMLSchema" xmlns:xs="http://www.w3.org/2001/XMLSchema" xmlns:p="http://schemas.microsoft.com/office/2006/metadata/properties" xmlns:ns2="aa6186ec-935c-47fc-84fb-92186fcafe9e" targetNamespace="http://schemas.microsoft.com/office/2006/metadata/properties" ma:root="true" ma:fieldsID="d09b53890f04f0973d7339a180afcc52" ns2:_="">
    <xsd:import namespace="aa6186ec-935c-47fc-84fb-92186fcafe9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6186ec-935c-47fc-84fb-92186fcafe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AEF1FDA9-47CC-4565-96F4-EE972FE6E56B}">
  <ds:schemaRefs>
    <ds:schemaRef ds:uri="http://schemas.microsoft.com/office/2006/metadata/properties"/>
    <ds:schemaRef ds:uri="http://purl.org/dc/dcmitype/"/>
    <ds:schemaRef ds:uri="http://www.w3.org/XML/1998/namespace"/>
    <ds:schemaRef ds:uri="aa6186ec-935c-47fc-84fb-92186fcafe9e"/>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6FE4FBA3-3EA8-48F8-9128-12660F040D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6186ec-935c-47fc-84fb-92186fcaf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19335</TotalTime>
  <Words>16390</Words>
  <Application>Microsoft Office PowerPoint</Application>
  <PresentationFormat>Widescreen</PresentationFormat>
  <Paragraphs>2336</Paragraphs>
  <Slides>79</Slides>
  <Notes>69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Arial Black</vt:lpstr>
      <vt:lpstr>Calibri</vt:lpstr>
      <vt:lpstr>Calibri Light</vt:lpstr>
      <vt:lpstr>Courier New</vt:lpstr>
      <vt:lpstr>Wingdings</vt:lpstr>
      <vt:lpstr>Wingdings 3</vt:lpstr>
      <vt:lpstr>Office Theme</vt:lpstr>
      <vt:lpstr>East Lancashire Hospitals NHS Trust</vt:lpstr>
      <vt:lpstr>Contents</vt:lpstr>
      <vt:lpstr>Background and methodology</vt:lpstr>
      <vt:lpstr>Background and methodology</vt:lpstr>
      <vt:lpstr>Key terms used in this report</vt:lpstr>
      <vt:lpstr>Using the survey results</vt:lpstr>
      <vt:lpstr>Headline results</vt:lpstr>
      <vt:lpstr>Who took part in the survey?</vt:lpstr>
      <vt:lpstr>Summary of findings for your trust</vt:lpstr>
      <vt:lpstr>Best and worst performance relative to the trust average</vt:lpstr>
      <vt:lpstr>Benchmarking</vt:lpstr>
      <vt:lpstr>Section 1. Admission to hospital</vt:lpstr>
      <vt:lpstr>Section 1. Admission to hospital (continued)</vt:lpstr>
      <vt:lpstr>Section 2. The hospital and ward</vt:lpstr>
      <vt:lpstr>Section 2. The hospital and ward (continued)</vt:lpstr>
      <vt:lpstr>Section 2. The hospital and ward (continued)</vt:lpstr>
      <vt:lpstr>Section 2. The hospital and ward (continued)</vt:lpstr>
      <vt:lpstr>Section 3. Doctors</vt:lpstr>
      <vt:lpstr>Section 3. Doctors (continued)</vt:lpstr>
      <vt:lpstr>Section 4. Nurses</vt:lpstr>
      <vt:lpstr>Section 4. Nurses (continued)</vt:lpstr>
      <vt:lpstr>Section 5. Your care and treatment</vt:lpstr>
      <vt:lpstr>Section 5. Your care and treatment (continued)</vt:lpstr>
      <vt:lpstr>Section 5. Your care and treatment (continued)</vt:lpstr>
      <vt:lpstr>Section 6. Operations and procedures</vt:lpstr>
      <vt:lpstr>Section 6. Operations and procedures (continued)</vt:lpstr>
      <vt:lpstr>Section 7. Leaving hospital</vt:lpstr>
      <vt:lpstr>Section 7. Leaving hospital (continued)</vt:lpstr>
      <vt:lpstr>Section 7. Leaving hospital (continued)</vt:lpstr>
      <vt:lpstr>Section 7. Leaving hospital (continued)</vt:lpstr>
      <vt:lpstr>Section 8. Feedback on the quality of your care</vt:lpstr>
      <vt:lpstr>Section 8. Feedback on the quality of your care (continued)</vt:lpstr>
      <vt:lpstr>Section 9. Respect and dignity</vt:lpstr>
      <vt:lpstr>Section 9. Respect and dignity (continued)</vt:lpstr>
      <vt:lpstr>Section 10. Overall experience</vt:lpstr>
      <vt:lpstr>Section 10. Overall experience (continued)</vt:lpstr>
      <vt:lpstr>Trust results</vt:lpstr>
      <vt:lpstr>Admission to hospital</vt:lpstr>
      <vt:lpstr>The hospital and ward</vt:lpstr>
      <vt:lpstr>The hospital and ward</vt:lpstr>
      <vt:lpstr>The hospital and ward</vt:lpstr>
      <vt:lpstr>The hospital and ward</vt:lpstr>
      <vt:lpstr>The hospital and ward</vt:lpstr>
      <vt:lpstr>The hospital and ward</vt:lpstr>
      <vt:lpstr>The hospital and ward</vt:lpstr>
      <vt:lpstr>Doctors</vt:lpstr>
      <vt:lpstr>Nurses</vt:lpstr>
      <vt:lpstr>Nurses</vt:lpstr>
      <vt:lpstr>Your care and treatment</vt:lpstr>
      <vt:lpstr>Your care and treatment</vt:lpstr>
      <vt:lpstr>Your care and treatment</vt:lpstr>
      <vt:lpstr>Your care and treatment</vt:lpstr>
      <vt:lpstr>Operations and procedures</vt:lpstr>
      <vt:lpstr>Operations and procedures</vt:lpstr>
      <vt:lpstr>Leaving hospital</vt:lpstr>
      <vt:lpstr>Leaving hospital</vt:lpstr>
      <vt:lpstr>Leaving hospital</vt:lpstr>
      <vt:lpstr>Leaving hospital</vt:lpstr>
      <vt:lpstr>Leaving hospital</vt:lpstr>
      <vt:lpstr>Feedback on care</vt:lpstr>
      <vt:lpstr>Overall</vt:lpstr>
      <vt:lpstr>Trends over time</vt:lpstr>
      <vt:lpstr>Trends over time – Admission to hospital</vt:lpstr>
      <vt:lpstr>Trends over time – The hospital and ward </vt:lpstr>
      <vt:lpstr>Trends over time – Doctors / Nurses</vt:lpstr>
      <vt:lpstr>Trends over time – Your care and treatment</vt:lpstr>
      <vt:lpstr>Trends over time – Operations and procedures</vt:lpstr>
      <vt:lpstr>Trends over time – Leaving hospital</vt:lpstr>
      <vt:lpstr>Trends over time – Feedback on care / Respect and dignity / Overall</vt:lpstr>
      <vt:lpstr>For further information</vt:lpstr>
      <vt:lpstr>Appendix</vt:lpstr>
      <vt:lpstr>Comparison to other trusts</vt:lpstr>
      <vt:lpstr>Comparison to other trusts</vt:lpstr>
      <vt:lpstr>Comparison to other trusts</vt:lpstr>
      <vt:lpstr>Comparison to 2020 results</vt:lpstr>
      <vt:lpstr>NHS Adult Inpatient Survey 2021</vt:lpstr>
      <vt:lpstr>How to interpret benchmarking in this report</vt:lpstr>
      <vt:lpstr>How to interpret benchmarking in this report (continued)</vt:lpstr>
      <vt:lpstr>An example of scoring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Daniela Alvarez Garcia</cp:lastModifiedBy>
  <cp:revision>846</cp:revision>
  <dcterms:created xsi:type="dcterms:W3CDTF">2021-03-04T09:52:26Z</dcterms:created>
  <dcterms:modified xsi:type="dcterms:W3CDTF">2022-09-30T11:22:36Z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0x0101007EFFE1C60AC40C4395AFC5872F2ED120</vt:lpwstr>
  </property>
</Properties>
</file>